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136" r:id="rId1"/>
  </p:sldMasterIdLst>
  <p:notesMasterIdLst>
    <p:notesMasterId r:id="rId32"/>
  </p:notesMasterIdLst>
  <p:handoutMasterIdLst>
    <p:handoutMasterId r:id="rId33"/>
  </p:handoutMasterIdLst>
  <p:sldIdLst>
    <p:sldId id="429" r:id="rId2"/>
    <p:sldId id="436" r:id="rId3"/>
    <p:sldId id="323" r:id="rId4"/>
    <p:sldId id="433" r:id="rId5"/>
    <p:sldId id="501" r:id="rId6"/>
    <p:sldId id="325" r:id="rId7"/>
    <p:sldId id="439" r:id="rId8"/>
    <p:sldId id="452" r:id="rId9"/>
    <p:sldId id="435" r:id="rId10"/>
    <p:sldId id="453" r:id="rId11"/>
    <p:sldId id="363" r:id="rId12"/>
    <p:sldId id="440" r:id="rId13"/>
    <p:sldId id="502" r:id="rId14"/>
    <p:sldId id="503" r:id="rId15"/>
    <p:sldId id="504" r:id="rId16"/>
    <p:sldId id="505" r:id="rId17"/>
    <p:sldId id="506" r:id="rId18"/>
    <p:sldId id="507" r:id="rId19"/>
    <p:sldId id="508" r:id="rId20"/>
    <p:sldId id="509" r:id="rId21"/>
    <p:sldId id="510" r:id="rId22"/>
    <p:sldId id="511" r:id="rId23"/>
    <p:sldId id="512" r:id="rId24"/>
    <p:sldId id="454" r:id="rId25"/>
    <p:sldId id="455" r:id="rId26"/>
    <p:sldId id="444" r:id="rId27"/>
    <p:sldId id="449" r:id="rId28"/>
    <p:sldId id="463" r:id="rId29"/>
    <p:sldId id="476" r:id="rId30"/>
    <p:sldId id="477" r:id="rId3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996633"/>
    <a:srgbClr val="663300"/>
    <a:srgbClr val="1F2E1E"/>
    <a:srgbClr val="FFFFFF"/>
    <a:srgbClr val="5F5F5F"/>
    <a:srgbClr val="6666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345" autoAdjust="0"/>
    <p:restoredTop sz="68953" autoAdjust="0"/>
  </p:normalViewPr>
  <p:slideViewPr>
    <p:cSldViewPr>
      <p:cViewPr varScale="1">
        <p:scale>
          <a:sx n="79" d="100"/>
          <a:sy n="79" d="100"/>
        </p:scale>
        <p:origin x="261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8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016"/>
    </p:cViewPr>
  </p:sorterViewPr>
  <p:notesViewPr>
    <p:cSldViewPr>
      <p:cViewPr varScale="1">
        <p:scale>
          <a:sx n="58" d="100"/>
          <a:sy n="58" d="100"/>
        </p:scale>
        <p:origin x="3000" y="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161" cy="46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7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634" y="0"/>
            <a:ext cx="3038161" cy="46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7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019"/>
            <a:ext cx="3038161" cy="46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7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634" y="8829019"/>
            <a:ext cx="3038161" cy="46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4A0C9FC-A907-429F-8552-272BDF128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573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161" cy="46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634" y="0"/>
            <a:ext cx="3038161" cy="46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62" y="4416111"/>
            <a:ext cx="5607678" cy="418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What are some of your special places? What types of p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019"/>
            <a:ext cx="3038161" cy="46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634" y="8829019"/>
            <a:ext cx="3038161" cy="46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7905F9F-3C24-4DB7-BD39-1B6449AAC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914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27DA0D3-EF9D-45E9-8A3F-40A44FA7AA6A}" type="slidenum">
              <a:rPr lang="en-US" smtClean="0"/>
              <a:pPr eaLnBrk="1" hangingPunct="1"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11445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05F9F-3C24-4DB7-BD39-1B6449AAC1B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53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B646468-6251-41B2-B13E-3868FCC8781F}" type="slidenum">
              <a:rPr lang="en-US" smtClean="0"/>
              <a:pPr eaLnBrk="1" hangingPunct="1"/>
              <a:t>11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465138"/>
            <a:ext cx="4648200" cy="3486150"/>
          </a:xfrm>
          <a:ln/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64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719ECC-A9EB-453C-B3DA-FC613D83536F}" type="slidenum">
              <a:rPr lang="en-US" smtClean="0"/>
              <a:pPr eaLnBrk="1" hangingPunct="1"/>
              <a:t>12</a:t>
            </a:fld>
            <a:endParaRPr lang="en-US" smtClean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789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1FA2369-C02D-4C39-B7EA-55ACFEE70691}" type="slidenum">
              <a:rPr lang="en-US" smtClean="0"/>
              <a:pPr eaLnBrk="1" hangingPunct="1"/>
              <a:t>13</a:t>
            </a:fld>
            <a:endParaRPr lang="en-US" smtClean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35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6C410E3-CB2B-4052-8251-DACE14E06D7C}" type="slidenum">
              <a:rPr lang="en-US" smtClean="0"/>
              <a:pPr eaLnBrk="1" hangingPunct="1"/>
              <a:t>14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7737"/>
          </a:xfrm>
          <a:ln/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76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A9A1265-9D90-4998-A584-9084E6E51ABE}" type="slidenum">
              <a:rPr lang="en-US" smtClean="0"/>
              <a:pPr eaLnBrk="1" hangingPunct="1"/>
              <a:t>15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04985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59A3B0D-C06A-49F9-A485-DF1B2C59DABD}" type="slidenum">
              <a:rPr lang="en-US" smtClean="0"/>
              <a:pPr eaLnBrk="1" hangingPunct="1"/>
              <a:t>16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18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AE30A2-9094-4BCE-8406-ADAD4BCDF218}" type="slidenum">
              <a:rPr lang="en-US" smtClean="0"/>
              <a:pPr eaLnBrk="1" hangingPunct="1"/>
              <a:t>17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51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F640DB-A64B-455F-997F-80D1AD357B70}" type="slidenum">
              <a:rPr lang="en-US" smtClean="0"/>
              <a:pPr eaLnBrk="1" hangingPunct="1"/>
              <a:t>18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r>
              <a:rPr lang="en-US" sz="1000" u="sng" dirty="0"/>
              <a:t>Source:</a:t>
            </a:r>
            <a:r>
              <a:rPr lang="en-US" sz="1000" dirty="0"/>
              <a:t> The Metropolitan Museum of Art, New York</a:t>
            </a:r>
          </a:p>
          <a:p>
            <a:pPr algn="just" eaLnBrk="1" hangingPunct="1"/>
            <a:r>
              <a:rPr lang="en-US" sz="1000" dirty="0"/>
              <a:t>http://www.artchive.com/artchive/D/durand/durand_beeches.jpg.html</a:t>
            </a:r>
            <a:endParaRPr lang="en-US" sz="1000" u="sng" dirty="0"/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489573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808640D-7A85-4CAC-B654-817D18A192BC}" type="slidenum">
              <a:rPr lang="en-US" smtClean="0"/>
              <a:pPr eaLnBrk="1" hangingPunct="1"/>
              <a:t>19</a:t>
            </a:fld>
            <a:endParaRPr lang="en-US" smtClean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01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2806F7-7739-4675-A8C4-9E743BB89417}" type="slidenum">
              <a:rPr lang="en-US" smtClean="0"/>
              <a:pPr eaLnBrk="1" hangingPunct="1"/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818733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975668A-C963-4443-AA5E-302E8BC02882}" type="slidenum">
              <a:rPr lang="en-US" smtClean="0"/>
              <a:pPr eaLnBrk="1" hangingPunct="1"/>
              <a:t>20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355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B520C0E-7874-40F5-818E-29354599C7A1}" type="slidenum">
              <a:rPr lang="en-US" smtClean="0"/>
              <a:pPr eaLnBrk="1" hangingPunct="1"/>
              <a:t>21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u="sng" dirty="0" smtClean="0"/>
              <a:t>Source:</a:t>
            </a:r>
            <a:r>
              <a:rPr lang="en-US" dirty="0" smtClean="0"/>
              <a:t> National Museum of American Art, Smithsonian Institution\</a:t>
            </a:r>
          </a:p>
          <a:p>
            <a:pPr eaLnBrk="1" hangingPunct="1"/>
            <a:endParaRPr lang="en-US" u="sng" dirty="0" smtClean="0"/>
          </a:p>
          <a:p>
            <a:pPr defTabSz="922995" eaLnBrk="1" hangingPunct="1">
              <a:defRPr/>
            </a:pPr>
            <a:r>
              <a:rPr lang="en-US" dirty="0">
                <a:solidFill>
                  <a:schemeClr val="accent2"/>
                </a:solidFill>
              </a:rPr>
              <a:t>George Catlin, </a:t>
            </a:r>
            <a:r>
              <a:rPr lang="en-US" i="1" dirty="0">
                <a:solidFill>
                  <a:schemeClr val="accent2"/>
                </a:solidFill>
              </a:rPr>
              <a:t>Buffalo Chase With Bows and Lances </a:t>
            </a:r>
            <a:r>
              <a:rPr lang="en-US" dirty="0">
                <a:solidFill>
                  <a:schemeClr val="accent2"/>
                </a:solidFill>
              </a:rPr>
              <a:t>(1832-1833)</a:t>
            </a:r>
          </a:p>
          <a:p>
            <a:pPr eaLnBrk="1" hangingPunct="1"/>
            <a:endParaRPr lang="en-US" u="sng" dirty="0" smtClean="0"/>
          </a:p>
        </p:txBody>
      </p:sp>
    </p:spTree>
    <p:extLst>
      <p:ext uri="{BB962C8B-B14F-4D97-AF65-F5344CB8AC3E}">
        <p14:creationId xmlns:p14="http://schemas.microsoft.com/office/powerpoint/2010/main" val="16406598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C1F6AB8-BD8F-43AA-A001-64BF0C1C818F}" type="slidenum">
              <a:rPr lang="en-US" smtClean="0"/>
              <a:pPr eaLnBrk="1" hangingPunct="1"/>
              <a:t>22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0749" indent="-230749" eaLnBrk="1" hangingPunct="1"/>
            <a:endParaRPr lang="en-US" smtClean="0"/>
          </a:p>
          <a:p>
            <a:pPr marL="230749" indent="-230749" eaLnBrk="1" hangingPunct="1"/>
            <a:endParaRPr lang="en-US" smtClean="0"/>
          </a:p>
        </p:txBody>
      </p:sp>
      <p:sp>
        <p:nvSpPr>
          <p:cNvPr id="74757" name="Rectangle 4"/>
          <p:cNvSpPr>
            <a:spLocks noChangeArrowheads="1"/>
          </p:cNvSpPr>
          <p:nvPr/>
        </p:nvSpPr>
        <p:spPr bwMode="auto">
          <a:xfrm>
            <a:off x="934078" y="4419312"/>
            <a:ext cx="5374961" cy="418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00" tIns="46150" rIns="92300" bIns="46150"/>
          <a:lstStyle/>
          <a:p>
            <a:pPr marL="230749" indent="-230749" algn="just">
              <a:spcBef>
                <a:spcPct val="30000"/>
              </a:spcBef>
            </a:pPr>
            <a:r>
              <a:rPr lang="en-US" sz="1000"/>
              <a:t>	</a:t>
            </a:r>
            <a:r>
              <a:rPr lang="en-US" sz="1000" u="sng"/>
              <a:t>Source</a:t>
            </a:r>
            <a:r>
              <a:rPr lang="en-US" sz="1000"/>
              <a:t>: Dwight T. Pitcaithley (Chief Historian, National Park Service), </a:t>
            </a:r>
            <a:r>
              <a:rPr lang="en-US" sz="1000" i="1"/>
              <a:t>Philosophical Underpinnings of the National Park Idea, </a:t>
            </a:r>
            <a:r>
              <a:rPr lang="en-US" sz="1000"/>
              <a:t>http://www.cr.nps.gov/history/hisnps/NPSThinking/underpinnings.htm</a:t>
            </a:r>
          </a:p>
        </p:txBody>
      </p:sp>
    </p:spTree>
    <p:extLst>
      <p:ext uri="{BB962C8B-B14F-4D97-AF65-F5344CB8AC3E}">
        <p14:creationId xmlns:p14="http://schemas.microsoft.com/office/powerpoint/2010/main" val="13435928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684280-7216-470C-8128-AFC1EEE6F06C}" type="slidenum">
              <a:rPr lang="en-US" smtClean="0"/>
              <a:pPr eaLnBrk="1" hangingPunct="1"/>
              <a:t>23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accent2"/>
                </a:solidFill>
              </a:rPr>
              <a:t>Albert Bierstadt, </a:t>
            </a:r>
            <a:r>
              <a:rPr lang="en-US" i="1" dirty="0" smtClean="0">
                <a:solidFill>
                  <a:schemeClr val="accent2"/>
                </a:solidFill>
              </a:rPr>
              <a:t>Sunset in the Yosemite Valley </a:t>
            </a:r>
            <a:r>
              <a:rPr lang="en-US" dirty="0" smtClean="0">
                <a:solidFill>
                  <a:schemeClr val="accent2"/>
                </a:solidFill>
              </a:rPr>
              <a:t>(1868)</a:t>
            </a:r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274039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05F9F-3C24-4DB7-BD39-1B6449AAC1B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417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05F9F-3C24-4DB7-BD39-1B6449AAC1B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4807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2B4656-957F-4045-B435-8CFD5F7450CE}" type="slidenum">
              <a:rPr lang="en-US" smtClean="0"/>
              <a:pPr eaLnBrk="1" hangingPunct="1"/>
              <a:t>26</a:t>
            </a:fld>
            <a:endParaRPr lang="en-US" smtClean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733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05F9F-3C24-4DB7-BD39-1B6449AAC1B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434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192088"/>
            <a:ext cx="46482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2E73-3003-4396-8FFF-DA906C25BDFC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138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05F9F-3C24-4DB7-BD39-1B6449AAC1B5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59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E046DB-D83E-4509-A236-71C615EE4AC4}" type="slidenum">
              <a:rPr lang="en-US" smtClean="0"/>
              <a:pPr eaLnBrk="1" hangingPunct="1"/>
              <a:t>3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768531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05F9F-3C24-4DB7-BD39-1B6449AAC1B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30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xfrm>
            <a:off x="234322" y="4416111"/>
            <a:ext cx="6776078" cy="465140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00" dirty="0"/>
          </a:p>
          <a:p>
            <a:endParaRPr lang="en-US" sz="1400" dirty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EEDDDBB-84C6-41B5-8439-3801276E5477}" type="slidenum">
              <a:rPr lang="en-US" smtClean="0"/>
              <a:pPr eaLnBrk="1" hangingPunct="1"/>
              <a:t>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43117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05F9F-3C24-4DB7-BD39-1B6449AAC1B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07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B4E9518-2B3A-415E-A670-495623053643}" type="slidenum">
              <a:rPr lang="en-US" smtClean="0"/>
              <a:pPr eaLnBrk="1" hangingPunct="1"/>
              <a:t>6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074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304800"/>
            <a:ext cx="4648200" cy="3486150"/>
          </a:xfrm>
          <a:ln/>
        </p:spPr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DB37DA-3EE9-4E5C-AEDB-65002615AF82}" type="slidenum">
              <a:rPr lang="en-US" smtClean="0"/>
              <a:pPr eaLnBrk="1" hangingPunct="1"/>
              <a:t>7</a:t>
            </a:fld>
            <a:endParaRPr lang="en-US" smtClean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22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05F9F-3C24-4DB7-BD39-1B6449AAC1B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17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934" indent="-2884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744" indent="-23074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242" indent="-23074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740" indent="-23074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237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735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1233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730" indent="-2307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CF49C49-6953-4CDD-9CB5-A5C501849CE4}" type="slidenum">
              <a:rPr lang="en-US" smtClean="0"/>
              <a:pPr eaLnBrk="1" hangingPunct="1"/>
              <a:t>9</a:t>
            </a:fld>
            <a:endParaRPr lang="en-US" smtClean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6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roup 450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452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3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4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5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6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7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8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9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0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1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2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3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4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5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6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7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" name="Group 6"/>
          <p:cNvGrpSpPr/>
          <p:nvPr/>
        </p:nvGrpSpPr>
        <p:grpSpPr>
          <a:xfrm>
            <a:off x="1283114" y="1168329"/>
            <a:ext cx="6586124" cy="4537816"/>
            <a:chOff x="1283114" y="1168329"/>
            <a:chExt cx="6586124" cy="4537816"/>
          </a:xfrm>
        </p:grpSpPr>
        <p:sp>
          <p:nvSpPr>
            <p:cNvPr id="39" name="Rectangle 38"/>
            <p:cNvSpPr/>
            <p:nvPr/>
          </p:nvSpPr>
          <p:spPr>
            <a:xfrm>
              <a:off x="1283114" y="1168329"/>
              <a:ext cx="658612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283114" y="1973001"/>
              <a:ext cx="658612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1" name="Isosceles Triangle 39"/>
            <p:cNvSpPr/>
            <p:nvPr/>
          </p:nvSpPr>
          <p:spPr>
            <a:xfrm rot="10800000">
              <a:off x="4362524" y="5355082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9091" y="2055278"/>
            <a:ext cx="6428445" cy="1810636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4800" spc="-113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9091" y="3941492"/>
            <a:ext cx="6428445" cy="1334120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pPr>
              <a:defRPr/>
            </a:pPr>
            <a:fld id="{36B62C8A-23D8-4209-AE7F-B95DB9FAAD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74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86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2" name="Group 3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2" name="Rectangle 41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43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786" y="2349926"/>
            <a:ext cx="3113815" cy="247277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15686" y="794719"/>
            <a:ext cx="4095643" cy="52570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89AF3D-4037-47C4-B3FE-BF6EE96E98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03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 flipH="1">
            <a:off x="0" y="0"/>
            <a:ext cx="9421759" cy="6858001"/>
            <a:chOff x="1243013" y="0"/>
            <a:chExt cx="9402763" cy="6858001"/>
          </a:xfrm>
        </p:grpSpPr>
        <p:sp>
          <p:nvSpPr>
            <p:cNvPr id="52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2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3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4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85" name="Group 84"/>
          <p:cNvGrpSpPr/>
          <p:nvPr/>
        </p:nvGrpSpPr>
        <p:grpSpPr>
          <a:xfrm>
            <a:off x="5228134" y="1699589"/>
            <a:ext cx="3286552" cy="3470421"/>
            <a:chOff x="640080" y="1699589"/>
            <a:chExt cx="3286552" cy="3470421"/>
          </a:xfrm>
        </p:grpSpPr>
        <p:sp>
          <p:nvSpPr>
            <p:cNvPr id="86" name="Rectangle 85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87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13609" y="2349924"/>
            <a:ext cx="3112047" cy="2464951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3258" y="802808"/>
            <a:ext cx="4118291" cy="525480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pPr>
              <a:defRPr/>
            </a:pPr>
            <a:fld id="{9210DEBB-FFA1-4952-9983-9B311E7C2E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07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66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0" name="Group 19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21" name="Rectangle 20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8" cy="246495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687" y="803186"/>
            <a:ext cx="4091410" cy="524862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14F80-3297-4AD4-84DD-DED581278A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07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roup 773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775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6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7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8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9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0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1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2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3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4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5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6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7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8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9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0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" name="Group 6"/>
          <p:cNvGrpSpPr/>
          <p:nvPr/>
        </p:nvGrpSpPr>
        <p:grpSpPr>
          <a:xfrm>
            <a:off x="2403476" y="1158902"/>
            <a:ext cx="4317684" cy="4537816"/>
            <a:chOff x="2403476" y="1158902"/>
            <a:chExt cx="4317684" cy="4537816"/>
          </a:xfrm>
        </p:grpSpPr>
        <p:sp>
          <p:nvSpPr>
            <p:cNvPr id="28" name="Rectangle 27"/>
            <p:cNvSpPr/>
            <p:nvPr/>
          </p:nvSpPr>
          <p:spPr>
            <a:xfrm>
              <a:off x="2403476" y="1158902"/>
              <a:ext cx="431768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2403476" y="1963574"/>
              <a:ext cx="431768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73" name="Isosceles Triangle 28"/>
            <p:cNvSpPr/>
            <p:nvPr/>
          </p:nvSpPr>
          <p:spPr>
            <a:xfrm rot="10800000">
              <a:off x="4358702" y="5345655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9148" y="2028827"/>
            <a:ext cx="4162952" cy="1732474"/>
          </a:xfrm>
        </p:spPr>
        <p:txBody>
          <a:bodyPr bIns="0" anchor="b">
            <a:normAutofit/>
          </a:bodyPr>
          <a:lstStyle>
            <a:lvl1pPr algn="ctr"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9148" y="3843338"/>
            <a:ext cx="4162952" cy="1426097"/>
          </a:xfrm>
        </p:spPr>
        <p:txBody>
          <a:bodyPr tIns="0">
            <a:normAutofit/>
          </a:bodyPr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pPr>
              <a:defRPr/>
            </a:pPr>
            <a:fld id="{33343B7D-495C-4962-A5C2-112CA55196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13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42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2" name="Group 6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63" name="Rectangle 6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Rectangle 64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52" y="2355068"/>
            <a:ext cx="3122163" cy="245980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3014" y="804029"/>
            <a:ext cx="4091674" cy="245934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0283" y="3585104"/>
            <a:ext cx="4094404" cy="24706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pPr>
              <a:defRPr/>
            </a:pPr>
            <a:fld id="{7BEBD8BE-61E5-4151-919C-3835B9E6FA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19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39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60" name="Rectangle 59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52" y="2355848"/>
            <a:ext cx="3122163" cy="245902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612" y="802200"/>
            <a:ext cx="3805123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6636" y="1487999"/>
            <a:ext cx="3804674" cy="17753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5010" y="3585518"/>
            <a:ext cx="3819675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5010" y="4270332"/>
            <a:ext cx="3819675" cy="17854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pPr>
              <a:defRPr/>
            </a:pPr>
            <a:fld id="{6127B3DC-DABD-4A37-A546-0451A90035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29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77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0" name="Group 39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1" name="Rectangle 40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4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7" cy="246495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C15B8D-4CEC-4F99-8A43-F7BDFFBF795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31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pPr>
              <a:defRPr/>
            </a:pPr>
            <a:fld id="{85E54274-587F-4EA1-9C61-E8C055D92AC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163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88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2" name="Group 4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3" name="Rectangle 4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7" cy="1225399"/>
          </a:xfrm>
        </p:spPr>
        <p:txBody>
          <a:bodyPr bIns="0" anchor="b">
            <a:noAutofit/>
          </a:bodyPr>
          <a:lstStyle>
            <a:lvl1pPr algn="ctr">
              <a:defRPr sz="28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686" y="801390"/>
            <a:ext cx="4095643" cy="524949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554" y="3575324"/>
            <a:ext cx="3112047" cy="123955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E39078-9554-46F1-91CE-1D4FE1385D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72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28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430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1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2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3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4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5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6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7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8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9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0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1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2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3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4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5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644463" y="1698332"/>
            <a:ext cx="4357752" cy="3470420"/>
            <a:chOff x="644463" y="1698332"/>
            <a:chExt cx="4357752" cy="3470420"/>
          </a:xfrm>
        </p:grpSpPr>
        <p:sp>
          <p:nvSpPr>
            <p:cNvPr id="77" name="Rectangle 76"/>
            <p:cNvSpPr/>
            <p:nvPr/>
          </p:nvSpPr>
          <p:spPr>
            <a:xfrm>
              <a:off x="644463" y="1698332"/>
              <a:ext cx="4357752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644463" y="2274404"/>
              <a:ext cx="43577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7" name="Isosceles Triangle 9"/>
            <p:cNvSpPr/>
            <p:nvPr/>
          </p:nvSpPr>
          <p:spPr>
            <a:xfrm rot="10800000">
              <a:off x="2665346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4676" y="0"/>
            <a:ext cx="3489324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585" y="2336402"/>
            <a:ext cx="4197666" cy="1265539"/>
          </a:xfrm>
        </p:spPr>
        <p:txBody>
          <a:bodyPr bIns="0" anchor="b">
            <a:normAutofit/>
          </a:bodyPr>
          <a:lstStyle>
            <a:lvl1pPr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314" y="3601941"/>
            <a:ext cx="4199254" cy="121453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4358641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15463" y="320040"/>
            <a:ext cx="685800" cy="320040"/>
          </a:xfrm>
        </p:spPr>
        <p:txBody>
          <a:bodyPr/>
          <a:lstStyle/>
          <a:p>
            <a:pPr>
              <a:defRPr/>
            </a:pPr>
            <a:fld id="{1381BDF8-6153-4780-B71C-D62302B46F0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4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5554" y="2349925"/>
            <a:ext cx="3112047" cy="246495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5687" y="794719"/>
            <a:ext cx="4079089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" y="320040"/>
            <a:ext cx="27432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0080" y="6227064"/>
            <a:ext cx="7854696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8976" y="320040"/>
            <a:ext cx="6858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1F3B12-CC86-40B2-85BE-025124B88D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7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37" r:id="rId1"/>
    <p:sldLayoutId id="2147486138" r:id="rId2"/>
    <p:sldLayoutId id="2147486139" r:id="rId3"/>
    <p:sldLayoutId id="2147486140" r:id="rId4"/>
    <p:sldLayoutId id="2147486141" r:id="rId5"/>
    <p:sldLayoutId id="2147486142" r:id="rId6"/>
    <p:sldLayoutId id="2147486143" r:id="rId7"/>
    <p:sldLayoutId id="2147486144" r:id="rId8"/>
    <p:sldLayoutId id="2147486145" r:id="rId9"/>
    <p:sldLayoutId id="2147486146" r:id="rId10"/>
    <p:sldLayoutId id="2147486147" r:id="rId11"/>
  </p:sldLayoutIdLst>
  <p:hf hdr="0" ftr="0" dt="0"/>
  <p:txStyles>
    <p:titleStyle>
      <a:lvl1pPr algn="ctr" defTabSz="685800" rtl="0" eaLnBrk="1" latinLnBrk="0" hangingPunct="1">
        <a:lnSpc>
          <a:spcPct val="85000"/>
        </a:lnSpc>
        <a:spcBef>
          <a:spcPct val="0"/>
        </a:spcBef>
        <a:buNone/>
        <a:defRPr sz="3200" b="0" i="0" kern="1200" cap="none" spc="-113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00200" y="2209800"/>
            <a:ext cx="6069268" cy="137307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Natural Resources Law</a:t>
            </a:r>
          </a:p>
        </p:txBody>
      </p:sp>
      <p:sp>
        <p:nvSpPr>
          <p:cNvPr id="56013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Lecture #1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February 6, 2018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62C8A-23D8-4209-AE7F-B95DB9FAAD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Submerged Lands Act 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600" dirty="0" smtClean="0"/>
              <a:t>… without limiting the generality thereof, oil, gas, and all other minerals, and fish, shrimp, oysters, clams, crabs, lobsters, sponges, kelp, and other marine animal and plant life.”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14F80-3297-4AD4-84DD-DED581278AB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6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8" name="Rectangle 4"/>
          <p:cNvSpPr>
            <a:spLocks noChangeArrowheads="1"/>
          </p:cNvSpPr>
          <p:nvPr/>
        </p:nvSpPr>
        <p:spPr bwMode="auto">
          <a:xfrm>
            <a:off x="4394903" y="738968"/>
            <a:ext cx="4116425" cy="5204632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3200" dirty="0">
                <a:latin typeface="Times New Roman" pitchFamily="18" charset="0"/>
              </a:rPr>
              <a:t>	</a:t>
            </a:r>
            <a:r>
              <a:rPr lang="en-US" sz="3200" i="1" dirty="0">
                <a:latin typeface="Times New Roman" pitchFamily="18" charset="0"/>
              </a:rPr>
              <a:t>Webster’s Third New International Dictionary: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	Natural resources are “materials . . . supplied by nature.”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2531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chemeClr val="accent3"/>
                </a:solidFill>
              </a:rPr>
              <a:t>Definition of Natural Resources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14F80-3297-4AD4-84DD-DED581278AB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14800" y="533400"/>
            <a:ext cx="4495800" cy="548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2" algn="ctr">
              <a:defRPr/>
            </a:pPr>
            <a:r>
              <a:rPr lang="en-US" sz="3200" dirty="0"/>
              <a:t>“… oil, gas, and all other minerals, and fish, shrimp, oysters, clams, crabs, lobsters, sponges. Kelp, and other marine animal and plant life.”</a:t>
            </a:r>
          </a:p>
          <a:p>
            <a:pPr algn="ctr">
              <a:defRPr/>
            </a:pPr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Dissent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14F80-3297-4AD4-84DD-DED581278AB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mtClean="0"/>
              <a:t>Conservation v. Preservation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343B7D-495C-4962-A5C2-112CA55196D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5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Conservation</a:t>
            </a:r>
          </a:p>
        </p:txBody>
      </p:sp>
      <p:sp>
        <p:nvSpPr>
          <p:cNvPr id="29699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600" dirty="0" smtClean="0"/>
              <a:t>Utilitarianism</a:t>
            </a:r>
          </a:p>
          <a:p>
            <a:r>
              <a:rPr lang="en-US" sz="2600" dirty="0" smtClean="0"/>
              <a:t>Progressive Era</a:t>
            </a:r>
          </a:p>
          <a:p>
            <a:pPr lvl="1"/>
            <a:r>
              <a:rPr lang="en-US" sz="2200" dirty="0" smtClean="0"/>
              <a:t>Scientific Management</a:t>
            </a:r>
          </a:p>
          <a:p>
            <a:pPr lvl="1"/>
            <a:r>
              <a:rPr lang="en-US" sz="2200" dirty="0" smtClean="0"/>
              <a:t>Faith in Government</a:t>
            </a:r>
          </a:p>
          <a:p>
            <a:r>
              <a:rPr lang="en-US" sz="2600" dirty="0" smtClean="0"/>
              <a:t>Public Land Ownership</a:t>
            </a:r>
          </a:p>
          <a:p>
            <a:pPr lvl="1"/>
            <a:r>
              <a:rPr lang="en-US" sz="2200" dirty="0" smtClean="0"/>
              <a:t>Government as the guardian of public welfare</a:t>
            </a:r>
          </a:p>
          <a:p>
            <a:r>
              <a:rPr lang="en-US" sz="2600" dirty="0" smtClean="0"/>
              <a:t>Intergenerational Equity</a:t>
            </a:r>
          </a:p>
          <a:p>
            <a:r>
              <a:rPr lang="en-US" sz="2600" dirty="0" smtClean="0"/>
              <a:t>Players</a:t>
            </a:r>
          </a:p>
          <a:p>
            <a:pPr lvl="1"/>
            <a:r>
              <a:rPr lang="en-US" sz="2200" dirty="0" smtClean="0"/>
              <a:t>Roosevelt</a:t>
            </a:r>
          </a:p>
          <a:p>
            <a:pPr lvl="1"/>
            <a:r>
              <a:rPr lang="en-US" sz="2200" dirty="0" smtClean="0"/>
              <a:t>Pinchot</a:t>
            </a:r>
          </a:p>
          <a:p>
            <a:pPr lvl="2" eaLnBrk="1" hangingPunct="1"/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14F80-3297-4AD4-84DD-DED581278AB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017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54274-587F-4EA1-9C61-E8C055D92AC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212994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0" y="457200"/>
            <a:ext cx="7980363" cy="5943600"/>
          </a:xfrm>
          <a:ln w="12700">
            <a:solidFill>
              <a:srgbClr val="FFFFCC"/>
            </a:solidFill>
          </a:ln>
        </p:spPr>
        <p:txBody>
          <a:bodyPr lIns="457200" tIns="137160" rIns="457200" bIns="137160" anchor="ctr" anchorCtr="1">
            <a:normAutofit/>
          </a:bodyPr>
          <a:lstStyle/>
          <a:p>
            <a:pPr marL="114300" indent="0" algn="just" eaLnBrk="1" fontAlgn="auto" hangingPunct="1">
              <a:lnSpc>
                <a:spcPct val="110000"/>
              </a:lnSpc>
              <a:spcBef>
                <a:spcPct val="95000"/>
              </a:spcBef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“The nation behaves well if it treats the natural resources as assets which it must turn over to the next generation increased and not impaired in value. That is what I mean by the phrase, </a:t>
            </a:r>
            <a:r>
              <a:rPr lang="en-US" sz="2800" b="1" i="1" dirty="0">
                <a:solidFill>
                  <a:schemeClr val="accent1"/>
                </a:solidFill>
              </a:rPr>
              <a:t>conservation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of natural resources.  Use them; but use them so that as far as possible our children will be richer, and not poorer because we have lived.”</a:t>
            </a:r>
          </a:p>
          <a:p>
            <a:pPr marL="114300" indent="0" algn="r" eaLnBrk="1" fontAlgn="auto" hangingPunct="1">
              <a:lnSpc>
                <a:spcPct val="110000"/>
              </a:lnSpc>
              <a:spcBef>
                <a:spcPct val="95000"/>
              </a:spcBef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en-US" sz="1800" b="1" dirty="0">
                <a:solidFill>
                  <a:schemeClr val="bg2">
                    <a:lumMod val="10000"/>
                  </a:schemeClr>
                </a:solidFill>
              </a:rPr>
              <a:t>Theodore Roosevelt, </a:t>
            </a:r>
            <a:r>
              <a:rPr lang="en-US" sz="1800" b="1" i="1" dirty="0">
                <a:solidFill>
                  <a:schemeClr val="bg2">
                    <a:lumMod val="10000"/>
                  </a:schemeClr>
                </a:solidFill>
              </a:rPr>
              <a:t>The New Nationalism 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</a:rPr>
              <a:t>(1910)</a:t>
            </a:r>
          </a:p>
          <a:p>
            <a:pPr marL="114300" indent="0" algn="r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Monotype Sorts" pitchFamily="2" charset="2"/>
              <a:buNone/>
              <a:defRPr/>
            </a:pPr>
            <a:endParaRPr lang="en-US" sz="1400" i="1" dirty="0">
              <a:solidFill>
                <a:srgbClr val="66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01 - inness_coming_sto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7293" y="-152400"/>
            <a:ext cx="10380206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54274-587F-4EA1-9C61-E8C055D92AC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107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01 - kensett_hud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3757" y="0"/>
            <a:ext cx="10425723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54274-587F-4EA1-9C61-E8C055D92AC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262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1 - durand_beech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0"/>
            <a:ext cx="5392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791200" y="6324600"/>
            <a:ext cx="312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accent2"/>
                </a:solidFill>
              </a:rPr>
              <a:t>Asher Durand </a:t>
            </a:r>
            <a:r>
              <a:rPr lang="en-US" sz="1400" i="1">
                <a:solidFill>
                  <a:schemeClr val="accent2"/>
                </a:solidFill>
              </a:rPr>
              <a:t>The Beeches </a:t>
            </a:r>
            <a:r>
              <a:rPr lang="en-US" sz="1400">
                <a:solidFill>
                  <a:schemeClr val="accent2"/>
                </a:solidFill>
              </a:rPr>
              <a:t>(1845)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54274-587F-4EA1-9C61-E8C055D92AC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175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293687" y="753228"/>
            <a:ext cx="8534400" cy="758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Preservation	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620392" y="2265281"/>
            <a:ext cx="3342008" cy="253532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/>
              <a:t>Saving Wild Places</a:t>
            </a:r>
          </a:p>
          <a:p>
            <a:pPr lvl="1" eaLnBrk="1" hangingPunct="1"/>
            <a:r>
              <a:rPr lang="en-US" dirty="0" smtClean="0"/>
              <a:t>Minimal human intervention or use</a:t>
            </a:r>
          </a:p>
          <a:p>
            <a:pPr lvl="1" eaLnBrk="1" hangingPunct="1"/>
            <a:r>
              <a:rPr lang="en-US" dirty="0" smtClean="0"/>
              <a:t>Public ownership of land</a:t>
            </a:r>
          </a:p>
          <a:p>
            <a:pPr lvl="1" eaLnBrk="1" hangingPunct="1"/>
            <a:r>
              <a:rPr lang="en-US" dirty="0" smtClean="0"/>
              <a:t>Yellowstone</a:t>
            </a:r>
          </a:p>
          <a:p>
            <a:pPr eaLnBrk="1" hangingPunct="1"/>
            <a:r>
              <a:rPr lang="en-US" dirty="0" smtClean="0"/>
              <a:t>Players</a:t>
            </a:r>
          </a:p>
          <a:p>
            <a:pPr lvl="1" eaLnBrk="1" hangingPunct="1"/>
            <a:r>
              <a:rPr lang="en-US" dirty="0" smtClean="0"/>
              <a:t>Muir</a:t>
            </a:r>
          </a:p>
          <a:p>
            <a:pPr lvl="1" eaLnBrk="1" hangingPunct="1"/>
            <a:r>
              <a:rPr lang="en-US" dirty="0" smtClean="0"/>
              <a:t>Thoreau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14F80-3297-4AD4-84DD-DED581278AB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34820" name="Picture 2" descr="01 - bierstadt_tre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342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3505200" y="5856287"/>
            <a:ext cx="2111375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400" dirty="0">
                <a:solidFill>
                  <a:schemeClr val="accent2"/>
                </a:solidFill>
              </a:rPr>
              <a:t>Albert Bierstadt </a:t>
            </a:r>
          </a:p>
          <a:p>
            <a:pPr algn="r" eaLnBrk="1" hangingPunct="1"/>
            <a:r>
              <a:rPr lang="en-US" sz="1400" i="1" dirty="0">
                <a:solidFill>
                  <a:schemeClr val="accent2"/>
                </a:solidFill>
              </a:rPr>
              <a:t>The Great Trees, </a:t>
            </a:r>
            <a:r>
              <a:rPr lang="en-US" sz="1400" dirty="0">
                <a:solidFill>
                  <a:schemeClr val="accent2"/>
                </a:solidFill>
              </a:rPr>
              <a:t>Mariposa Grove, California (1876)</a:t>
            </a:r>
          </a:p>
          <a:p>
            <a:pPr eaLnBrk="1" hangingPunct="1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6474" y="1735231"/>
            <a:ext cx="2255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Preservation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407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chemeClr val="tx2"/>
                </a:solidFill>
              </a:rPr>
              <a:t>My Contact Info	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494276" y="1447800"/>
            <a:ext cx="4000500" cy="3599316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u="sng" dirty="0" smtClean="0"/>
              <a:t>Office: </a:t>
            </a:r>
            <a:r>
              <a:rPr lang="en-US" sz="2800" dirty="0" smtClean="0"/>
              <a:t>722 </a:t>
            </a:r>
          </a:p>
          <a:p>
            <a:pPr eaLnBrk="1" hangingPunct="1"/>
            <a:r>
              <a:rPr lang="en-US" sz="2800" u="sng" dirty="0" smtClean="0"/>
              <a:t>Office Hours: </a:t>
            </a:r>
            <a:r>
              <a:rPr lang="en-US" sz="2800" dirty="0" smtClean="0"/>
              <a:t>Tuesdays/Thursdays 12:15 to 2pm and by appointment</a:t>
            </a:r>
          </a:p>
          <a:p>
            <a:pPr eaLnBrk="1" hangingPunct="1"/>
            <a:r>
              <a:rPr lang="en-US" sz="2800" u="sng" dirty="0" smtClean="0"/>
              <a:t>E-mail: </a:t>
            </a:r>
            <a:r>
              <a:rPr lang="en-US" sz="2800" dirty="0" smtClean="0"/>
              <a:t>jol@buffalo.edu</a:t>
            </a:r>
          </a:p>
          <a:p>
            <a:pPr eaLnBrk="1" hangingPunct="1"/>
            <a:r>
              <a:rPr lang="en-US" sz="2800" u="sng" dirty="0" smtClean="0"/>
              <a:t>Telephone: </a:t>
            </a:r>
            <a:r>
              <a:rPr lang="en-US" sz="2800" dirty="0" smtClean="0"/>
              <a:t>645-8182 (but e-mail preferred)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14F80-3297-4AD4-84DD-DED581278AB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01 - bierstadt_am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5082" y="0"/>
            <a:ext cx="1089454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54274-587F-4EA1-9C61-E8C055D92AC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891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01 - Catli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78" y="-924632"/>
            <a:ext cx="9446578" cy="801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54274-587F-4EA1-9C61-E8C055D92AC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330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12487"/>
            <a:ext cx="35814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 smtClean="0">
                <a:solidFill>
                  <a:schemeClr val="bg1"/>
                </a:solidFill>
              </a:rPr>
              <a:t>George Catlin (1832)	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191000" y="1371600"/>
            <a:ext cx="4303776" cy="4953000"/>
          </a:xfrm>
          <a:solidFill>
            <a:srgbClr val="666633"/>
          </a:solidFill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dirty="0" smtClean="0">
                <a:solidFill>
                  <a:srgbClr val="FFFFCC"/>
                </a:solidFill>
              </a:rPr>
              <a:t>	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sz="2400" dirty="0" smtClean="0">
                <a:solidFill>
                  <a:srgbClr val="FFFFCC"/>
                </a:solidFill>
              </a:rPr>
              <a:t>	“[Indian civilization, wildlife, and wilderness might be preserved] “by some great protecting policy of government . . . in a magnificent park. . . . A nation’s park, containing man and beast; in all the wild and freshness of their nature’s beauty!”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solidFill>
                <a:srgbClr val="FFFFC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14F80-3297-4AD4-84DD-DED581278AB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361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01 - bierstadt_suns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6089" y="-152400"/>
            <a:ext cx="11152909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54274-587F-4EA1-9C61-E8C055D92AC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348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8800" y="33867"/>
            <a:ext cx="12131790" cy="682413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400" y="473133"/>
            <a:ext cx="5686952" cy="20087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Importance of Place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343B7D-495C-4962-A5C2-112CA55196DB}" type="slidenum">
              <a:rPr lang="en-US" smtClean="0">
                <a:solidFill>
                  <a:srgbClr val="FF0000"/>
                </a:solidFill>
              </a:rPr>
              <a:pPr>
                <a:defRPr/>
              </a:pPr>
              <a:t>24</a:t>
            </a:fld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0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669" y="-152400"/>
            <a:ext cx="10534420" cy="70103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59139" y="1600200"/>
            <a:ext cx="6889150" cy="1090788"/>
          </a:xfrm>
        </p:spPr>
        <p:txBody>
          <a:bodyPr/>
          <a:lstStyle/>
          <a:p>
            <a:r>
              <a:rPr lang="en-US" dirty="0" smtClean="0"/>
              <a:t>The Trust Notion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343B7D-495C-4962-A5C2-112CA55196D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8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14F80-3297-4AD4-84DD-DED581278AB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49250"/>
            <a:ext cx="3111500" cy="130968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tx1"/>
                </a:solidFill>
              </a:rPr>
              <a:t>The Trust Notion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78726"/>
            <a:ext cx="2819400" cy="49403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Fiduciary Relationship</a:t>
            </a:r>
          </a:p>
          <a:p>
            <a:pPr lvl="1"/>
            <a:r>
              <a:rPr lang="en-US" sz="1800" dirty="0" smtClean="0"/>
              <a:t>Duty</a:t>
            </a:r>
          </a:p>
          <a:p>
            <a:r>
              <a:rPr lang="en-US" sz="2000" dirty="0" smtClean="0"/>
              <a:t>Actors</a:t>
            </a:r>
          </a:p>
          <a:p>
            <a:pPr lvl="1"/>
            <a:r>
              <a:rPr lang="en-US" sz="1800" dirty="0" smtClean="0"/>
              <a:t>Settlor</a:t>
            </a:r>
          </a:p>
          <a:p>
            <a:pPr lvl="1"/>
            <a:r>
              <a:rPr lang="en-US" sz="1800" dirty="0" smtClean="0"/>
              <a:t>Res / Corpus</a:t>
            </a:r>
          </a:p>
          <a:p>
            <a:pPr lvl="1"/>
            <a:r>
              <a:rPr lang="en-US" sz="1800" dirty="0" smtClean="0"/>
              <a:t>Trustees</a:t>
            </a:r>
          </a:p>
          <a:p>
            <a:pPr lvl="1"/>
            <a:r>
              <a:rPr lang="en-US" sz="1800" dirty="0" smtClean="0"/>
              <a:t>Beneficiaries</a:t>
            </a:r>
          </a:p>
          <a:p>
            <a:r>
              <a:rPr lang="en-US" sz="2000" dirty="0" smtClean="0"/>
              <a:t>Charitable Trust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082" y="1478726"/>
            <a:ext cx="6002393" cy="4160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1200" y="-33867"/>
            <a:ext cx="13426988" cy="730024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308585" y="5510494"/>
            <a:ext cx="6889150" cy="1090788"/>
          </a:xfrm>
        </p:spPr>
        <p:txBody>
          <a:bodyPr/>
          <a:lstStyle/>
          <a:p>
            <a:r>
              <a:rPr lang="en-US" dirty="0" smtClean="0"/>
              <a:t>Alec L. v. Jackson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863 F.Supp2d 11 (</a:t>
            </a:r>
            <a:r>
              <a:rPr lang="en-US" dirty="0" err="1" smtClean="0"/>
              <a:t>D.D.C</a:t>
            </a:r>
            <a:r>
              <a:rPr lang="en-US" dirty="0" smtClean="0"/>
              <a:t>. 2012)</a:t>
            </a:r>
          </a:p>
          <a:p>
            <a:r>
              <a:rPr lang="en-US" dirty="0" smtClean="0"/>
              <a:t>p.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45871" y="5510494"/>
            <a:ext cx="1149836" cy="1090789"/>
          </a:xfrm>
        </p:spPr>
        <p:txBody>
          <a:bodyPr/>
          <a:lstStyle/>
          <a:p>
            <a:pPr>
              <a:defRPr/>
            </a:pPr>
            <a:fld id="{33343B7D-495C-4962-A5C2-112CA55196D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98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217222"/>
              </p:ext>
            </p:extLst>
          </p:nvPr>
        </p:nvGraphicFramePr>
        <p:xfrm>
          <a:off x="0" y="0"/>
          <a:ext cx="9144000" cy="690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Acrobat Document" r:id="rId4" imgW="6858000" imgH="5143500" progId="AcroExch.Document.7">
                  <p:embed/>
                </p:oleObj>
              </mc:Choice>
              <mc:Fallback>
                <p:oleObj name="Acrobat Document" r:id="rId4" imgW="6858000" imgH="51435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90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986326" y="9200"/>
            <a:ext cx="1157674" cy="1090789"/>
          </a:xfrm>
        </p:spPr>
        <p:txBody>
          <a:bodyPr/>
          <a:lstStyle/>
          <a:p>
            <a:pPr>
              <a:defRPr/>
            </a:pPr>
            <a:fld id="{85E54274-587F-4EA1-9C61-E8C055D92AC1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22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0" y="-247650"/>
            <a:ext cx="12632266" cy="71056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9739" y="5084180"/>
            <a:ext cx="6889150" cy="478420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Foster v. Washington Dep’t of Ecology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046869" y="5753100"/>
            <a:ext cx="5934889" cy="304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State Superior Court  (11/19/15)Judge Hollis Hill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54274-587F-4EA1-9C61-E8C055D92AC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64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chemeClr val="tx2"/>
                </a:solidFill>
              </a:rPr>
              <a:t>Introductions 			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038600" y="152400"/>
            <a:ext cx="4967674" cy="7132637"/>
          </a:xfrm>
        </p:spPr>
        <p:txBody>
          <a:bodyPr>
            <a:normAutofit/>
          </a:bodyPr>
          <a:lstStyle/>
          <a:p>
            <a:pPr eaLnBrk="1" hangingPunct="1">
              <a:buFont typeface="Wingdings 2" pitchFamily="18" charset="2"/>
              <a:buChar char=""/>
            </a:pPr>
            <a:r>
              <a:rPr lang="en-US" sz="2800" dirty="0" smtClean="0"/>
              <a:t>Tent Cards</a:t>
            </a:r>
          </a:p>
          <a:p>
            <a:pPr lvl="1" eaLnBrk="1" hangingPunct="1">
              <a:buFont typeface="Wingdings 2" pitchFamily="18" charset="2"/>
              <a:buChar char=""/>
            </a:pPr>
            <a:r>
              <a:rPr lang="en-US" sz="2400" dirty="0" smtClean="0"/>
              <a:t>Write (on both sides) what you would like to be called </a:t>
            </a:r>
          </a:p>
          <a:p>
            <a:pPr eaLnBrk="1" hangingPunct="1">
              <a:buFont typeface="Wingdings 2" pitchFamily="18" charset="2"/>
              <a:buChar char=""/>
            </a:pPr>
            <a:r>
              <a:rPr lang="en-US" sz="2800" dirty="0" smtClean="0"/>
              <a:t>Index Cards</a:t>
            </a:r>
          </a:p>
          <a:p>
            <a:pPr lvl="1" eaLnBrk="1" hangingPunct="1">
              <a:buFont typeface="Wingdings 2" pitchFamily="18" charset="2"/>
              <a:buChar char=""/>
            </a:pPr>
            <a:r>
              <a:rPr lang="en-US" sz="2400" dirty="0" smtClean="0"/>
              <a:t>Name</a:t>
            </a:r>
          </a:p>
          <a:p>
            <a:pPr lvl="1" eaLnBrk="1" hangingPunct="1">
              <a:buFont typeface="Wingdings 2" pitchFamily="18" charset="2"/>
              <a:buChar char=""/>
            </a:pPr>
            <a:r>
              <a:rPr lang="en-US" sz="2400" dirty="0" smtClean="0"/>
              <a:t>E-mail Address </a:t>
            </a:r>
          </a:p>
          <a:p>
            <a:pPr lvl="1" eaLnBrk="1" hangingPunct="1">
              <a:buFont typeface="Wingdings 2" pitchFamily="18" charset="2"/>
              <a:buChar char=""/>
            </a:pPr>
            <a:r>
              <a:rPr lang="en-US" sz="2400" dirty="0" smtClean="0"/>
              <a:t>Hometown (you decide how to define that)</a:t>
            </a:r>
          </a:p>
          <a:p>
            <a:pPr lvl="1" eaLnBrk="1" hangingPunct="1">
              <a:buFont typeface="Wingdings 2" pitchFamily="18" charset="2"/>
              <a:buChar char=""/>
            </a:pPr>
            <a:r>
              <a:rPr lang="en-US" sz="2400" dirty="0" smtClean="0"/>
              <a:t>Undergraduate Institution &amp; Major (any grad degree?)</a:t>
            </a:r>
          </a:p>
          <a:p>
            <a:pPr lvl="1" eaLnBrk="1" hangingPunct="1">
              <a:buFont typeface="Wingdings 2" pitchFamily="18" charset="2"/>
              <a:buChar char=""/>
            </a:pPr>
            <a:r>
              <a:rPr lang="en-US" sz="2400" dirty="0" smtClean="0"/>
              <a:t>Interesting Job</a:t>
            </a:r>
          </a:p>
          <a:p>
            <a:pPr lvl="1" eaLnBrk="1" hangingPunct="1">
              <a:buFont typeface="Wingdings 2" pitchFamily="18" charset="2"/>
              <a:buChar char=""/>
            </a:pPr>
            <a:r>
              <a:rPr lang="en-US" sz="2400" dirty="0" smtClean="0"/>
              <a:t>One of your hobbies</a:t>
            </a:r>
          </a:p>
          <a:p>
            <a:pPr lvl="1" eaLnBrk="1" hangingPunct="1">
              <a:buFont typeface="Wingdings 2" pitchFamily="18" charset="2"/>
              <a:buChar char=""/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14F80-3297-4AD4-84DD-DED581278AB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421" y="0"/>
            <a:ext cx="9257421" cy="7010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05376" y="685800"/>
            <a:ext cx="1157674" cy="1090789"/>
          </a:xfrm>
        </p:spPr>
        <p:txBody>
          <a:bodyPr/>
          <a:lstStyle/>
          <a:p>
            <a:pPr>
              <a:defRPr/>
            </a:pPr>
            <a:fld id="{33343B7D-495C-4962-A5C2-112CA55196DB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638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chemeClr val="tx2"/>
                </a:solidFill>
              </a:rPr>
              <a:t>Syllabus</a:t>
            </a:r>
            <a:r>
              <a:rPr lang="en-US" dirty="0" smtClean="0">
                <a:solidFill>
                  <a:schemeClr val="accent3"/>
                </a:solidFill>
              </a:rPr>
              <a:t>	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400" dirty="0"/>
              <a:t>8</a:t>
            </a:r>
            <a:r>
              <a:rPr lang="en-US" sz="2400" dirty="0" smtClean="0"/>
              <a:t> “Written” Assignments </a:t>
            </a:r>
          </a:p>
          <a:p>
            <a:pPr lvl="1"/>
            <a:r>
              <a:rPr lang="en-US" sz="2000" dirty="0" smtClean="0"/>
              <a:t>Some of in-class. </a:t>
            </a:r>
          </a:p>
          <a:p>
            <a:pPr lvl="1"/>
            <a:r>
              <a:rPr lang="en-US" sz="2000" dirty="0" smtClean="0"/>
              <a:t>Some at home</a:t>
            </a:r>
          </a:p>
          <a:p>
            <a:pPr lvl="1"/>
            <a:r>
              <a:rPr lang="en-US" sz="2000" dirty="0" smtClean="0"/>
              <a:t>Some with partners</a:t>
            </a:r>
          </a:p>
          <a:p>
            <a:pPr lvl="1"/>
            <a:r>
              <a:rPr lang="en-US" sz="2000" dirty="0" smtClean="0"/>
              <a:t>Some alone</a:t>
            </a:r>
          </a:p>
          <a:p>
            <a:pPr eaLnBrk="1" hangingPunct="1"/>
            <a:r>
              <a:rPr lang="en-US" sz="2400" dirty="0" smtClean="0"/>
              <a:t>No exam</a:t>
            </a:r>
          </a:p>
          <a:p>
            <a:pPr eaLnBrk="1" hangingPunct="1"/>
            <a:r>
              <a:rPr lang="en-US" sz="2400" dirty="0" smtClean="0"/>
              <a:t>Class Participation</a:t>
            </a:r>
          </a:p>
          <a:p>
            <a:pPr eaLnBrk="1" hangingPunct="1"/>
            <a:r>
              <a:rPr lang="en-US" sz="2400" dirty="0" smtClean="0"/>
              <a:t>Computer Policy and Recordings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14F80-3297-4AD4-84DD-DED581278AB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ROOM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Beginning next week, we will be in Room 406.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14F80-3297-4AD4-84DD-DED581278AB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79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 b="1" dirty="0" smtClean="0">
                <a:solidFill>
                  <a:schemeClr val="bg1"/>
                </a:solidFill>
              </a:rPr>
              <a:t>What Are Natural Resources?</a:t>
            </a:r>
            <a:r>
              <a:rPr lang="en-US" dirty="0" smtClean="0">
                <a:solidFill>
                  <a:schemeClr val="accent3"/>
                </a:solidFill>
              </a:rPr>
              <a:t>	</a:t>
            </a:r>
          </a:p>
        </p:txBody>
      </p:sp>
      <p:pic>
        <p:nvPicPr>
          <p:cNvPr id="12290" name="Picture 2" descr="http://naturalresources.house.gov/images/res-bg-body-crop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6425" y="1686600"/>
            <a:ext cx="4094163" cy="348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14F80-3297-4AD4-84DD-DED581278AB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/>
      </p:sp>
      <p:sp>
        <p:nvSpPr>
          <p:cNvPr id="19459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4800" dirty="0" smtClean="0"/>
              <a:t>In Re </a:t>
            </a:r>
            <a:r>
              <a:rPr lang="en-US" sz="4800" dirty="0" err="1" smtClean="0"/>
              <a:t>Tortorelli</a:t>
            </a:r>
            <a:endParaRPr lang="en-US" sz="4800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66 P.3d 606 (Wash. 2003) </a:t>
            </a:r>
          </a:p>
          <a:p>
            <a:pPr>
              <a:defRPr/>
            </a:pPr>
            <a:r>
              <a:rPr lang="en-US" sz="2400" dirty="0"/>
              <a:t>p. 10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343B7D-495C-4962-A5C2-112CA55196D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9460" name="Picture 2" descr="1-7A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28" y="688613"/>
            <a:ext cx="380967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Stray Logs		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C15B8D-4CEC-4F99-8A43-F7BDFFBF795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026" name="Picture 2" descr="http://www.theepochtimes.com/n2/images/stories/large/2009/01/08/bea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71600"/>
            <a:ext cx="4907797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43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Who owns the logs?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defRPr/>
            </a:pPr>
            <a:r>
              <a:rPr lang="en-US" sz="3600" dirty="0" smtClean="0"/>
              <a:t>The State?</a:t>
            </a:r>
          </a:p>
          <a:p>
            <a:pPr lvl="2" eaLnBrk="1" hangingPunct="1">
              <a:defRPr/>
            </a:pPr>
            <a:r>
              <a:rPr lang="en-US" sz="3200" dirty="0" smtClean="0"/>
              <a:t>State Constitution</a:t>
            </a:r>
          </a:p>
          <a:p>
            <a:pPr lvl="2" eaLnBrk="1" hangingPunct="1">
              <a:defRPr/>
            </a:pPr>
            <a:r>
              <a:rPr lang="en-US" sz="3200" dirty="0" smtClean="0"/>
              <a:t>Equal Footing Doctrine</a:t>
            </a:r>
          </a:p>
          <a:p>
            <a:pPr lvl="2" eaLnBrk="1" hangingPunct="1">
              <a:defRPr/>
            </a:pPr>
            <a:r>
              <a:rPr lang="en-US" sz="3200" dirty="0" smtClean="0"/>
              <a:t>Submerged Lands Act</a:t>
            </a:r>
          </a:p>
          <a:p>
            <a:pPr marL="593725" lvl="2" indent="0" eaLnBrk="1" hangingPunct="1">
              <a:buFont typeface="Wingdings 2" pitchFamily="18" charset="2"/>
              <a:buNone/>
              <a:defRPr/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14F80-3297-4AD4-84DD-DED581278AB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4537</TotalTime>
  <Words>550</Words>
  <Application>Microsoft Office PowerPoint</Application>
  <PresentationFormat>On-screen Show (4:3)</PresentationFormat>
  <Paragraphs>158</Paragraphs>
  <Slides>30</Slides>
  <Notes>30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Light</vt:lpstr>
      <vt:lpstr>Monotype Sorts</vt:lpstr>
      <vt:lpstr>Rockwell</vt:lpstr>
      <vt:lpstr>Times New Roman</vt:lpstr>
      <vt:lpstr>Wingdings</vt:lpstr>
      <vt:lpstr>Wingdings 2</vt:lpstr>
      <vt:lpstr>Atlas</vt:lpstr>
      <vt:lpstr>Acrobat Document</vt:lpstr>
      <vt:lpstr>Natural Resources Law</vt:lpstr>
      <vt:lpstr>My Contact Info </vt:lpstr>
      <vt:lpstr>Introductions     </vt:lpstr>
      <vt:lpstr>Syllabus </vt:lpstr>
      <vt:lpstr>ROOM CHANGE</vt:lpstr>
      <vt:lpstr>What Are Natural Resources? </vt:lpstr>
      <vt:lpstr>In Re Tortorelli</vt:lpstr>
      <vt:lpstr>Stray Logs  </vt:lpstr>
      <vt:lpstr>Who owns the logs?</vt:lpstr>
      <vt:lpstr>Submerged Lands Act   </vt:lpstr>
      <vt:lpstr>Definition of Natural Resources</vt:lpstr>
      <vt:lpstr>Dissent</vt:lpstr>
      <vt:lpstr>Conservation v. Preservation</vt:lpstr>
      <vt:lpstr>Conservation</vt:lpstr>
      <vt:lpstr>PowerPoint Presentation</vt:lpstr>
      <vt:lpstr>PowerPoint Presentation</vt:lpstr>
      <vt:lpstr>PowerPoint Presentation</vt:lpstr>
      <vt:lpstr>PowerPoint Presentation</vt:lpstr>
      <vt:lpstr>Preservation </vt:lpstr>
      <vt:lpstr>PowerPoint Presentation</vt:lpstr>
      <vt:lpstr>PowerPoint Presentation</vt:lpstr>
      <vt:lpstr>George Catlin (1832) </vt:lpstr>
      <vt:lpstr>PowerPoint Presentation</vt:lpstr>
      <vt:lpstr>Importance of Place</vt:lpstr>
      <vt:lpstr>The Trust Notion</vt:lpstr>
      <vt:lpstr>The Trust Notion</vt:lpstr>
      <vt:lpstr>Alec L. v. Jackson</vt:lpstr>
      <vt:lpstr>PowerPoint Presentation</vt:lpstr>
      <vt:lpstr>Foster v. Washington Dep’t of Ecology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Christy Klein</dc:creator>
  <cp:lastModifiedBy>Owley Lippmann, Jessica</cp:lastModifiedBy>
  <cp:revision>205</cp:revision>
  <cp:lastPrinted>2016-08-31T19:52:27Z</cp:lastPrinted>
  <dcterms:created xsi:type="dcterms:W3CDTF">2005-06-13T22:25:51Z</dcterms:created>
  <dcterms:modified xsi:type="dcterms:W3CDTF">2018-02-06T21:41:32Z</dcterms:modified>
</cp:coreProperties>
</file>