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3" r:id="rId1"/>
  </p:sldMasterIdLst>
  <p:notesMasterIdLst>
    <p:notesMasterId r:id="rId52"/>
  </p:notesMasterIdLst>
  <p:sldIdLst>
    <p:sldId id="256" r:id="rId2"/>
    <p:sldId id="257" r:id="rId3"/>
    <p:sldId id="258" r:id="rId4"/>
    <p:sldId id="259" r:id="rId5"/>
    <p:sldId id="266" r:id="rId6"/>
    <p:sldId id="267" r:id="rId7"/>
    <p:sldId id="268" r:id="rId8"/>
    <p:sldId id="269" r:id="rId9"/>
    <p:sldId id="270" r:id="rId10"/>
    <p:sldId id="271" r:id="rId11"/>
    <p:sldId id="272" r:id="rId12"/>
    <p:sldId id="273" r:id="rId13"/>
    <p:sldId id="274" r:id="rId14"/>
    <p:sldId id="275" r:id="rId15"/>
    <p:sldId id="289" r:id="rId16"/>
    <p:sldId id="290" r:id="rId17"/>
    <p:sldId id="291" r:id="rId18"/>
    <p:sldId id="292" r:id="rId19"/>
    <p:sldId id="293" r:id="rId20"/>
    <p:sldId id="294" r:id="rId21"/>
    <p:sldId id="295" r:id="rId22"/>
    <p:sldId id="296" r:id="rId23"/>
    <p:sldId id="297" r:id="rId24"/>
    <p:sldId id="298" r:id="rId25"/>
    <p:sldId id="299" r:id="rId26"/>
    <p:sldId id="300" r:id="rId27"/>
    <p:sldId id="301" r:id="rId28"/>
    <p:sldId id="302" r:id="rId29"/>
    <p:sldId id="303" r:id="rId30"/>
    <p:sldId id="304" r:id="rId31"/>
    <p:sldId id="305" r:id="rId32"/>
    <p:sldId id="306" r:id="rId33"/>
    <p:sldId id="307" r:id="rId34"/>
    <p:sldId id="308" r:id="rId35"/>
    <p:sldId id="309" r:id="rId36"/>
    <p:sldId id="310" r:id="rId37"/>
    <p:sldId id="311" r:id="rId38"/>
    <p:sldId id="312" r:id="rId39"/>
    <p:sldId id="313" r:id="rId40"/>
    <p:sldId id="314" r:id="rId41"/>
    <p:sldId id="315" r:id="rId42"/>
    <p:sldId id="316" r:id="rId43"/>
    <p:sldId id="317" r:id="rId44"/>
    <p:sldId id="318" r:id="rId45"/>
    <p:sldId id="319" r:id="rId46"/>
    <p:sldId id="320" r:id="rId47"/>
    <p:sldId id="321" r:id="rId48"/>
    <p:sldId id="322" r:id="rId49"/>
    <p:sldId id="323" r:id="rId50"/>
    <p:sldId id="324" r:id="rId5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022" autoAdjust="0"/>
    <p:restoredTop sz="65698" autoAdjust="0"/>
  </p:normalViewPr>
  <p:slideViewPr>
    <p:cSldViewPr snapToGrid="0">
      <p:cViewPr varScale="1">
        <p:scale>
          <a:sx n="75" d="100"/>
          <a:sy n="75" d="100"/>
        </p:scale>
        <p:origin x="1950" y="78"/>
      </p:cViewPr>
      <p:guideLst/>
    </p:cSldViewPr>
  </p:slideViewPr>
  <p:notesTextViewPr>
    <p:cViewPr>
      <p:scale>
        <a:sx n="1" d="1"/>
        <a:sy n="1" d="1"/>
      </p:scale>
      <p:origin x="0" y="0"/>
    </p:cViewPr>
  </p:notesTextViewPr>
  <p:notesViewPr>
    <p:cSldViewPr snapToGrid="0">
      <p:cViewPr>
        <p:scale>
          <a:sx n="75" d="100"/>
          <a:sy n="75" d="100"/>
        </p:scale>
        <p:origin x="4092" y="43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2229F5-3AB4-4199-9B15-251A6AC80600}" type="datetimeFigureOut">
              <a:rPr lang="en-US" smtClean="0"/>
              <a:t>2/6/2018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665494-04DA-40B9-8D97-C145CB896101}" type="slidenum">
              <a:rPr lang="en-US" smtClean="0"/>
              <a:t>‹#›</a:t>
            </a:fld>
            <a:endParaRPr lang="en-US"/>
          </a:p>
        </p:txBody>
      </p:sp>
    </p:spTree>
    <p:extLst>
      <p:ext uri="{BB962C8B-B14F-4D97-AF65-F5344CB8AC3E}">
        <p14:creationId xmlns:p14="http://schemas.microsoft.com/office/powerpoint/2010/main" val="1286375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C665494-04DA-40B9-8D97-C145CB896101}" type="slidenum">
              <a:rPr lang="en-US" smtClean="0"/>
              <a:t>1</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41777842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B3EACED5-6DD9-4A9D-B83E-14E92583CC4C}" type="slidenum">
              <a:rPr lang="en-US" smtClean="0"/>
              <a:pPr/>
              <a:t>10</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8194283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B3EACED5-6DD9-4A9D-B83E-14E92583CC4C}" type="slidenum">
              <a:rPr lang="en-US" smtClean="0"/>
              <a:pPr/>
              <a:t>11</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6703539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B3EACED5-6DD9-4A9D-B83E-14E92583CC4C}" type="slidenum">
              <a:rPr lang="en-US" smtClean="0"/>
              <a:pPr/>
              <a:t>12</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42155868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B3EACED5-6DD9-4A9D-B83E-14E92583CC4C}" type="slidenum">
              <a:rPr lang="en-US" smtClean="0"/>
              <a:pPr/>
              <a:t>13</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1034535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B3EACED5-6DD9-4A9D-B83E-14E92583CC4C}" type="slidenum">
              <a:rPr lang="en-US" smtClean="0"/>
              <a:pPr/>
              <a:t>14</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5907548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EA7B87-A0BB-4C6A-9213-960B1EDD336C}" type="slidenum">
              <a:rPr lang="en-US"/>
              <a:pPr/>
              <a:t>15</a:t>
            </a:fld>
            <a:endParaRPr lang="en-US"/>
          </a:p>
        </p:txBody>
      </p:sp>
      <p:sp>
        <p:nvSpPr>
          <p:cNvPr id="86018" name="Rectangle 2"/>
          <p:cNvSpPr>
            <a:spLocks noGrp="1" noRot="1" noChangeAspect="1" noChangeArrowheads="1" noTextEdit="1"/>
          </p:cNvSpPr>
          <p:nvPr>
            <p:ph type="sldImg"/>
          </p:nvPr>
        </p:nvSpPr>
        <p:spPr>
          <a:ln/>
        </p:spPr>
      </p:sp>
      <p:sp>
        <p:nvSpPr>
          <p:cNvPr id="2" name="Notes Placeholder 1"/>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3293207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71500" y="357188"/>
            <a:ext cx="5530850" cy="3111500"/>
          </a:xfrm>
        </p:spPr>
      </p:sp>
      <p:sp>
        <p:nvSpPr>
          <p:cNvPr id="4" name="Slide Number Placeholder 3"/>
          <p:cNvSpPr>
            <a:spLocks noGrp="1"/>
          </p:cNvSpPr>
          <p:nvPr>
            <p:ph type="sldNum" sz="quarter" idx="10"/>
          </p:nvPr>
        </p:nvSpPr>
        <p:spPr/>
        <p:txBody>
          <a:bodyPr/>
          <a:lstStyle/>
          <a:p>
            <a:fld id="{5602611A-4EF6-43CE-A7F9-385BB3DC7EBB}" type="slidenum">
              <a:rPr lang="en-US" smtClean="0"/>
              <a:pPr/>
              <a:t>16</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3012795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5602611A-4EF6-43CE-A7F9-385BB3DC7EBB}" type="slidenum">
              <a:rPr lang="en-US" smtClean="0"/>
              <a:pPr/>
              <a:t>17</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8792281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B3EACED5-6DD9-4A9D-B83E-14E92583CC4C}" type="slidenum">
              <a:rPr lang="en-US" smtClean="0"/>
              <a:pPr/>
              <a:t>18</a:t>
            </a:fld>
            <a:endParaRPr lang="en-US"/>
          </a:p>
        </p:txBody>
      </p:sp>
    </p:spTree>
    <p:extLst>
      <p:ext uri="{BB962C8B-B14F-4D97-AF65-F5344CB8AC3E}">
        <p14:creationId xmlns:p14="http://schemas.microsoft.com/office/powerpoint/2010/main" val="30597767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17934" y="4417342"/>
            <a:ext cx="6500659" cy="4654765"/>
          </a:xfrm>
        </p:spPr>
        <p:txBody>
          <a:bodyPr>
            <a:noAutofit/>
          </a:bodyPr>
          <a:lstStyle/>
          <a:p>
            <a:endParaRPr lang="en-US" sz="1600" dirty="0"/>
          </a:p>
        </p:txBody>
      </p:sp>
      <p:sp>
        <p:nvSpPr>
          <p:cNvPr id="4" name="Slide Number Placeholder 3"/>
          <p:cNvSpPr>
            <a:spLocks noGrp="1"/>
          </p:cNvSpPr>
          <p:nvPr>
            <p:ph type="sldNum" sz="quarter" idx="10"/>
          </p:nvPr>
        </p:nvSpPr>
        <p:spPr/>
        <p:txBody>
          <a:bodyPr/>
          <a:lstStyle/>
          <a:p>
            <a:fld id="{5602611A-4EF6-43CE-A7F9-385BB3DC7EBB}" type="slidenum">
              <a:rPr lang="en-US" smtClean="0"/>
              <a:pPr/>
              <a:t>19</a:t>
            </a:fld>
            <a:endParaRPr lang="en-US"/>
          </a:p>
        </p:txBody>
      </p:sp>
    </p:spTree>
    <p:extLst>
      <p:ext uri="{BB962C8B-B14F-4D97-AF65-F5344CB8AC3E}">
        <p14:creationId xmlns:p14="http://schemas.microsoft.com/office/powerpoint/2010/main" val="41501291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B3EACED5-6DD9-4A9D-B83E-14E92583CC4C}" type="slidenum">
              <a:rPr lang="en-US" smtClean="0"/>
              <a:pPr/>
              <a:t>2</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42282427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B3EACED5-6DD9-4A9D-B83E-14E92583CC4C}" type="slidenum">
              <a:rPr lang="en-US" smtClean="0"/>
              <a:pPr/>
              <a:t>20</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4293972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5602611A-4EF6-43CE-A7F9-385BB3DC7EBB}" type="slidenum">
              <a:rPr lang="en-US" smtClean="0"/>
              <a:pPr/>
              <a:t>21</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6081815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B3EACED5-6DD9-4A9D-B83E-14E92583CC4C}" type="slidenum">
              <a:rPr lang="en-US" smtClean="0"/>
              <a:pPr/>
              <a:t>22</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657612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3EACED5-6DD9-4A9D-B83E-14E92583CC4C}" type="slidenum">
              <a:rPr lang="en-US" smtClean="0"/>
              <a:pPr/>
              <a:t>23</a:t>
            </a:fld>
            <a:endParaRPr lang="en-US"/>
          </a:p>
        </p:txBody>
      </p:sp>
    </p:spTree>
    <p:extLst>
      <p:ext uri="{BB962C8B-B14F-4D97-AF65-F5344CB8AC3E}">
        <p14:creationId xmlns:p14="http://schemas.microsoft.com/office/powerpoint/2010/main" val="33632378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B3EACED5-6DD9-4A9D-B83E-14E92583CC4C}" type="slidenum">
              <a:rPr lang="en-US" smtClean="0"/>
              <a:pPr/>
              <a:t>24</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0778128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8813" y="368300"/>
            <a:ext cx="5530850" cy="3111500"/>
          </a:xfrm>
        </p:spPr>
      </p:sp>
      <p:sp>
        <p:nvSpPr>
          <p:cNvPr id="4" name="Slide Number Placeholder 3"/>
          <p:cNvSpPr>
            <a:spLocks noGrp="1"/>
          </p:cNvSpPr>
          <p:nvPr>
            <p:ph type="sldNum" sz="quarter" idx="10"/>
          </p:nvPr>
        </p:nvSpPr>
        <p:spPr/>
        <p:txBody>
          <a:bodyPr/>
          <a:lstStyle/>
          <a:p>
            <a:fld id="{B3EACED5-6DD9-4A9D-B83E-14E92583CC4C}" type="slidenum">
              <a:rPr lang="en-US" smtClean="0"/>
              <a:pPr/>
              <a:t>25</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0977099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8813" y="466725"/>
            <a:ext cx="5530850" cy="3111500"/>
          </a:xfrm>
        </p:spPr>
      </p:sp>
      <p:sp>
        <p:nvSpPr>
          <p:cNvPr id="4" name="Slide Number Placeholder 3"/>
          <p:cNvSpPr>
            <a:spLocks noGrp="1"/>
          </p:cNvSpPr>
          <p:nvPr>
            <p:ph type="sldNum" sz="quarter" idx="10"/>
          </p:nvPr>
        </p:nvSpPr>
        <p:spPr/>
        <p:txBody>
          <a:bodyPr/>
          <a:lstStyle/>
          <a:p>
            <a:fld id="{B3EACED5-6DD9-4A9D-B83E-14E92583CC4C}" type="slidenum">
              <a:rPr lang="en-US" smtClean="0"/>
              <a:pPr/>
              <a:t>26</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6605963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B3EACED5-6DD9-4A9D-B83E-14E92583CC4C}" type="slidenum">
              <a:rPr lang="en-US" smtClean="0"/>
              <a:pPr/>
              <a:t>27</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42631351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5602611A-4EF6-43CE-A7F9-385BB3DC7EBB}" type="slidenum">
              <a:rPr lang="en-US" smtClean="0"/>
              <a:pPr/>
              <a:t>28</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4016879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5602611A-4EF6-43CE-A7F9-385BB3DC7EBB}" type="slidenum">
              <a:rPr lang="en-US" smtClean="0"/>
              <a:pPr/>
              <a:t>29</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5084378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357188"/>
            <a:ext cx="5530850" cy="3111500"/>
          </a:xfrm>
        </p:spPr>
      </p:sp>
      <p:sp>
        <p:nvSpPr>
          <p:cNvPr id="4" name="Slide Number Placeholder 3"/>
          <p:cNvSpPr>
            <a:spLocks noGrp="1"/>
          </p:cNvSpPr>
          <p:nvPr>
            <p:ph type="sldNum" sz="quarter" idx="10"/>
          </p:nvPr>
        </p:nvSpPr>
        <p:spPr/>
        <p:txBody>
          <a:bodyPr/>
          <a:lstStyle/>
          <a:p>
            <a:fld id="{B3EACED5-6DD9-4A9D-B83E-14E92583CC4C}" type="slidenum">
              <a:rPr lang="en-US" smtClean="0"/>
              <a:pPr/>
              <a:t>3</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2472302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5602611A-4EF6-43CE-A7F9-385BB3DC7EBB}" type="slidenum">
              <a:rPr lang="en-US" smtClean="0"/>
              <a:pPr/>
              <a:t>30</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9435951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B3EACED5-6DD9-4A9D-B83E-14E92583CC4C}" type="slidenum">
              <a:rPr lang="en-US" smtClean="0"/>
              <a:pPr/>
              <a:t>31</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5142770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5602611A-4EF6-43CE-A7F9-385BB3DC7EBB}" type="slidenum">
              <a:rPr lang="en-US" smtClean="0"/>
              <a:pPr/>
              <a:t>32</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772100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5602611A-4EF6-43CE-A7F9-385BB3DC7EBB}" type="slidenum">
              <a:rPr lang="en-US" smtClean="0"/>
              <a:pPr/>
              <a:t>33</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0273107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CAFBE34F-56E7-4040-8D44-14CF32365263}" type="slidenum">
              <a:rPr lang="en-US" smtClean="0"/>
              <a:t>34</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4761052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CAFBE34F-56E7-4040-8D44-14CF32365263}" type="slidenum">
              <a:rPr lang="en-US" smtClean="0"/>
              <a:t>35</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3000472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CAFBE34F-56E7-4040-8D44-14CF32365263}" type="slidenum">
              <a:rPr lang="en-US" smtClean="0"/>
              <a:t>36</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0557967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CAFBE34F-56E7-4040-8D44-14CF32365263}" type="slidenum">
              <a:rPr lang="en-US" smtClean="0"/>
              <a:t>37</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9903073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5602611A-4EF6-43CE-A7F9-385BB3DC7EBB}" type="slidenum">
              <a:rPr lang="en-US" smtClean="0"/>
              <a:pPr/>
              <a:t>38</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9633731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02611A-4EF6-43CE-A7F9-385BB3DC7EBB}" type="slidenum">
              <a:rPr lang="en-US" smtClean="0"/>
              <a:pPr/>
              <a:t>39</a:t>
            </a:fld>
            <a:endParaRPr lang="en-US"/>
          </a:p>
        </p:txBody>
      </p:sp>
    </p:spTree>
    <p:extLst>
      <p:ext uri="{BB962C8B-B14F-4D97-AF65-F5344CB8AC3E}">
        <p14:creationId xmlns:p14="http://schemas.microsoft.com/office/powerpoint/2010/main" val="27795187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B3EACED5-6DD9-4A9D-B83E-14E92583CC4C}" type="slidenum">
              <a:rPr lang="en-US" smtClean="0"/>
              <a:pPr/>
              <a:t>4</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97216137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5602611A-4EF6-43CE-A7F9-385BB3DC7EBB}" type="slidenum">
              <a:rPr lang="en-US" smtClean="0"/>
              <a:pPr/>
              <a:t>40</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42033762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02611A-4EF6-43CE-A7F9-385BB3DC7EBB}" type="slidenum">
              <a:rPr lang="en-US" smtClean="0"/>
              <a:pPr/>
              <a:t>41</a:t>
            </a:fld>
            <a:endParaRPr lang="en-US"/>
          </a:p>
        </p:txBody>
      </p:sp>
    </p:spTree>
    <p:extLst>
      <p:ext uri="{BB962C8B-B14F-4D97-AF65-F5344CB8AC3E}">
        <p14:creationId xmlns:p14="http://schemas.microsoft.com/office/powerpoint/2010/main" val="89679186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02611A-4EF6-43CE-A7F9-385BB3DC7EBB}" type="slidenum">
              <a:rPr lang="en-US" smtClean="0"/>
              <a:pPr/>
              <a:t>42</a:t>
            </a:fld>
            <a:endParaRPr lang="en-US"/>
          </a:p>
        </p:txBody>
      </p:sp>
    </p:spTree>
    <p:extLst>
      <p:ext uri="{BB962C8B-B14F-4D97-AF65-F5344CB8AC3E}">
        <p14:creationId xmlns:p14="http://schemas.microsoft.com/office/powerpoint/2010/main" val="421253714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5602611A-4EF6-43CE-A7F9-385BB3DC7EBB}" type="slidenum">
              <a:rPr lang="en-US" smtClean="0"/>
              <a:pPr/>
              <a:t>43</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50628002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02611A-4EF6-43CE-A7F9-385BB3DC7EBB}" type="slidenum">
              <a:rPr lang="en-US" smtClean="0"/>
              <a:pPr/>
              <a:t>44</a:t>
            </a:fld>
            <a:endParaRPr lang="en-US"/>
          </a:p>
        </p:txBody>
      </p:sp>
    </p:spTree>
    <p:extLst>
      <p:ext uri="{BB962C8B-B14F-4D97-AF65-F5344CB8AC3E}">
        <p14:creationId xmlns:p14="http://schemas.microsoft.com/office/powerpoint/2010/main" val="319215190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02611A-4EF6-43CE-A7F9-385BB3DC7EBB}" type="slidenum">
              <a:rPr lang="en-US" smtClean="0"/>
              <a:pPr/>
              <a:t>45</a:t>
            </a:fld>
            <a:endParaRPr lang="en-US"/>
          </a:p>
        </p:txBody>
      </p:sp>
    </p:spTree>
    <p:extLst>
      <p:ext uri="{BB962C8B-B14F-4D97-AF65-F5344CB8AC3E}">
        <p14:creationId xmlns:p14="http://schemas.microsoft.com/office/powerpoint/2010/main" val="43661397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solidFill>
                <a:srgbClr val="7030A0"/>
              </a:solidFill>
            </a:endParaRPr>
          </a:p>
        </p:txBody>
      </p:sp>
      <p:sp>
        <p:nvSpPr>
          <p:cNvPr id="4" name="Slide Number Placeholder 3"/>
          <p:cNvSpPr>
            <a:spLocks noGrp="1"/>
          </p:cNvSpPr>
          <p:nvPr>
            <p:ph type="sldNum" sz="quarter" idx="10"/>
          </p:nvPr>
        </p:nvSpPr>
        <p:spPr/>
        <p:txBody>
          <a:bodyPr/>
          <a:lstStyle/>
          <a:p>
            <a:fld id="{B3EACED5-6DD9-4A9D-B83E-14E92583CC4C}" type="slidenum">
              <a:rPr lang="en-US" smtClean="0"/>
              <a:pPr/>
              <a:t>46</a:t>
            </a:fld>
            <a:endParaRPr lang="en-US"/>
          </a:p>
        </p:txBody>
      </p:sp>
    </p:spTree>
    <p:extLst>
      <p:ext uri="{BB962C8B-B14F-4D97-AF65-F5344CB8AC3E}">
        <p14:creationId xmlns:p14="http://schemas.microsoft.com/office/powerpoint/2010/main" val="200659652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B3EACED5-6DD9-4A9D-B83E-14E92583CC4C}" type="slidenum">
              <a:rPr lang="en-US" smtClean="0"/>
              <a:pPr/>
              <a:t>47</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92614053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B3EACED5-6DD9-4A9D-B83E-14E92583CC4C}" type="slidenum">
              <a:rPr lang="en-US" smtClean="0"/>
              <a:pPr/>
              <a:t>48</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61841699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B3EACED5-6DD9-4A9D-B83E-14E92583CC4C}" type="slidenum">
              <a:rPr lang="en-US" smtClean="0"/>
              <a:pPr/>
              <a:t>49</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1356424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B3EACED5-6DD9-4A9D-B83E-14E92583CC4C}" type="slidenum">
              <a:rPr lang="en-US" smtClean="0"/>
              <a:pPr/>
              <a:t>5</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98309224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280988"/>
            <a:ext cx="5530850" cy="3111500"/>
          </a:xfrm>
        </p:spPr>
      </p:sp>
      <p:sp>
        <p:nvSpPr>
          <p:cNvPr id="4" name="Slide Number Placeholder 3"/>
          <p:cNvSpPr>
            <a:spLocks noGrp="1"/>
          </p:cNvSpPr>
          <p:nvPr>
            <p:ph type="sldNum" sz="quarter" idx="10"/>
          </p:nvPr>
        </p:nvSpPr>
        <p:spPr/>
        <p:txBody>
          <a:bodyPr/>
          <a:lstStyle/>
          <a:p>
            <a:fld id="{B3EACED5-6DD9-4A9D-B83E-14E92583CC4C}" type="slidenum">
              <a:rPr lang="en-US" smtClean="0"/>
              <a:pPr/>
              <a:t>50</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9013954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B3EACED5-6DD9-4A9D-B83E-14E92583CC4C}" type="slidenum">
              <a:rPr lang="en-US" smtClean="0"/>
              <a:pPr/>
              <a:t>6</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856207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864A72E7-7205-481E-8BBE-CAD24875DD79}" type="slidenum">
              <a:rPr lang="en-US" smtClean="0"/>
              <a:t>7</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7026188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864A72E7-7205-481E-8BBE-CAD24875DD79}" type="slidenum">
              <a:rPr lang="en-US" smtClean="0"/>
              <a:t>8</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5179099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B3EACED5-6DD9-4A9D-B83E-14E92583CC4C}" type="slidenum">
              <a:rPr lang="en-US" smtClean="0"/>
              <a:pPr/>
              <a:t>9</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9638297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9E543317-239F-4DC8-88B3-C453CE78CB91}" type="datetime1">
              <a:rPr lang="en-US" smtClean="0"/>
              <a:t>2/6/2018</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D22F896-40B5-4ADD-8801-0D06FADFA095}" type="slidenum">
              <a:rPr lang="en-US" smtClean="0"/>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1012750382"/>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305C854-5A54-4E4F-8F84-302DC5D4B87F}" type="datetime1">
              <a:rPr lang="en-US" smtClean="0"/>
              <a:t>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41794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468FC85-812B-4D52-98E6-789D0D6595DD}" type="datetime1">
              <a:rPr lang="en-US" smtClean="0"/>
              <a:t>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8974327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48F613-5897-42A8-9506-E7C40CA62FA7}" type="datetime1">
              <a:rPr lang="en-US" smtClean="0"/>
              <a:t>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16280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717FD7FA-18BA-4631-8DE1-E634F752BBEF}" type="datetime1">
              <a:rPr lang="en-US" smtClean="0"/>
              <a:t>2/6/2018</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D22F896-40B5-4ADD-8801-0D06FADFA095}" type="slidenum">
              <a:rPr lang="en-US" smtClean="0"/>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51673547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457E13E-7DD8-4B1C-BC1D-27220361DFF6}" type="datetime1">
              <a:rPr lang="en-US" smtClean="0"/>
              <a:t>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93926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B6BB700-DA45-404A-9302-69BEBE48AE50}" type="datetime1">
              <a:rPr lang="en-US" smtClean="0"/>
              <a:t>2/6/2018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37449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C20FB1E-B159-4B2B-9F68-5DABA1073FC7}" type="datetime1">
              <a:rPr lang="en-US" smtClean="0"/>
              <a:t>2/6/2018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041953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02B62D-0FFE-40C7-9FDC-497C5483336C}" type="datetime1">
              <a:rPr lang="en-US" smtClean="0"/>
              <a:t>2/6/2018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35128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24A83DED-B8E4-48B4-BE85-9CDB162DA0A8}" type="datetime1">
              <a:rPr lang="en-US" smtClean="0"/>
              <a:t>2/6/2018</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D22F896-40B5-4ADD-8801-0D06FADFA095}" type="slidenum">
              <a:rPr lang="en-US" smtClean="0"/>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80241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661C305D-5A1E-4FB4-8920-71842BAE0F52}" type="datetime1">
              <a:rPr lang="en-US" smtClean="0"/>
              <a:t>2/6/2018</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D22F896-40B5-4ADD-8801-0D06FADFA095}" type="slidenum">
              <a:rPr lang="en-US" smtClean="0"/>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99251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F4B77DE4-5D2E-4032-A2D9-1B3E929D1E7E}" type="datetime1">
              <a:rPr lang="en-US" smtClean="0"/>
              <a:t>2/6/2018</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D22F896-40B5-4ADD-8801-0D06FADFA095}" type="slidenum">
              <a:rPr lang="en-US" smtClean="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421043399"/>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hf hdr="0" ftr="0" dt="0"/>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hyperlink" Target="http://www.youtube.com/watch?v=bwNsWz7O9yY" TargetMode="External"/><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hyperlink" Target="http://www.youtube.com/watch?v=5ycMhMM2UFs" TargetMode="External"/><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7" Type="http://schemas.openxmlformats.org/officeDocument/2006/relationships/image" Target="../media/image14.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3.wmf"/><Relationship Id="rId4" Type="http://schemas.openxmlformats.org/officeDocument/2006/relationships/oleObject" Target="../embeddings/oleObject1.bin"/></Relationships>
</file>

<file path=ppt/slides/_rels/slide4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Natural Resources Law</a:t>
            </a:r>
            <a:endParaRPr lang="en-US" dirty="0"/>
          </a:p>
        </p:txBody>
      </p:sp>
      <p:sp>
        <p:nvSpPr>
          <p:cNvPr id="3" name="Subtitle 2"/>
          <p:cNvSpPr>
            <a:spLocks noGrp="1"/>
          </p:cNvSpPr>
          <p:nvPr>
            <p:ph type="subTitle" idx="1"/>
          </p:nvPr>
        </p:nvSpPr>
        <p:spPr/>
        <p:txBody>
          <a:bodyPr/>
          <a:lstStyle/>
          <a:p>
            <a:r>
              <a:rPr lang="en-US" dirty="0" smtClean="0"/>
              <a:t>February 8, 2018</a:t>
            </a:r>
            <a:endParaRPr lang="en-US" dirty="0" smtClean="0"/>
          </a:p>
          <a:p>
            <a:r>
              <a:rPr lang="en-US" dirty="0" smtClean="0"/>
              <a:t>Class #2</a:t>
            </a:r>
          </a:p>
        </p:txBody>
      </p:sp>
      <p:sp>
        <p:nvSpPr>
          <p:cNvPr id="4" name="Slide Number Placeholder 3"/>
          <p:cNvSpPr>
            <a:spLocks noGrp="1"/>
          </p:cNvSpPr>
          <p:nvPr>
            <p:ph type="sldNum" sz="quarter" idx="12"/>
          </p:nvPr>
        </p:nvSpPr>
        <p:spPr/>
        <p:txBody>
          <a:bodyPr/>
          <a:lstStyle/>
          <a:p>
            <a:fld id="{6D22F896-40B5-4ADD-8801-0D06FADFA095}" type="slidenum">
              <a:rPr lang="en-US" smtClean="0"/>
              <a:t>1</a:t>
            </a:fld>
            <a:endParaRPr lang="en-US" dirty="0"/>
          </a:p>
        </p:txBody>
      </p:sp>
    </p:spTree>
    <p:extLst>
      <p:ext uri="{BB962C8B-B14F-4D97-AF65-F5344CB8AC3E}">
        <p14:creationId xmlns:p14="http://schemas.microsoft.com/office/powerpoint/2010/main" val="12998079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55829"/>
            <a:ext cx="9601200" cy="1485900"/>
          </a:xfrm>
        </p:spPr>
        <p:txBody>
          <a:bodyPr>
            <a:noAutofit/>
          </a:bodyPr>
          <a:lstStyle/>
          <a:p>
            <a:r>
              <a:rPr lang="en-US" sz="3600" dirty="0"/>
              <a:t>1783 Cession of the Virginia Legislature</a:t>
            </a:r>
          </a:p>
        </p:txBody>
      </p:sp>
      <p:sp>
        <p:nvSpPr>
          <p:cNvPr id="3" name="Content Placeholder 2"/>
          <p:cNvSpPr>
            <a:spLocks noGrp="1"/>
          </p:cNvSpPr>
          <p:nvPr>
            <p:ph idx="1"/>
          </p:nvPr>
        </p:nvSpPr>
        <p:spPr>
          <a:xfrm>
            <a:off x="1117600" y="1270000"/>
            <a:ext cx="8712200" cy="4640943"/>
          </a:xfrm>
        </p:spPr>
        <p:txBody>
          <a:bodyPr>
            <a:noAutofit/>
          </a:bodyPr>
          <a:lstStyle/>
          <a:p>
            <a:r>
              <a:rPr lang="en-US" sz="2800" dirty="0"/>
              <a:t>Upon condition that the territory so ceded, shall be laid out and formed into states, containing a suitable extent of territory, </a:t>
            </a:r>
            <a:r>
              <a:rPr lang="en-US" sz="2800" u="sng" dirty="0">
                <a:solidFill>
                  <a:srgbClr val="FF0000"/>
                </a:solidFill>
              </a:rPr>
              <a:t>not less than one hundred, nor more than one hundred and fifty miles square</a:t>
            </a:r>
            <a:r>
              <a:rPr lang="en-US" sz="2800" dirty="0">
                <a:solidFill>
                  <a:srgbClr val="FF0000"/>
                </a:solidFill>
              </a:rPr>
              <a:t>, </a:t>
            </a:r>
            <a:r>
              <a:rPr lang="en-US" sz="2800" dirty="0"/>
              <a:t>or as near thereto as circumstances will admit; and that the states so formed, shall be </a:t>
            </a:r>
            <a:r>
              <a:rPr lang="en-US" sz="2800" u="sng" dirty="0">
                <a:solidFill>
                  <a:srgbClr val="0070C0"/>
                </a:solidFill>
              </a:rPr>
              <a:t>distinct republican states, and admitted members of the federal union; having the same rights of sovereignty, freedom and independence, as other states</a:t>
            </a:r>
            <a:r>
              <a:rPr lang="en-US" sz="2800" dirty="0">
                <a:solidFill>
                  <a:srgbClr val="0070C0"/>
                </a:solidFill>
              </a:rPr>
              <a:t>.</a:t>
            </a:r>
          </a:p>
        </p:txBody>
      </p:sp>
      <p:sp>
        <p:nvSpPr>
          <p:cNvPr id="5" name="Slide Number Placeholder 4"/>
          <p:cNvSpPr>
            <a:spLocks noGrp="1"/>
          </p:cNvSpPr>
          <p:nvPr>
            <p:ph type="sldNum" sz="quarter" idx="12"/>
          </p:nvPr>
        </p:nvSpPr>
        <p:spPr/>
        <p:txBody>
          <a:bodyPr/>
          <a:lstStyle/>
          <a:p>
            <a:fld id="{6113E31D-E2AB-40D1-8B51-AFA5AFEF393A}" type="slidenum">
              <a:rPr lang="en-US" smtClean="0"/>
              <a:t>10</a:t>
            </a:fld>
            <a:endParaRPr lang="en-US" dirty="0"/>
          </a:p>
        </p:txBody>
      </p:sp>
    </p:spTree>
    <p:extLst>
      <p:ext uri="{BB962C8B-B14F-4D97-AF65-F5344CB8AC3E}">
        <p14:creationId xmlns:p14="http://schemas.microsoft.com/office/powerpoint/2010/main" val="3972448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FAB73BC-B049-4115-A692-8D63A059BFB8}" type="slidenum">
              <a:rPr lang="en-US" smtClean="0"/>
              <a:pPr/>
              <a:t>11</a:t>
            </a:fld>
            <a:endParaRPr lang="en-US" dirty="0"/>
          </a:p>
        </p:txBody>
      </p:sp>
      <p:pic>
        <p:nvPicPr>
          <p:cNvPr id="110595" name="Picture 3" descr="1802"/>
          <p:cNvPicPr>
            <a:picLocks noGrp="1" noChangeAspect="1" noChangeArrowheads="1"/>
          </p:cNvPicPr>
          <p:nvPr>
            <p:ph sz="quarter" idx="4294967295"/>
          </p:nvPr>
        </p:nvPicPr>
        <p:blipFill>
          <a:blip r:embed="rId3" cstate="print"/>
          <a:srcRect/>
          <a:stretch>
            <a:fillRect/>
          </a:stretch>
        </p:blipFill>
        <p:spPr>
          <a:xfrm>
            <a:off x="1196975" y="228600"/>
            <a:ext cx="9472049" cy="6224786"/>
          </a:xfrm>
        </p:spPr>
      </p:pic>
    </p:spTree>
    <p:extLst>
      <p:ext uri="{BB962C8B-B14F-4D97-AF65-F5344CB8AC3E}">
        <p14:creationId xmlns:p14="http://schemas.microsoft.com/office/powerpoint/2010/main" val="555858076"/>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0962" name="Text Box 2"/>
          <p:cNvSpPr txBox="1">
            <a:spLocks noChangeArrowheads="1"/>
          </p:cNvSpPr>
          <p:nvPr/>
        </p:nvSpPr>
        <p:spPr bwMode="auto">
          <a:xfrm>
            <a:off x="1955800" y="520700"/>
            <a:ext cx="8547100" cy="5663089"/>
          </a:xfrm>
          <a:prstGeom prst="rect">
            <a:avLst/>
          </a:prstGeom>
          <a:noFill/>
          <a:ln w="9525">
            <a:noFill/>
            <a:miter lim="800000"/>
            <a:headEnd/>
            <a:tailEnd/>
          </a:ln>
          <a:effectLst/>
        </p:spPr>
        <p:txBody>
          <a:bodyPr wrap="square">
            <a:spAutoFit/>
          </a:bodyPr>
          <a:lstStyle/>
          <a:p>
            <a:pPr algn="just"/>
            <a:r>
              <a:rPr lang="en-US" sz="3200" dirty="0"/>
              <a:t>There shall be formed in the said territory, not less than three nor more than five States; and the boundaries of the States . . . whenever any of the said States shall have sixty thousand free inhabitants therein, such State shall be admitted . . . into the Congress of the United States, on an </a:t>
            </a:r>
            <a:r>
              <a:rPr lang="en-US" sz="3200" b="1" i="1" dirty="0">
                <a:solidFill>
                  <a:srgbClr val="FF0000"/>
                </a:solidFill>
              </a:rPr>
              <a:t>equal footing </a:t>
            </a:r>
            <a:r>
              <a:rPr lang="en-US" sz="3200" dirty="0"/>
              <a:t>with the original States in all respects whatever, and shall be at liberty to form a permanent constitution and State government. . . .</a:t>
            </a:r>
          </a:p>
          <a:p>
            <a:pPr algn="just"/>
            <a:endParaRPr lang="en-US" sz="2100" dirty="0"/>
          </a:p>
          <a:p>
            <a:pPr algn="r"/>
            <a:r>
              <a:rPr lang="en-US" sz="2100" b="1" dirty="0"/>
              <a:t>The Northwest Ordinance, art. V (1787)</a:t>
            </a:r>
            <a:endParaRPr lang="en-US" sz="2100" dirty="0"/>
          </a:p>
        </p:txBody>
      </p:sp>
      <p:sp>
        <p:nvSpPr>
          <p:cNvPr id="3" name="Slide Number Placeholder 2"/>
          <p:cNvSpPr>
            <a:spLocks noGrp="1"/>
          </p:cNvSpPr>
          <p:nvPr>
            <p:ph type="sldNum" sz="quarter" idx="12"/>
          </p:nvPr>
        </p:nvSpPr>
        <p:spPr/>
        <p:txBody>
          <a:bodyPr/>
          <a:lstStyle/>
          <a:p>
            <a:fld id="{4FAB73BC-B049-4115-A692-8D63A059BFB8}" type="slidenum">
              <a:rPr lang="en-US" smtClean="0"/>
              <a:pPr/>
              <a:t>12</a:t>
            </a:fld>
            <a:endParaRPr lang="en-US" dirty="0"/>
          </a:p>
        </p:txBody>
      </p:sp>
    </p:spTree>
    <p:extLst>
      <p:ext uri="{BB962C8B-B14F-4D97-AF65-F5344CB8AC3E}">
        <p14:creationId xmlns:p14="http://schemas.microsoft.com/office/powerpoint/2010/main" val="119262556"/>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7890" name="Text Box 2"/>
          <p:cNvSpPr txBox="1">
            <a:spLocks noChangeArrowheads="1"/>
          </p:cNvSpPr>
          <p:nvPr/>
        </p:nvSpPr>
        <p:spPr bwMode="auto">
          <a:xfrm>
            <a:off x="2095500" y="406400"/>
            <a:ext cx="8242300" cy="6186309"/>
          </a:xfrm>
          <a:prstGeom prst="rect">
            <a:avLst/>
          </a:prstGeom>
          <a:noFill/>
          <a:ln w="9525">
            <a:noFill/>
            <a:miter lim="800000"/>
            <a:headEnd/>
            <a:tailEnd/>
          </a:ln>
          <a:effectLst/>
        </p:spPr>
        <p:txBody>
          <a:bodyPr wrap="square">
            <a:spAutoFit/>
          </a:bodyPr>
          <a:lstStyle/>
          <a:p>
            <a:pPr algn="just"/>
            <a:r>
              <a:rPr lang="en-US" sz="3600" dirty="0"/>
              <a:t>New States may be admitted by the Congress into this Union; but no new State shall be formed or erected within the Jurisdiction of any other State; nor any State be formed by the Junction of two or more States, or Parts of States, without the Consent of the Legislatures of the States concerned as well as of the Congress</a:t>
            </a:r>
            <a:r>
              <a:rPr lang="en-US" sz="3600" dirty="0" smtClean="0"/>
              <a:t>.</a:t>
            </a:r>
          </a:p>
          <a:p>
            <a:pPr algn="just"/>
            <a:endParaRPr lang="en-US" sz="3600" dirty="0"/>
          </a:p>
          <a:p>
            <a:pPr algn="r"/>
            <a:r>
              <a:rPr lang="en-US" b="1" dirty="0"/>
              <a:t>Admission of New States</a:t>
            </a:r>
          </a:p>
          <a:p>
            <a:pPr algn="r"/>
            <a:r>
              <a:rPr lang="en-US" b="1" dirty="0"/>
              <a:t>Constitution, art. IV, </a:t>
            </a:r>
            <a:r>
              <a:rPr lang="en-US" b="1" dirty="0">
                <a:cs typeface="Times New Roman" charset="0"/>
              </a:rPr>
              <a:t>§</a:t>
            </a:r>
            <a:r>
              <a:rPr lang="en-US" b="1" dirty="0"/>
              <a:t> 3, clause 1</a:t>
            </a:r>
            <a:endParaRPr lang="en-US" dirty="0"/>
          </a:p>
        </p:txBody>
      </p:sp>
      <p:sp>
        <p:nvSpPr>
          <p:cNvPr id="3" name="Slide Number Placeholder 2"/>
          <p:cNvSpPr>
            <a:spLocks noGrp="1"/>
          </p:cNvSpPr>
          <p:nvPr>
            <p:ph type="sldNum" sz="quarter" idx="12"/>
          </p:nvPr>
        </p:nvSpPr>
        <p:spPr/>
        <p:txBody>
          <a:bodyPr/>
          <a:lstStyle/>
          <a:p>
            <a:fld id="{4FAB73BC-B049-4115-A692-8D63A059BFB8}" type="slidenum">
              <a:rPr lang="en-US" smtClean="0"/>
              <a:pPr/>
              <a:t>13</a:t>
            </a:fld>
            <a:endParaRPr lang="en-US" dirty="0"/>
          </a:p>
        </p:txBody>
      </p:sp>
    </p:spTree>
    <p:extLst>
      <p:ext uri="{BB962C8B-B14F-4D97-AF65-F5344CB8AC3E}">
        <p14:creationId xmlns:p14="http://schemas.microsoft.com/office/powerpoint/2010/main" val="6538939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FAB73BC-B049-4115-A692-8D63A059BFB8}" type="slidenum">
              <a:rPr lang="en-US" smtClean="0"/>
              <a:pPr/>
              <a:t>14</a:t>
            </a:fld>
            <a:endParaRPr lang="en-US" dirty="0"/>
          </a:p>
        </p:txBody>
      </p:sp>
      <p:pic>
        <p:nvPicPr>
          <p:cNvPr id="121859" name="Picture 3" descr="1898"/>
          <p:cNvPicPr>
            <a:picLocks noGrp="1" noChangeAspect="1" noChangeArrowheads="1"/>
          </p:cNvPicPr>
          <p:nvPr>
            <p:ph sz="quarter" idx="4294967295"/>
          </p:nvPr>
        </p:nvPicPr>
        <p:blipFill>
          <a:blip r:embed="rId3" cstate="print"/>
          <a:srcRect/>
          <a:stretch>
            <a:fillRect/>
          </a:stretch>
        </p:blipFill>
        <p:spPr>
          <a:xfrm>
            <a:off x="1574800" y="228600"/>
            <a:ext cx="8812213" cy="5791200"/>
          </a:xfrm>
        </p:spPr>
      </p:pic>
    </p:spTree>
    <p:extLst>
      <p:ext uri="{BB962C8B-B14F-4D97-AF65-F5344CB8AC3E}">
        <p14:creationId xmlns:p14="http://schemas.microsoft.com/office/powerpoint/2010/main" val="1136388588"/>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Pollard v. Hagan</a:t>
            </a:r>
            <a:endParaRPr lang="en-US" dirty="0"/>
          </a:p>
        </p:txBody>
      </p:sp>
      <p:sp>
        <p:nvSpPr>
          <p:cNvPr id="3" name="Text Placeholder 2"/>
          <p:cNvSpPr>
            <a:spLocks noGrp="1"/>
          </p:cNvSpPr>
          <p:nvPr>
            <p:ph type="body" idx="1"/>
          </p:nvPr>
        </p:nvSpPr>
        <p:spPr/>
        <p:txBody>
          <a:bodyPr>
            <a:normAutofit/>
          </a:bodyPr>
          <a:lstStyle/>
          <a:p>
            <a:r>
              <a:rPr lang="en-US" dirty="0" smtClean="0"/>
              <a:t>44 U.S. 212 (1845)</a:t>
            </a:r>
          </a:p>
          <a:p>
            <a:r>
              <a:rPr lang="en-US" dirty="0" smtClean="0"/>
              <a:t>p. 43</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15</a:t>
            </a:fld>
            <a:endParaRPr lang="en-US" dirty="0"/>
          </a:p>
        </p:txBody>
      </p:sp>
    </p:spTree>
    <p:extLst>
      <p:ext uri="{BB962C8B-B14F-4D97-AF65-F5344CB8AC3E}">
        <p14:creationId xmlns:p14="http://schemas.microsoft.com/office/powerpoint/2010/main" val="40717488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71600" y="685800"/>
            <a:ext cx="9601200" cy="850900"/>
          </a:xfrm>
        </p:spPr>
        <p:txBody>
          <a:bodyPr/>
          <a:lstStyle/>
          <a:p>
            <a:r>
              <a:rPr lang="en-US" dirty="0" smtClean="0"/>
              <a:t>Pollard </a:t>
            </a:r>
            <a:r>
              <a:rPr lang="en-US" dirty="0" smtClean="0"/>
              <a:t>v. Hagan </a:t>
            </a:r>
            <a:r>
              <a:rPr lang="en-US" dirty="0" smtClean="0"/>
              <a:t>Timeline</a:t>
            </a:r>
            <a:endParaRPr lang="en-US" dirty="0"/>
          </a:p>
        </p:txBody>
      </p:sp>
      <p:sp>
        <p:nvSpPr>
          <p:cNvPr id="4" name="Text Placeholder 3"/>
          <p:cNvSpPr>
            <a:spLocks noGrp="1"/>
          </p:cNvSpPr>
          <p:nvPr>
            <p:ph type="body" idx="1"/>
          </p:nvPr>
        </p:nvSpPr>
        <p:spPr>
          <a:xfrm>
            <a:off x="1371600" y="1584516"/>
            <a:ext cx="4443984" cy="823912"/>
          </a:xfrm>
        </p:spPr>
        <p:txBody>
          <a:bodyPr/>
          <a:lstStyle/>
          <a:p>
            <a:r>
              <a:rPr lang="en-US" dirty="0" smtClean="0"/>
              <a:t>Pollard</a:t>
            </a:r>
            <a:endParaRPr lang="en-US" dirty="0"/>
          </a:p>
        </p:txBody>
      </p:sp>
      <p:sp>
        <p:nvSpPr>
          <p:cNvPr id="2" name="Content Placeholder 1"/>
          <p:cNvSpPr>
            <a:spLocks noGrp="1"/>
          </p:cNvSpPr>
          <p:nvPr>
            <p:ph sz="half" idx="2"/>
          </p:nvPr>
        </p:nvSpPr>
        <p:spPr>
          <a:xfrm>
            <a:off x="1371600" y="2456245"/>
            <a:ext cx="4443984" cy="3411156"/>
          </a:xfrm>
        </p:spPr>
        <p:txBody>
          <a:bodyPr>
            <a:normAutofit/>
          </a:bodyPr>
          <a:lstStyle/>
          <a:p>
            <a:r>
              <a:rPr lang="en-US" dirty="0" smtClean="0">
                <a:solidFill>
                  <a:srgbClr val="FF0000"/>
                </a:solidFill>
              </a:rPr>
              <a:t>1809</a:t>
            </a:r>
            <a:r>
              <a:rPr lang="en-US" dirty="0" smtClean="0">
                <a:solidFill>
                  <a:schemeClr val="accent1"/>
                </a:solidFill>
              </a:rPr>
              <a:t>: </a:t>
            </a:r>
            <a:r>
              <a:rPr lang="en-US" dirty="0" smtClean="0"/>
              <a:t>Bill Pollard applied to the Spanish Commandment of Mobile for a piece of land by the Mobile River</a:t>
            </a:r>
          </a:p>
          <a:p>
            <a:r>
              <a:rPr lang="en-US" dirty="0" smtClean="0">
                <a:solidFill>
                  <a:srgbClr val="FF0000"/>
                </a:solidFill>
              </a:rPr>
              <a:t>1816</a:t>
            </a:r>
            <a:r>
              <a:rPr lang="en-US" dirty="0" smtClean="0">
                <a:solidFill>
                  <a:schemeClr val="accent1"/>
                </a:solidFill>
              </a:rPr>
              <a:t>: </a:t>
            </a:r>
            <a:r>
              <a:rPr lang="en-US" dirty="0" smtClean="0"/>
              <a:t>Bill dies</a:t>
            </a:r>
          </a:p>
          <a:p>
            <a:r>
              <a:rPr lang="en-US" dirty="0" smtClean="0">
                <a:solidFill>
                  <a:srgbClr val="FF0000"/>
                </a:solidFill>
              </a:rPr>
              <a:t>1824</a:t>
            </a:r>
            <a:r>
              <a:rPr lang="en-US" dirty="0" smtClean="0">
                <a:solidFill>
                  <a:schemeClr val="accent1"/>
                </a:solidFill>
              </a:rPr>
              <a:t>: </a:t>
            </a:r>
            <a:r>
              <a:rPr lang="en-US" dirty="0" smtClean="0"/>
              <a:t>Act of Congress</a:t>
            </a:r>
          </a:p>
          <a:p>
            <a:r>
              <a:rPr lang="en-US" dirty="0" smtClean="0">
                <a:solidFill>
                  <a:srgbClr val="FF0000"/>
                </a:solidFill>
              </a:rPr>
              <a:t>1836</a:t>
            </a:r>
            <a:r>
              <a:rPr lang="en-US" dirty="0" smtClean="0">
                <a:solidFill>
                  <a:schemeClr val="accent1"/>
                </a:solidFill>
              </a:rPr>
              <a:t>: </a:t>
            </a:r>
            <a:r>
              <a:rPr lang="en-US" dirty="0" smtClean="0"/>
              <a:t>Act of Congress</a:t>
            </a:r>
          </a:p>
          <a:p>
            <a:r>
              <a:rPr lang="en-US" dirty="0" smtClean="0">
                <a:solidFill>
                  <a:srgbClr val="FF0000"/>
                </a:solidFill>
              </a:rPr>
              <a:t>1837</a:t>
            </a:r>
            <a:r>
              <a:rPr lang="en-US" dirty="0" smtClean="0">
                <a:solidFill>
                  <a:schemeClr val="accent1"/>
                </a:solidFill>
              </a:rPr>
              <a:t>: </a:t>
            </a:r>
            <a:r>
              <a:rPr lang="en-US" dirty="0" smtClean="0"/>
              <a:t>Pollard’s heirs receive patent from feds</a:t>
            </a:r>
            <a:endParaRPr lang="en-US" dirty="0"/>
          </a:p>
        </p:txBody>
      </p:sp>
      <p:sp>
        <p:nvSpPr>
          <p:cNvPr id="5" name="Text Placeholder 4"/>
          <p:cNvSpPr>
            <a:spLocks noGrp="1"/>
          </p:cNvSpPr>
          <p:nvPr>
            <p:ph type="body" sz="quarter" idx="3"/>
          </p:nvPr>
        </p:nvSpPr>
        <p:spPr>
          <a:xfrm>
            <a:off x="6525014" y="1632333"/>
            <a:ext cx="4443984" cy="823912"/>
          </a:xfrm>
        </p:spPr>
        <p:txBody>
          <a:bodyPr/>
          <a:lstStyle/>
          <a:p>
            <a:r>
              <a:rPr lang="en-US" dirty="0" smtClean="0"/>
              <a:t>Hagan</a:t>
            </a:r>
            <a:endParaRPr lang="en-US" dirty="0"/>
          </a:p>
        </p:txBody>
      </p:sp>
      <p:sp>
        <p:nvSpPr>
          <p:cNvPr id="6" name="Content Placeholder 5"/>
          <p:cNvSpPr>
            <a:spLocks noGrp="1"/>
          </p:cNvSpPr>
          <p:nvPr>
            <p:ph sz="quarter" idx="4"/>
          </p:nvPr>
        </p:nvSpPr>
        <p:spPr>
          <a:xfrm>
            <a:off x="6400800" y="2408428"/>
            <a:ext cx="4940300" cy="4044957"/>
          </a:xfrm>
        </p:spPr>
        <p:txBody>
          <a:bodyPr>
            <a:normAutofit/>
          </a:bodyPr>
          <a:lstStyle/>
          <a:p>
            <a:r>
              <a:rPr lang="en-US" dirty="0" smtClean="0">
                <a:solidFill>
                  <a:srgbClr val="FF0000"/>
                </a:solidFill>
              </a:rPr>
              <a:t>1819</a:t>
            </a:r>
            <a:r>
              <a:rPr lang="en-US" dirty="0" smtClean="0">
                <a:solidFill>
                  <a:schemeClr val="accent1"/>
                </a:solidFill>
              </a:rPr>
              <a:t>: </a:t>
            </a:r>
            <a:r>
              <a:rPr lang="en-US" dirty="0" smtClean="0"/>
              <a:t>Alabama admitted to the Union</a:t>
            </a:r>
          </a:p>
          <a:p>
            <a:r>
              <a:rPr lang="en-US" dirty="0" smtClean="0">
                <a:solidFill>
                  <a:srgbClr val="FF0000"/>
                </a:solidFill>
              </a:rPr>
              <a:t>1823</a:t>
            </a:r>
            <a:r>
              <a:rPr lang="en-US" dirty="0" smtClean="0">
                <a:solidFill>
                  <a:schemeClr val="accent1"/>
                </a:solidFill>
              </a:rPr>
              <a:t>: </a:t>
            </a:r>
          </a:p>
          <a:p>
            <a:pPr lvl="1"/>
            <a:r>
              <a:rPr lang="en-US" dirty="0" smtClean="0"/>
              <a:t>Curtis took possession of the land and filled it in</a:t>
            </a:r>
          </a:p>
          <a:p>
            <a:pPr lvl="1"/>
            <a:r>
              <a:rPr lang="en-US" dirty="0" smtClean="0"/>
              <a:t>Pollard’s heir (Jim) ousts him and builds a blacksmith’s shop</a:t>
            </a:r>
          </a:p>
          <a:p>
            <a:pPr lvl="1"/>
            <a:r>
              <a:rPr lang="en-US" dirty="0" smtClean="0"/>
              <a:t>Curtis gets the land back from Jim by a forcible entry/detainer proceeding</a:t>
            </a:r>
          </a:p>
          <a:p>
            <a:r>
              <a:rPr lang="en-US" dirty="0" smtClean="0">
                <a:solidFill>
                  <a:srgbClr val="FF0000"/>
                </a:solidFill>
              </a:rPr>
              <a:t>1845</a:t>
            </a:r>
            <a:r>
              <a:rPr lang="en-US" dirty="0" smtClean="0">
                <a:solidFill>
                  <a:schemeClr val="accent1"/>
                </a:solidFill>
              </a:rPr>
              <a:t>: </a:t>
            </a:r>
            <a:r>
              <a:rPr lang="en-US" dirty="0" smtClean="0"/>
              <a:t>Jim’s case trying to get Curtis off the land makes it to the Supreme Court</a:t>
            </a:r>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smtClean="0"/>
              <a:t>16</a:t>
            </a:fld>
            <a:endParaRPr lang="en-US" dirty="0"/>
          </a:p>
        </p:txBody>
      </p:sp>
    </p:spTree>
    <p:extLst>
      <p:ext uri="{BB962C8B-B14F-4D97-AF65-F5344CB8AC3E}">
        <p14:creationId xmlns:p14="http://schemas.microsoft.com/office/powerpoint/2010/main" val="39517979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down)">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down)">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Effect transition="in" filter="wipe(down)">
                                      <p:cBhvr>
                                        <p:cTn id="32" dur="500"/>
                                        <p:tgtEl>
                                          <p:spTgt spid="6">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6">
                                            <p:txEl>
                                              <p:pRg st="1" end="1"/>
                                            </p:txEl>
                                          </p:spTgt>
                                        </p:tgtEl>
                                        <p:attrNameLst>
                                          <p:attrName>style.visibility</p:attrName>
                                        </p:attrNameLst>
                                      </p:cBhvr>
                                      <p:to>
                                        <p:strVal val="visible"/>
                                      </p:to>
                                    </p:set>
                                    <p:animEffect transition="in" filter="wipe(down)">
                                      <p:cBhvr>
                                        <p:cTn id="37" dur="500"/>
                                        <p:tgtEl>
                                          <p:spTgt spid="6">
                                            <p:txEl>
                                              <p:pRg st="1" end="1"/>
                                            </p:txEl>
                                          </p:spTgt>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6">
                                            <p:txEl>
                                              <p:pRg st="2" end="2"/>
                                            </p:txEl>
                                          </p:spTgt>
                                        </p:tgtEl>
                                        <p:attrNameLst>
                                          <p:attrName>style.visibility</p:attrName>
                                        </p:attrNameLst>
                                      </p:cBhvr>
                                      <p:to>
                                        <p:strVal val="visible"/>
                                      </p:to>
                                    </p:set>
                                    <p:animEffect transition="in" filter="wipe(down)">
                                      <p:cBhvr>
                                        <p:cTn id="40" dur="500"/>
                                        <p:tgtEl>
                                          <p:spTgt spid="6">
                                            <p:txEl>
                                              <p:pRg st="2" end="2"/>
                                            </p:txEl>
                                          </p:spTgt>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6">
                                            <p:txEl>
                                              <p:pRg st="3" end="3"/>
                                            </p:txEl>
                                          </p:spTgt>
                                        </p:tgtEl>
                                        <p:attrNameLst>
                                          <p:attrName>style.visibility</p:attrName>
                                        </p:attrNameLst>
                                      </p:cBhvr>
                                      <p:to>
                                        <p:strVal val="visible"/>
                                      </p:to>
                                    </p:set>
                                    <p:animEffect transition="in" filter="wipe(down)">
                                      <p:cBhvr>
                                        <p:cTn id="43" dur="500"/>
                                        <p:tgtEl>
                                          <p:spTgt spid="6">
                                            <p:txEl>
                                              <p:pRg st="3" end="3"/>
                                            </p:txEl>
                                          </p:spTgt>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6">
                                            <p:txEl>
                                              <p:pRg st="4" end="4"/>
                                            </p:txEl>
                                          </p:spTgt>
                                        </p:tgtEl>
                                        <p:attrNameLst>
                                          <p:attrName>style.visibility</p:attrName>
                                        </p:attrNameLst>
                                      </p:cBhvr>
                                      <p:to>
                                        <p:strVal val="visible"/>
                                      </p:to>
                                    </p:set>
                                    <p:animEffect transition="in" filter="wipe(down)">
                                      <p:cBhvr>
                                        <p:cTn id="46" dur="500"/>
                                        <p:tgtEl>
                                          <p:spTgt spid="6">
                                            <p:txEl>
                                              <p:pRg st="4" end="4"/>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6">
                                            <p:txEl>
                                              <p:pRg st="5" end="5"/>
                                            </p:txEl>
                                          </p:spTgt>
                                        </p:tgtEl>
                                        <p:attrNameLst>
                                          <p:attrName>style.visibility</p:attrName>
                                        </p:attrNameLst>
                                      </p:cBhvr>
                                      <p:to>
                                        <p:strVal val="visible"/>
                                      </p:to>
                                    </p:set>
                                    <p:animEffect transition="in" filter="wipe(down)">
                                      <p:cBhvr>
                                        <p:cTn id="51"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6"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Ownership of the parcel</a:t>
            </a:r>
            <a:endParaRPr lang="en-US" dirty="0"/>
          </a:p>
        </p:txBody>
      </p:sp>
      <p:sp>
        <p:nvSpPr>
          <p:cNvPr id="3" name="Text Placeholder 2"/>
          <p:cNvSpPr>
            <a:spLocks noGrp="1"/>
          </p:cNvSpPr>
          <p:nvPr>
            <p:ph type="body" idx="1"/>
          </p:nvPr>
        </p:nvSpPr>
        <p:spPr>
          <a:xfrm>
            <a:off x="1371600" y="1481249"/>
            <a:ext cx="4443984" cy="823912"/>
          </a:xfrm>
        </p:spPr>
        <p:txBody>
          <a:bodyPr/>
          <a:lstStyle/>
          <a:p>
            <a:r>
              <a:rPr lang="en-US" b="1" u="sng" dirty="0" smtClean="0">
                <a:solidFill>
                  <a:srgbClr val="FF0000"/>
                </a:solidFill>
              </a:rPr>
              <a:t>Feds</a:t>
            </a:r>
            <a:endParaRPr lang="en-US" b="1" u="sng" dirty="0">
              <a:solidFill>
                <a:srgbClr val="FF0000"/>
              </a:solidFill>
            </a:endParaRPr>
          </a:p>
        </p:txBody>
      </p:sp>
      <p:sp>
        <p:nvSpPr>
          <p:cNvPr id="5" name="Content Placeholder 4"/>
          <p:cNvSpPr>
            <a:spLocks noGrp="1"/>
          </p:cNvSpPr>
          <p:nvPr>
            <p:ph sz="half" idx="2"/>
          </p:nvPr>
        </p:nvSpPr>
        <p:spPr>
          <a:xfrm>
            <a:off x="1371600" y="2340865"/>
            <a:ext cx="4443984" cy="3526536"/>
          </a:xfrm>
        </p:spPr>
        <p:txBody>
          <a:bodyPr>
            <a:normAutofit/>
          </a:bodyPr>
          <a:lstStyle/>
          <a:p>
            <a:pPr>
              <a:buFont typeface="Wingdings" panose="05000000000000000000" pitchFamily="2" charset="2"/>
              <a:buChar char="q"/>
            </a:pPr>
            <a:r>
              <a:rPr lang="en-US" dirty="0" smtClean="0"/>
              <a:t>This land belongs to Jim</a:t>
            </a:r>
          </a:p>
          <a:p>
            <a:pPr>
              <a:buFont typeface="Wingdings" panose="05000000000000000000" pitchFamily="2" charset="2"/>
              <a:buChar char="q"/>
            </a:pPr>
            <a:r>
              <a:rPr lang="en-US" dirty="0" smtClean="0"/>
              <a:t>Spanish gave the land to Bill</a:t>
            </a:r>
          </a:p>
          <a:p>
            <a:pPr>
              <a:buFont typeface="Wingdings" panose="05000000000000000000" pitchFamily="2" charset="2"/>
              <a:buChar char="q"/>
            </a:pPr>
            <a:r>
              <a:rPr lang="en-US" dirty="0" smtClean="0"/>
              <a:t>We approved that in 2 different acts of congress</a:t>
            </a:r>
          </a:p>
          <a:p>
            <a:pPr>
              <a:buFont typeface="Wingdings" panose="05000000000000000000" pitchFamily="2" charset="2"/>
              <a:buChar char="q"/>
            </a:pPr>
            <a:r>
              <a:rPr lang="en-US" dirty="0" smtClean="0"/>
              <a:t>We issued a patent to Jim</a:t>
            </a:r>
          </a:p>
          <a:p>
            <a:pPr>
              <a:buFont typeface="Wingdings" panose="05000000000000000000" pitchFamily="2" charset="2"/>
              <a:buChar char="q"/>
            </a:pPr>
            <a:r>
              <a:rPr lang="en-US" dirty="0" smtClean="0"/>
              <a:t>We have the right to dispose of all public lands in the state, so this was kosher.</a:t>
            </a:r>
            <a:endParaRPr lang="en-US" dirty="0"/>
          </a:p>
        </p:txBody>
      </p:sp>
      <p:sp>
        <p:nvSpPr>
          <p:cNvPr id="4" name="Text Placeholder 3"/>
          <p:cNvSpPr>
            <a:spLocks noGrp="1"/>
          </p:cNvSpPr>
          <p:nvPr>
            <p:ph type="body" sz="quarter" idx="3"/>
          </p:nvPr>
        </p:nvSpPr>
        <p:spPr>
          <a:xfrm>
            <a:off x="6525014" y="1533718"/>
            <a:ext cx="4443984" cy="823912"/>
          </a:xfrm>
        </p:spPr>
        <p:txBody>
          <a:bodyPr/>
          <a:lstStyle/>
          <a:p>
            <a:r>
              <a:rPr lang="en-US" b="1" u="sng" dirty="0" smtClean="0">
                <a:solidFill>
                  <a:srgbClr val="FF0000"/>
                </a:solidFill>
              </a:rPr>
              <a:t>State of Alabama</a:t>
            </a:r>
            <a:endParaRPr lang="en-US" b="1" u="sng" dirty="0">
              <a:solidFill>
                <a:srgbClr val="FF0000"/>
              </a:solidFill>
            </a:endParaRPr>
          </a:p>
        </p:txBody>
      </p:sp>
      <p:sp>
        <p:nvSpPr>
          <p:cNvPr id="6" name="Content Placeholder 5"/>
          <p:cNvSpPr>
            <a:spLocks noGrp="1"/>
          </p:cNvSpPr>
          <p:nvPr>
            <p:ph sz="quarter" idx="4"/>
          </p:nvPr>
        </p:nvSpPr>
        <p:spPr>
          <a:xfrm>
            <a:off x="6521212" y="2305161"/>
            <a:ext cx="4705588" cy="3962295"/>
          </a:xfrm>
        </p:spPr>
        <p:txBody>
          <a:bodyPr>
            <a:normAutofit/>
          </a:bodyPr>
          <a:lstStyle/>
          <a:p>
            <a:pPr>
              <a:buFont typeface="Wingdings" panose="05000000000000000000" pitchFamily="2" charset="2"/>
              <a:buChar char="q"/>
            </a:pPr>
            <a:r>
              <a:rPr lang="en-US" sz="2400" dirty="0" smtClean="0"/>
              <a:t>This land was never federal land so the acts of Congress don’t matter.</a:t>
            </a:r>
          </a:p>
          <a:p>
            <a:pPr>
              <a:buFont typeface="Wingdings" panose="05000000000000000000" pitchFamily="2" charset="2"/>
              <a:buChar char="q"/>
            </a:pPr>
            <a:r>
              <a:rPr lang="en-US" sz="2400" dirty="0" smtClean="0"/>
              <a:t>Feds had not right to issue the patent</a:t>
            </a:r>
          </a:p>
          <a:p>
            <a:pPr>
              <a:buFont typeface="Wingdings" panose="05000000000000000000" pitchFamily="2" charset="2"/>
              <a:buChar char="q"/>
            </a:pPr>
            <a:r>
              <a:rPr lang="en-US" sz="2400" dirty="0" smtClean="0"/>
              <a:t>This land was underwater at the time Alabama entered the union so it belongs to Alabama</a:t>
            </a:r>
            <a:endParaRPr lang="en-US" sz="2400" dirty="0"/>
          </a:p>
        </p:txBody>
      </p:sp>
      <p:sp>
        <p:nvSpPr>
          <p:cNvPr id="8" name="Slide Number Placeholder 7"/>
          <p:cNvSpPr>
            <a:spLocks noGrp="1"/>
          </p:cNvSpPr>
          <p:nvPr>
            <p:ph type="sldNum" sz="quarter" idx="12"/>
          </p:nvPr>
        </p:nvSpPr>
        <p:spPr/>
        <p:txBody>
          <a:bodyPr/>
          <a:lstStyle/>
          <a:p>
            <a:fld id="{4FAB73BC-B049-4115-A692-8D63A059BFB8}" type="slidenum">
              <a:rPr lang="en-US" smtClean="0"/>
              <a:t>17</a:t>
            </a:fld>
            <a:endParaRPr lang="en-US" dirty="0"/>
          </a:p>
        </p:txBody>
      </p:sp>
    </p:spTree>
    <p:extLst>
      <p:ext uri="{BB962C8B-B14F-4D97-AF65-F5344CB8AC3E}">
        <p14:creationId xmlns:p14="http://schemas.microsoft.com/office/powerpoint/2010/main" val="1145723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circle(in)">
                                      <p:cBhvr>
                                        <p:cTn id="12" dur="2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circle(in)">
                                      <p:cBhvr>
                                        <p:cTn id="17" dur="2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circle(in)">
                                      <p:cBhvr>
                                        <p:cTn id="22" dur="2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circle(in)">
                                      <p:cBhvr>
                                        <p:cTn id="27" dur="20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Effect transition="in" filter="randombar(horizontal)">
                                      <p:cBhvr>
                                        <p:cTn id="32" dur="500"/>
                                        <p:tgtEl>
                                          <p:spTgt spid="6">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6">
                                            <p:txEl>
                                              <p:pRg st="1" end="1"/>
                                            </p:txEl>
                                          </p:spTgt>
                                        </p:tgtEl>
                                        <p:attrNameLst>
                                          <p:attrName>style.visibility</p:attrName>
                                        </p:attrNameLst>
                                      </p:cBhvr>
                                      <p:to>
                                        <p:strVal val="visible"/>
                                      </p:to>
                                    </p:set>
                                    <p:animEffect transition="in" filter="randombar(horizontal)">
                                      <p:cBhvr>
                                        <p:cTn id="37" dur="500"/>
                                        <p:tgtEl>
                                          <p:spTgt spid="6">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6">
                                            <p:txEl>
                                              <p:pRg st="2" end="2"/>
                                            </p:txEl>
                                          </p:spTgt>
                                        </p:tgtEl>
                                        <p:attrNameLst>
                                          <p:attrName>style.visibility</p:attrName>
                                        </p:attrNameLst>
                                      </p:cBhvr>
                                      <p:to>
                                        <p:strVal val="visible"/>
                                      </p:to>
                                    </p:set>
                                    <p:animEffect transition="in" filter="randombar(horizontal)">
                                      <p:cBhvr>
                                        <p:cTn id="4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Article IV – The States</a:t>
            </a:r>
            <a:endParaRPr lang="en-US" dirty="0"/>
          </a:p>
        </p:txBody>
      </p:sp>
      <p:sp>
        <p:nvSpPr>
          <p:cNvPr id="3" name="Content Placeholder 2"/>
          <p:cNvSpPr>
            <a:spLocks noGrp="1"/>
          </p:cNvSpPr>
          <p:nvPr>
            <p:ph sz="half" idx="1"/>
          </p:nvPr>
        </p:nvSpPr>
        <p:spPr>
          <a:xfrm>
            <a:off x="680320" y="2336872"/>
            <a:ext cx="4704480" cy="4279827"/>
          </a:xfrm>
        </p:spPr>
        <p:txBody>
          <a:bodyPr>
            <a:normAutofit fontScale="55000" lnSpcReduction="20000"/>
          </a:bodyPr>
          <a:lstStyle/>
          <a:p>
            <a:pPr>
              <a:buNone/>
            </a:pPr>
            <a:r>
              <a:rPr lang="en-US" sz="3600" b="1" dirty="0"/>
              <a:t>Section 1 - Each State to Honor all others</a:t>
            </a:r>
            <a:endParaRPr lang="en-US" sz="3600" dirty="0"/>
          </a:p>
          <a:p>
            <a:r>
              <a:rPr lang="en-US" sz="3600" b="1" dirty="0">
                <a:solidFill>
                  <a:srgbClr val="FF0000"/>
                </a:solidFill>
              </a:rPr>
              <a:t>Full Faith and Credit </a:t>
            </a:r>
            <a:r>
              <a:rPr lang="en-US" sz="3600" dirty="0"/>
              <a:t>shall be given in each State to the public Acts, Records, and judicial Proceedings of every other State. And the Congress may by general Laws prescribe the Manner in which such Acts, Records and Proceedings shall be proved, and the Effect thereof.</a:t>
            </a:r>
          </a:p>
          <a:p>
            <a:pPr>
              <a:buNone/>
            </a:pPr>
            <a:endParaRPr lang="en-US" sz="3600" b="1" dirty="0"/>
          </a:p>
          <a:p>
            <a:pPr>
              <a:buNone/>
            </a:pPr>
            <a:r>
              <a:rPr lang="en-US" sz="3600" b="1" dirty="0"/>
              <a:t>Section 2 - State citizens, Extradition</a:t>
            </a:r>
            <a:endParaRPr lang="en-US" sz="3600" dirty="0"/>
          </a:p>
          <a:p>
            <a:r>
              <a:rPr lang="en-US" sz="3600" dirty="0"/>
              <a:t>The Citizens of each State shall be entitled to all </a:t>
            </a:r>
            <a:r>
              <a:rPr lang="en-US" sz="3600" b="1" dirty="0">
                <a:solidFill>
                  <a:srgbClr val="FF0000"/>
                </a:solidFill>
              </a:rPr>
              <a:t>Privileges and Immunities of Citizens </a:t>
            </a:r>
            <a:r>
              <a:rPr lang="en-US" sz="3600" dirty="0"/>
              <a:t>in the several States.</a:t>
            </a:r>
          </a:p>
          <a:p>
            <a:endParaRPr lang="en-US" dirty="0"/>
          </a:p>
        </p:txBody>
      </p:sp>
      <p:sp>
        <p:nvSpPr>
          <p:cNvPr id="4" name="Content Placeholder 3"/>
          <p:cNvSpPr>
            <a:spLocks noGrp="1"/>
          </p:cNvSpPr>
          <p:nvPr>
            <p:ph sz="half" idx="2"/>
          </p:nvPr>
        </p:nvSpPr>
        <p:spPr>
          <a:xfrm>
            <a:off x="5708422" y="2336873"/>
            <a:ext cx="5467577" cy="4279826"/>
          </a:xfrm>
        </p:spPr>
        <p:txBody>
          <a:bodyPr>
            <a:normAutofit fontScale="55000" lnSpcReduction="20000"/>
          </a:bodyPr>
          <a:lstStyle/>
          <a:p>
            <a:r>
              <a:rPr lang="en-US" sz="3600" dirty="0" smtClean="0"/>
              <a:t>A Person charged in any State with Treason, Felony, or other Crime, who shall flee from Justice, and be found in another State, shall on demand of the executive Authority of the State from which he fled, be delivered up, to be removed to the State having Jurisdiction of the Crime.</a:t>
            </a:r>
          </a:p>
          <a:p>
            <a:pPr>
              <a:buNone/>
            </a:pPr>
            <a:endParaRPr lang="en-US" sz="3600" b="1" dirty="0" smtClean="0"/>
          </a:p>
          <a:p>
            <a:pPr>
              <a:buNone/>
            </a:pPr>
            <a:r>
              <a:rPr lang="en-US" sz="3600" b="1" dirty="0" smtClean="0"/>
              <a:t>Section 4 - Republican government</a:t>
            </a:r>
            <a:endParaRPr lang="en-US" sz="3600" dirty="0" smtClean="0"/>
          </a:p>
          <a:p>
            <a:r>
              <a:rPr lang="en-US" sz="3600" dirty="0" smtClean="0"/>
              <a:t>The United States shall guarantee to every State in this Union a Republican Form of Government, and shall protect each of them against Invasion; and on Application of the Legislature, or of the Executive (when the Legislature  cannot be convened) against domestic Violence.</a:t>
            </a:r>
          </a:p>
          <a:p>
            <a:pPr>
              <a:buNone/>
            </a:pP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18</a:t>
            </a:fld>
            <a:endParaRPr lang="en-US" dirty="0"/>
          </a:p>
        </p:txBody>
      </p:sp>
    </p:spTree>
    <p:extLst>
      <p:ext uri="{BB962C8B-B14F-4D97-AF65-F5344CB8AC3E}">
        <p14:creationId xmlns:p14="http://schemas.microsoft.com/office/powerpoint/2010/main" val="8380241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Article IV, Section 3- New States</a:t>
            </a:r>
            <a:endParaRPr lang="en-US" dirty="0"/>
          </a:p>
        </p:txBody>
      </p:sp>
      <p:sp>
        <p:nvSpPr>
          <p:cNvPr id="5" name="Text Placeholder 4"/>
          <p:cNvSpPr>
            <a:spLocks noGrp="1"/>
          </p:cNvSpPr>
          <p:nvPr>
            <p:ph type="body" idx="1"/>
          </p:nvPr>
        </p:nvSpPr>
        <p:spPr/>
        <p:txBody>
          <a:bodyPr>
            <a:normAutofit lnSpcReduction="10000"/>
          </a:bodyPr>
          <a:lstStyle/>
          <a:p>
            <a:r>
              <a:rPr lang="en-US" b="1" u="sng" dirty="0" smtClean="0">
                <a:solidFill>
                  <a:srgbClr val="0070C0"/>
                </a:solidFill>
              </a:rPr>
              <a:t>Clause 1:  The Admissions Clause</a:t>
            </a:r>
            <a:endParaRPr lang="en-US" b="1" u="sng" dirty="0">
              <a:solidFill>
                <a:srgbClr val="0070C0"/>
              </a:solidFill>
            </a:endParaRPr>
          </a:p>
        </p:txBody>
      </p:sp>
      <p:sp>
        <p:nvSpPr>
          <p:cNvPr id="3" name="Content Placeholder 2"/>
          <p:cNvSpPr>
            <a:spLocks noGrp="1"/>
          </p:cNvSpPr>
          <p:nvPr>
            <p:ph sz="half" idx="2"/>
          </p:nvPr>
        </p:nvSpPr>
        <p:spPr/>
        <p:txBody>
          <a:bodyPr>
            <a:normAutofit fontScale="77500" lnSpcReduction="20000"/>
          </a:bodyPr>
          <a:lstStyle/>
          <a:p>
            <a:r>
              <a:rPr lang="en-US" sz="2400" dirty="0" smtClean="0"/>
              <a:t>New States may be admitted by the Congress into this Union; but no new States shall be formed or erected within the Jurisdiction of any other State; nor any State be formed by the Junction of two or more States, or parts of States, without the Consent of the Legislatures of the States concerned as well as of the Congress.</a:t>
            </a:r>
          </a:p>
          <a:p>
            <a:endParaRPr lang="en-US" dirty="0" smtClean="0"/>
          </a:p>
        </p:txBody>
      </p:sp>
      <p:sp>
        <p:nvSpPr>
          <p:cNvPr id="6" name="Text Placeholder 5"/>
          <p:cNvSpPr>
            <a:spLocks noGrp="1"/>
          </p:cNvSpPr>
          <p:nvPr>
            <p:ph type="body" sz="quarter" idx="3"/>
          </p:nvPr>
        </p:nvSpPr>
        <p:spPr/>
        <p:txBody>
          <a:bodyPr>
            <a:normAutofit lnSpcReduction="10000"/>
          </a:bodyPr>
          <a:lstStyle/>
          <a:p>
            <a:r>
              <a:rPr lang="en-US" b="1" u="sng" dirty="0" smtClean="0">
                <a:solidFill>
                  <a:srgbClr val="0070C0"/>
                </a:solidFill>
              </a:rPr>
              <a:t>CLAUSE 2: The PROPERTY CLAUSE</a:t>
            </a:r>
            <a:endParaRPr lang="en-US" b="1" u="sng" dirty="0">
              <a:solidFill>
                <a:srgbClr val="0070C0"/>
              </a:solidFill>
            </a:endParaRPr>
          </a:p>
        </p:txBody>
      </p:sp>
      <p:sp>
        <p:nvSpPr>
          <p:cNvPr id="4" name="Content Placeholder 3"/>
          <p:cNvSpPr>
            <a:spLocks noGrp="1"/>
          </p:cNvSpPr>
          <p:nvPr>
            <p:ph sz="quarter" idx="4"/>
          </p:nvPr>
        </p:nvSpPr>
        <p:spPr/>
        <p:txBody>
          <a:bodyPr>
            <a:normAutofit fontScale="85000" lnSpcReduction="10000"/>
          </a:bodyPr>
          <a:lstStyle/>
          <a:p>
            <a:r>
              <a:rPr lang="en-US" sz="2400" dirty="0" smtClean="0"/>
              <a:t>The Congress shall have Power to dispose of and make all needful Rules and Regulations respecting the Territory or other Property belonging to the United States; and nothing in this Constitution shall be so construed as to Prejudice any Claims of the United States, or of any particular State.</a:t>
            </a:r>
          </a:p>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smtClean="0"/>
              <a:t>19</a:t>
            </a:fld>
            <a:endParaRPr lang="en-US" dirty="0"/>
          </a:p>
        </p:txBody>
      </p:sp>
    </p:spTree>
    <p:extLst>
      <p:ext uri="{BB962C8B-B14F-4D97-AF65-F5344CB8AC3E}">
        <p14:creationId xmlns:p14="http://schemas.microsoft.com/office/powerpoint/2010/main" val="28384505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p:txBody>
          <a:bodyPr/>
          <a:lstStyle/>
          <a:p>
            <a:r>
              <a:rPr lang="en-US" dirty="0" smtClean="0"/>
              <a:t>FEDERAL LANDS</a:t>
            </a:r>
            <a:br>
              <a:rPr lang="en-US" dirty="0" smtClean="0"/>
            </a:br>
            <a:endParaRPr lang="en-US" dirty="0"/>
          </a:p>
        </p:txBody>
      </p:sp>
      <p:sp>
        <p:nvSpPr>
          <p:cNvPr id="5" name="Subtitle 4"/>
          <p:cNvSpPr>
            <a:spLocks noGrp="1"/>
          </p:cNvSpPr>
          <p:nvPr>
            <p:ph type="body" idx="1"/>
          </p:nvPr>
        </p:nvSpPr>
        <p:spPr/>
        <p:txBody>
          <a:bodyPr/>
          <a:lstStyle/>
          <a:p>
            <a:r>
              <a:rPr lang="en-US" dirty="0" smtClean="0"/>
              <a:t>Historical Background</a:t>
            </a:r>
            <a:endParaRPr lang="en-US" dirty="0"/>
          </a:p>
        </p:txBody>
      </p:sp>
      <p:sp>
        <p:nvSpPr>
          <p:cNvPr id="2" name="Slide Number Placeholder 1"/>
          <p:cNvSpPr>
            <a:spLocks noGrp="1"/>
          </p:cNvSpPr>
          <p:nvPr>
            <p:ph type="sldNum" sz="quarter" idx="12"/>
          </p:nvPr>
        </p:nvSpPr>
        <p:spPr/>
        <p:txBody>
          <a:bodyPr/>
          <a:lstStyle/>
          <a:p>
            <a:fld id="{4FAB73BC-B049-4115-A692-8D63A059BFB8}" type="slidenum">
              <a:rPr lang="en-US" smtClean="0"/>
              <a:t>2</a:t>
            </a:fld>
            <a:endParaRPr lang="en-US" dirty="0"/>
          </a:p>
        </p:txBody>
      </p:sp>
    </p:spTree>
    <p:extLst>
      <p:ext uri="{BB962C8B-B14F-4D97-AF65-F5344CB8AC3E}">
        <p14:creationId xmlns:p14="http://schemas.microsoft.com/office/powerpoint/2010/main" val="4270151971"/>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9938" name="Text Box 2"/>
          <p:cNvSpPr txBox="1">
            <a:spLocks noChangeArrowheads="1"/>
          </p:cNvSpPr>
          <p:nvPr/>
        </p:nvSpPr>
        <p:spPr bwMode="auto">
          <a:xfrm>
            <a:off x="2286000" y="1600200"/>
            <a:ext cx="7543800" cy="4154984"/>
          </a:xfrm>
          <a:prstGeom prst="rect">
            <a:avLst/>
          </a:prstGeom>
          <a:noFill/>
          <a:ln w="9525">
            <a:noFill/>
            <a:miter lim="800000"/>
            <a:headEnd/>
            <a:tailEnd/>
          </a:ln>
          <a:effectLst/>
        </p:spPr>
        <p:txBody>
          <a:bodyPr>
            <a:spAutoFit/>
          </a:bodyPr>
          <a:lstStyle/>
          <a:p>
            <a:pPr algn="just"/>
            <a:r>
              <a:rPr lang="en-US" sz="2800" dirty="0"/>
              <a:t>New States may be admitted by the Congress into this Union; but no new State shall be formed or erected within the Jurisdiction of any other State; nor any State be formed by the Junction of two or more States, or Parts of States, without the Consent of the Legislatures of the States concerned as well as of the Congress.</a:t>
            </a:r>
            <a:r>
              <a:rPr lang="en-US" sz="3200" dirty="0"/>
              <a:t/>
            </a:r>
            <a:br>
              <a:rPr lang="en-US" sz="3200" dirty="0"/>
            </a:br>
            <a:endParaRPr lang="en-US" sz="3200" dirty="0"/>
          </a:p>
          <a:p>
            <a:pPr algn="r"/>
            <a:r>
              <a:rPr lang="en-US" b="1" dirty="0"/>
              <a:t>Admission of New States</a:t>
            </a:r>
          </a:p>
          <a:p>
            <a:pPr algn="r"/>
            <a:r>
              <a:rPr lang="en-US" b="1" dirty="0"/>
              <a:t>Constitution, art. IV, </a:t>
            </a:r>
            <a:r>
              <a:rPr lang="en-US" b="1" dirty="0">
                <a:cs typeface="Times New Roman" charset="0"/>
              </a:rPr>
              <a:t>§</a:t>
            </a:r>
            <a:r>
              <a:rPr lang="en-US" b="1" dirty="0"/>
              <a:t> 3, clause 1</a:t>
            </a:r>
            <a:endParaRPr lang="en-US" dirty="0"/>
          </a:p>
        </p:txBody>
      </p:sp>
      <p:sp>
        <p:nvSpPr>
          <p:cNvPr id="679940" name="AutoShape 4"/>
          <p:cNvSpPr>
            <a:spLocks/>
          </p:cNvSpPr>
          <p:nvPr/>
        </p:nvSpPr>
        <p:spPr bwMode="auto">
          <a:xfrm>
            <a:off x="2209800" y="5334000"/>
            <a:ext cx="3581400" cy="609600"/>
          </a:xfrm>
          <a:prstGeom prst="borderCallout3">
            <a:avLst>
              <a:gd name="adj1" fmla="val 18750"/>
              <a:gd name="adj2" fmla="val -2130"/>
              <a:gd name="adj3" fmla="val 18750"/>
              <a:gd name="adj4" fmla="val -7537"/>
              <a:gd name="adj5" fmla="val -517190"/>
              <a:gd name="adj6" fmla="val -7537"/>
              <a:gd name="adj7" fmla="val -543231"/>
              <a:gd name="adj8" fmla="val 121278"/>
            </a:avLst>
          </a:prstGeom>
          <a:solidFill>
            <a:schemeClr val="accent1">
              <a:lumMod val="20000"/>
              <a:lumOff val="80000"/>
            </a:schemeClr>
          </a:solidFill>
          <a:ln w="38100">
            <a:solidFill>
              <a:schemeClr val="folHlink"/>
            </a:solidFill>
            <a:miter lim="800000"/>
            <a:headEnd/>
            <a:tailEnd/>
          </a:ln>
          <a:effectLst/>
        </p:spPr>
        <p:txBody>
          <a:bodyPr/>
          <a:lstStyle/>
          <a:p>
            <a:pPr algn="ctr"/>
            <a:r>
              <a:rPr lang="en-US" sz="2400" b="1" i="1" dirty="0">
                <a:solidFill>
                  <a:schemeClr val="accent3"/>
                </a:solidFill>
              </a:rPr>
              <a:t>[on an equal footing]</a:t>
            </a:r>
          </a:p>
        </p:txBody>
      </p:sp>
      <p:sp>
        <p:nvSpPr>
          <p:cNvPr id="4" name="Title 3"/>
          <p:cNvSpPr>
            <a:spLocks noGrp="1"/>
          </p:cNvSpPr>
          <p:nvPr>
            <p:ph type="title"/>
          </p:nvPr>
        </p:nvSpPr>
        <p:spPr/>
        <p:txBody>
          <a:bodyPr/>
          <a:lstStyle/>
          <a:p>
            <a:r>
              <a:rPr lang="en-US" dirty="0" smtClean="0"/>
              <a:t>The Admissions Clause</a:t>
            </a:r>
            <a:endParaRPr lang="en-US" dirty="0"/>
          </a:p>
        </p:txBody>
      </p:sp>
      <p:sp>
        <p:nvSpPr>
          <p:cNvPr id="2" name="Slide Number Placeholder 1"/>
          <p:cNvSpPr>
            <a:spLocks noGrp="1"/>
          </p:cNvSpPr>
          <p:nvPr>
            <p:ph type="sldNum" sz="quarter" idx="12"/>
          </p:nvPr>
        </p:nvSpPr>
        <p:spPr/>
        <p:txBody>
          <a:bodyPr/>
          <a:lstStyle/>
          <a:p>
            <a:fld id="{6113E31D-E2AB-40D1-8B51-AFA5AFEF393A}" type="slidenum">
              <a:rPr lang="en-US" smtClean="0"/>
              <a:t>20</a:t>
            </a:fld>
            <a:endParaRPr lang="en-US" dirty="0"/>
          </a:p>
        </p:txBody>
      </p:sp>
    </p:spTree>
    <p:extLst>
      <p:ext uri="{BB962C8B-B14F-4D97-AF65-F5344CB8AC3E}">
        <p14:creationId xmlns:p14="http://schemas.microsoft.com/office/powerpoint/2010/main" val="2617292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799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9940" grpId="0" animBg="1"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1802 Deed of Cession from Georgia</a:t>
            </a:r>
            <a:endParaRPr lang="en-US" dirty="0"/>
          </a:p>
        </p:txBody>
      </p:sp>
      <p:sp>
        <p:nvSpPr>
          <p:cNvPr id="8" name="Content Placeholder 7"/>
          <p:cNvSpPr>
            <a:spLocks noGrp="1"/>
          </p:cNvSpPr>
          <p:nvPr>
            <p:ph idx="1"/>
          </p:nvPr>
        </p:nvSpPr>
        <p:spPr>
          <a:xfrm>
            <a:off x="1371600" y="1638300"/>
            <a:ext cx="9601200" cy="4229100"/>
          </a:xfrm>
        </p:spPr>
        <p:txBody>
          <a:bodyPr>
            <a:normAutofit/>
          </a:bodyPr>
          <a:lstStyle/>
          <a:p>
            <a:endParaRPr lang="en-US" sz="3200" dirty="0" smtClean="0"/>
          </a:p>
          <a:p>
            <a:pPr marL="530352" lvl="1" indent="0">
              <a:buNone/>
            </a:pPr>
            <a:r>
              <a:rPr lang="en-US" sz="3200" dirty="0" smtClean="0"/>
              <a:t>The </a:t>
            </a:r>
            <a:r>
              <a:rPr lang="en-US" sz="3200" dirty="0" smtClean="0"/>
              <a:t>object of all the parties to these contracts of cession, was to convert the land into money for the payment of the debt, and to erect new states over the territory thus ceded; and as soon as these purposes could be accomplished, </a:t>
            </a:r>
            <a:r>
              <a:rPr lang="en-US" sz="3200" u="sng" dirty="0" smtClean="0">
                <a:solidFill>
                  <a:srgbClr val="0070C0"/>
                </a:solidFill>
              </a:rPr>
              <a:t>the power of the United States over these lands, as property, was to cease</a:t>
            </a:r>
            <a:r>
              <a:rPr lang="en-US" sz="3200" dirty="0" smtClean="0"/>
              <a:t>.</a:t>
            </a:r>
            <a:endParaRPr lang="en-US" sz="2400" dirty="0"/>
          </a:p>
        </p:txBody>
      </p:sp>
      <p:sp>
        <p:nvSpPr>
          <p:cNvPr id="3" name="Slide Number Placeholder 2"/>
          <p:cNvSpPr>
            <a:spLocks noGrp="1"/>
          </p:cNvSpPr>
          <p:nvPr>
            <p:ph type="sldNum" sz="quarter" idx="12"/>
          </p:nvPr>
        </p:nvSpPr>
        <p:spPr/>
        <p:txBody>
          <a:bodyPr/>
          <a:lstStyle/>
          <a:p>
            <a:fld id="{6113E31D-E2AB-40D1-8B51-AFA5AFEF393A}" type="slidenum">
              <a:rPr lang="en-US" smtClean="0"/>
              <a:t>21</a:t>
            </a:fld>
            <a:endParaRPr lang="en-US" dirty="0"/>
          </a:p>
        </p:txBody>
      </p:sp>
    </p:spTree>
    <p:extLst>
      <p:ext uri="{BB962C8B-B14F-4D97-AF65-F5344CB8AC3E}">
        <p14:creationId xmlns:p14="http://schemas.microsoft.com/office/powerpoint/2010/main" val="29203896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Text Box 2"/>
          <p:cNvSpPr txBox="1">
            <a:spLocks noChangeArrowheads="1"/>
          </p:cNvSpPr>
          <p:nvPr/>
        </p:nvSpPr>
        <p:spPr bwMode="auto">
          <a:xfrm>
            <a:off x="2514600" y="1038286"/>
            <a:ext cx="7010400" cy="4524315"/>
          </a:xfrm>
          <a:prstGeom prst="rect">
            <a:avLst/>
          </a:prstGeom>
          <a:noFill/>
          <a:ln w="9525">
            <a:noFill/>
            <a:miter lim="800000"/>
            <a:headEnd/>
            <a:tailEnd/>
          </a:ln>
          <a:effectLst/>
        </p:spPr>
        <p:txBody>
          <a:bodyPr>
            <a:spAutoFit/>
          </a:bodyPr>
          <a:lstStyle/>
          <a:p>
            <a:pPr algn="just">
              <a:spcBef>
                <a:spcPct val="50000"/>
              </a:spcBef>
            </a:pPr>
            <a:r>
              <a:rPr lang="en-US" sz="3600" dirty="0" smtClean="0"/>
              <a:t>All </a:t>
            </a:r>
            <a:r>
              <a:rPr lang="en-US" sz="3600" dirty="0"/>
              <a:t>that part of Alabama which lies between the thirty-first and thirty-fifth degree of north latitude, was ceded by the state of Georgia to the United States, by deed bearing date the 24th day of April, 1802, which is substantially, in all its principles and stipulations, </a:t>
            </a:r>
            <a:r>
              <a:rPr lang="en-US" sz="3600" dirty="0" smtClean="0"/>
              <a:t>….</a:t>
            </a:r>
            <a:endParaRPr lang="en-US" sz="3600" dirty="0"/>
          </a:p>
        </p:txBody>
      </p:sp>
      <p:sp>
        <p:nvSpPr>
          <p:cNvPr id="3" name="Slide Number Placeholder 2"/>
          <p:cNvSpPr>
            <a:spLocks noGrp="1"/>
          </p:cNvSpPr>
          <p:nvPr>
            <p:ph type="sldNum" sz="quarter" idx="12"/>
          </p:nvPr>
        </p:nvSpPr>
        <p:spPr/>
        <p:txBody>
          <a:bodyPr/>
          <a:lstStyle/>
          <a:p>
            <a:fld id="{4FAB73BC-B049-4115-A692-8D63A059BFB8}" type="slidenum">
              <a:rPr lang="en-US" smtClean="0"/>
              <a:pPr/>
              <a:t>22</a:t>
            </a:fld>
            <a:endParaRPr lang="en-US" dirty="0"/>
          </a:p>
        </p:txBody>
      </p:sp>
    </p:spTree>
    <p:extLst>
      <p:ext uri="{BB962C8B-B14F-4D97-AF65-F5344CB8AC3E}">
        <p14:creationId xmlns:p14="http://schemas.microsoft.com/office/powerpoint/2010/main" val="3214831859"/>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FAB73BC-B049-4115-A692-8D63A059BFB8}" type="slidenum">
              <a:rPr lang="en-US" smtClean="0"/>
              <a:pPr/>
              <a:t>23</a:t>
            </a:fld>
            <a:endParaRPr lang="en-US" dirty="0"/>
          </a:p>
        </p:txBody>
      </p:sp>
      <p:pic>
        <p:nvPicPr>
          <p:cNvPr id="121859" name="Picture 3" descr="1898"/>
          <p:cNvPicPr>
            <a:picLocks noGrp="1" noChangeAspect="1" noChangeArrowheads="1"/>
          </p:cNvPicPr>
          <p:nvPr>
            <p:ph sz="quarter" idx="4294967295"/>
          </p:nvPr>
        </p:nvPicPr>
        <p:blipFill>
          <a:blip r:embed="rId3" cstate="print"/>
          <a:srcRect/>
          <a:stretch>
            <a:fillRect/>
          </a:stretch>
        </p:blipFill>
        <p:spPr>
          <a:xfrm>
            <a:off x="1538287" y="341313"/>
            <a:ext cx="9301235" cy="6112073"/>
          </a:xfrm>
        </p:spPr>
      </p:pic>
    </p:spTree>
    <p:extLst>
      <p:ext uri="{BB962C8B-B14F-4D97-AF65-F5344CB8AC3E}">
        <p14:creationId xmlns:p14="http://schemas.microsoft.com/office/powerpoint/2010/main" val="2372736413"/>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2" name="Picture 2"/>
          <p:cNvPicPr>
            <a:picLocks noChangeAspect="1" noChangeArrowheads="1"/>
          </p:cNvPicPr>
          <p:nvPr/>
        </p:nvPicPr>
        <p:blipFill>
          <a:blip r:embed="rId3" cstate="print">
            <a:lum contrast="6000"/>
            <a:grayscl/>
          </a:blip>
          <a:srcRect/>
          <a:stretch>
            <a:fillRect/>
          </a:stretch>
        </p:blipFill>
        <p:spPr bwMode="auto">
          <a:xfrm>
            <a:off x="1638300" y="146050"/>
            <a:ext cx="8458200" cy="5797550"/>
          </a:xfrm>
          <a:prstGeom prst="rect">
            <a:avLst/>
          </a:prstGeom>
          <a:noFill/>
          <a:ln w="9525">
            <a:noFill/>
            <a:miter lim="800000"/>
            <a:headEnd/>
            <a:tailEnd/>
          </a:ln>
        </p:spPr>
      </p:pic>
      <p:sp>
        <p:nvSpPr>
          <p:cNvPr id="122883" name="Line 3"/>
          <p:cNvSpPr>
            <a:spLocks noChangeShapeType="1"/>
          </p:cNvSpPr>
          <p:nvPr/>
        </p:nvSpPr>
        <p:spPr bwMode="auto">
          <a:xfrm>
            <a:off x="3542805" y="396834"/>
            <a:ext cx="4267200" cy="0"/>
          </a:xfrm>
          <a:prstGeom prst="line">
            <a:avLst/>
          </a:prstGeom>
          <a:noFill/>
          <a:ln w="76200">
            <a:solidFill>
              <a:srgbClr val="FFFF00"/>
            </a:solidFill>
            <a:round/>
            <a:headEnd/>
            <a:tailEnd/>
          </a:ln>
          <a:effectLst/>
        </p:spPr>
        <p:txBody>
          <a:bodyPr/>
          <a:lstStyle/>
          <a:p>
            <a:endParaRPr lang="en-US"/>
          </a:p>
        </p:txBody>
      </p:sp>
      <p:sp>
        <p:nvSpPr>
          <p:cNvPr id="122886" name="Line 6"/>
          <p:cNvSpPr>
            <a:spLocks noChangeShapeType="1"/>
          </p:cNvSpPr>
          <p:nvPr/>
        </p:nvSpPr>
        <p:spPr bwMode="auto">
          <a:xfrm>
            <a:off x="3238005" y="4728358"/>
            <a:ext cx="4876800" cy="76200"/>
          </a:xfrm>
          <a:prstGeom prst="line">
            <a:avLst/>
          </a:prstGeom>
          <a:noFill/>
          <a:ln w="76200">
            <a:solidFill>
              <a:srgbClr val="FFFF00"/>
            </a:solidFill>
            <a:round/>
            <a:headEnd/>
            <a:tailEnd/>
          </a:ln>
          <a:effectLst/>
        </p:spPr>
        <p:txBody>
          <a:bodyPr/>
          <a:lstStyle/>
          <a:p>
            <a:endParaRPr lang="en-US"/>
          </a:p>
        </p:txBody>
      </p:sp>
      <p:sp>
        <p:nvSpPr>
          <p:cNvPr id="3" name="Slide Number Placeholder 2"/>
          <p:cNvSpPr>
            <a:spLocks noGrp="1"/>
          </p:cNvSpPr>
          <p:nvPr>
            <p:ph type="sldNum" sz="quarter" idx="12"/>
          </p:nvPr>
        </p:nvSpPr>
        <p:spPr/>
        <p:txBody>
          <a:bodyPr/>
          <a:lstStyle/>
          <a:p>
            <a:fld id="{4FAB73BC-B049-4115-A692-8D63A059BFB8}" type="slidenum">
              <a:rPr lang="en-US" smtClean="0"/>
              <a:pPr/>
              <a:t>24</a:t>
            </a:fld>
            <a:endParaRPr lang="en-US" dirty="0"/>
          </a:p>
        </p:txBody>
      </p:sp>
    </p:spTree>
    <p:extLst>
      <p:ext uri="{BB962C8B-B14F-4D97-AF65-F5344CB8AC3E}">
        <p14:creationId xmlns:p14="http://schemas.microsoft.com/office/powerpoint/2010/main" val="3767649632"/>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Equal Footing Doctrine</a:t>
            </a:r>
            <a:endParaRPr lang="en-US" dirty="0"/>
          </a:p>
        </p:txBody>
      </p:sp>
      <p:sp>
        <p:nvSpPr>
          <p:cNvPr id="3" name="Content Placeholder 2"/>
          <p:cNvSpPr>
            <a:spLocks noGrp="1"/>
          </p:cNvSpPr>
          <p:nvPr>
            <p:ph idx="1"/>
          </p:nvPr>
        </p:nvSpPr>
        <p:spPr/>
        <p:txBody>
          <a:bodyPr>
            <a:normAutofit/>
          </a:bodyPr>
          <a:lstStyle/>
          <a:p>
            <a:r>
              <a:rPr lang="en-US" sz="2800" dirty="0" smtClean="0"/>
              <a:t>“Alabama is entitled to the sovereignty and jurisdiction over all the territory within her limits, subject to the common law, to the same extent that Georgia possessed it before she ceded it to the United States.</a:t>
            </a:r>
          </a:p>
          <a:p>
            <a:r>
              <a:rPr lang="en-US" sz="2800" dirty="0" smtClean="0"/>
              <a:t>To maintain any other doctrine is to deny that Alabama has been admitted into the union on an equal footing with the original states…”</a:t>
            </a:r>
            <a:endParaRPr lang="en-US" sz="2800" dirty="0"/>
          </a:p>
        </p:txBody>
      </p:sp>
      <p:sp>
        <p:nvSpPr>
          <p:cNvPr id="5" name="Slide Number Placeholder 4"/>
          <p:cNvSpPr>
            <a:spLocks noGrp="1"/>
          </p:cNvSpPr>
          <p:nvPr>
            <p:ph type="sldNum" sz="quarter" idx="12"/>
          </p:nvPr>
        </p:nvSpPr>
        <p:spPr/>
        <p:txBody>
          <a:bodyPr/>
          <a:lstStyle/>
          <a:p>
            <a:fld id="{6113E31D-E2AB-40D1-8B51-AFA5AFEF393A}" type="slidenum">
              <a:rPr lang="en-US" smtClean="0"/>
              <a:t>25</a:t>
            </a:fld>
            <a:endParaRPr lang="en-US" dirty="0"/>
          </a:p>
        </p:txBody>
      </p:sp>
    </p:spTree>
    <p:extLst>
      <p:ext uri="{BB962C8B-B14F-4D97-AF65-F5344CB8AC3E}">
        <p14:creationId xmlns:p14="http://schemas.microsoft.com/office/powerpoint/2010/main" val="3297227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ubymarsh2"/>
          <p:cNvPicPr>
            <a:picLocks noChangeAspect="1" noChangeArrowheads="1"/>
          </p:cNvPicPr>
          <p:nvPr/>
        </p:nvPicPr>
        <p:blipFill>
          <a:blip r:embed="rId3" cstate="print"/>
          <a:stretch>
            <a:fillRect/>
          </a:stretch>
        </p:blipFill>
        <p:spPr>
          <a:xfrm>
            <a:off x="-1271583" y="0"/>
            <a:ext cx="17149813" cy="6959600"/>
          </a:xfrm>
          <a:prstGeom prst="rect">
            <a:avLst/>
          </a:prstGeom>
          <a:noFill/>
          <a:ln/>
        </p:spPr>
      </p:pic>
      <p:sp>
        <p:nvSpPr>
          <p:cNvPr id="3" name="Title 2"/>
          <p:cNvSpPr>
            <a:spLocks noGrp="1"/>
          </p:cNvSpPr>
          <p:nvPr>
            <p:ph type="title"/>
          </p:nvPr>
        </p:nvSpPr>
        <p:spPr/>
        <p:txBody>
          <a:bodyPr>
            <a:normAutofit/>
          </a:bodyPr>
          <a:lstStyle/>
          <a:p>
            <a:r>
              <a:rPr lang="en-US" dirty="0" smtClean="0">
                <a:solidFill>
                  <a:schemeClr val="bg1"/>
                </a:solidFill>
              </a:rPr>
              <a:t>United States v. Gardner</a:t>
            </a:r>
            <a:endParaRPr lang="en-US" dirty="0">
              <a:solidFill>
                <a:schemeClr val="bg1"/>
              </a:solidFill>
            </a:endParaRPr>
          </a:p>
        </p:txBody>
      </p:sp>
      <p:sp>
        <p:nvSpPr>
          <p:cNvPr id="4" name="Slide Number Placeholder 3"/>
          <p:cNvSpPr>
            <a:spLocks noGrp="1"/>
          </p:cNvSpPr>
          <p:nvPr>
            <p:ph type="sldNum" sz="quarter" idx="12"/>
          </p:nvPr>
        </p:nvSpPr>
        <p:spPr/>
        <p:txBody>
          <a:bodyPr/>
          <a:lstStyle/>
          <a:p>
            <a:fld id="{6113E31D-E2AB-40D1-8B51-AFA5AFEF393A}" type="slidenum">
              <a:rPr lang="en-US" smtClean="0"/>
              <a:t>26</a:t>
            </a:fld>
            <a:endParaRPr lang="en-US" dirty="0"/>
          </a:p>
        </p:txBody>
      </p:sp>
      <p:sp>
        <p:nvSpPr>
          <p:cNvPr id="2" name="Rectangle 1"/>
          <p:cNvSpPr/>
          <p:nvPr/>
        </p:nvSpPr>
        <p:spPr>
          <a:xfrm>
            <a:off x="1207324" y="1911927"/>
            <a:ext cx="6096000" cy="830997"/>
          </a:xfrm>
          <a:prstGeom prst="rect">
            <a:avLst/>
          </a:prstGeom>
        </p:spPr>
        <p:txBody>
          <a:bodyPr>
            <a:spAutoFit/>
          </a:bodyPr>
          <a:lstStyle/>
          <a:p>
            <a:r>
              <a:rPr lang="en-US" sz="2400" dirty="0">
                <a:solidFill>
                  <a:schemeClr val="bg1"/>
                </a:solidFill>
              </a:rPr>
              <a:t>107 F.3d 1314 (9</a:t>
            </a:r>
            <a:r>
              <a:rPr lang="en-US" sz="2400" baseline="30000" dirty="0">
                <a:solidFill>
                  <a:schemeClr val="bg1"/>
                </a:solidFill>
              </a:rPr>
              <a:t>th</a:t>
            </a:r>
            <a:r>
              <a:rPr lang="en-US" sz="2400" dirty="0">
                <a:solidFill>
                  <a:schemeClr val="bg1"/>
                </a:solidFill>
              </a:rPr>
              <a:t> Cir. 1997)</a:t>
            </a:r>
          </a:p>
          <a:p>
            <a:r>
              <a:rPr lang="en-US" sz="2400" dirty="0">
                <a:solidFill>
                  <a:schemeClr val="bg1"/>
                </a:solidFill>
              </a:rPr>
              <a:t>p. 50</a:t>
            </a:r>
          </a:p>
        </p:txBody>
      </p:sp>
    </p:spTree>
    <p:extLst>
      <p:ext uri="{BB962C8B-B14F-4D97-AF65-F5344CB8AC3E}">
        <p14:creationId xmlns:p14="http://schemas.microsoft.com/office/powerpoint/2010/main" val="301264553"/>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Who Owns the Land?</a:t>
            </a:r>
            <a:endParaRPr lang="en-US" dirty="0"/>
          </a:p>
        </p:txBody>
      </p:sp>
      <p:sp>
        <p:nvSpPr>
          <p:cNvPr id="2" name="Content Placeholder 1"/>
          <p:cNvSpPr>
            <a:spLocks noGrp="1"/>
          </p:cNvSpPr>
          <p:nvPr>
            <p:ph idx="1"/>
          </p:nvPr>
        </p:nvSpPr>
        <p:spPr>
          <a:xfrm>
            <a:off x="1371600" y="1536700"/>
            <a:ext cx="9601200" cy="4330700"/>
          </a:xfrm>
        </p:spPr>
        <p:txBody>
          <a:bodyPr>
            <a:normAutofit fontScale="92500" lnSpcReduction="10000"/>
          </a:bodyPr>
          <a:lstStyle/>
          <a:p>
            <a:r>
              <a:rPr lang="en-US" sz="3500" b="1" dirty="0" smtClean="0">
                <a:solidFill>
                  <a:srgbClr val="0070C0"/>
                </a:solidFill>
              </a:rPr>
              <a:t>Federal Government</a:t>
            </a:r>
          </a:p>
          <a:p>
            <a:pPr lvl="1"/>
            <a:r>
              <a:rPr lang="en-US" sz="2800" dirty="0" smtClean="0"/>
              <a:t>Feds got the land in the Treaty of Guadalupe Hidalgo in 1848 </a:t>
            </a:r>
          </a:p>
          <a:p>
            <a:r>
              <a:rPr lang="en-US" sz="3500" b="1" dirty="0" smtClean="0">
                <a:solidFill>
                  <a:srgbClr val="0070C0"/>
                </a:solidFill>
              </a:rPr>
              <a:t>State Government</a:t>
            </a:r>
          </a:p>
          <a:p>
            <a:pPr lvl="1"/>
            <a:r>
              <a:rPr lang="en-US" sz="3200" dirty="0">
                <a:solidFill>
                  <a:srgbClr val="FF0000"/>
                </a:solidFill>
              </a:rPr>
              <a:t>BUT, the </a:t>
            </a:r>
            <a:r>
              <a:rPr lang="en-US" sz="3200" dirty="0" smtClean="0">
                <a:solidFill>
                  <a:srgbClr val="FF0000"/>
                </a:solidFill>
              </a:rPr>
              <a:t>Gardeners </a:t>
            </a:r>
            <a:r>
              <a:rPr lang="en-US" sz="3200" dirty="0">
                <a:solidFill>
                  <a:srgbClr val="FF0000"/>
                </a:solidFill>
              </a:rPr>
              <a:t>argue, Fed only got limited rights</a:t>
            </a:r>
          </a:p>
          <a:p>
            <a:pPr lvl="2">
              <a:buFont typeface="Wingdings" panose="05000000000000000000" pitchFamily="2" charset="2"/>
              <a:buChar char="§"/>
            </a:pPr>
            <a:r>
              <a:rPr lang="en-US" sz="2800" dirty="0"/>
              <a:t>Must hold land in trust for the creation of future states</a:t>
            </a:r>
          </a:p>
          <a:p>
            <a:pPr lvl="2">
              <a:buFont typeface="Wingdings" panose="05000000000000000000" pitchFamily="2" charset="2"/>
              <a:buChar char="§"/>
            </a:pPr>
            <a:r>
              <a:rPr lang="en-US" sz="2800" dirty="0"/>
              <a:t>Not entitled to keep the land for itself</a:t>
            </a:r>
          </a:p>
          <a:p>
            <a:pPr lvl="2">
              <a:buFont typeface="Wingdings" panose="05000000000000000000" pitchFamily="2" charset="2"/>
              <a:buChar char="§"/>
            </a:pPr>
            <a:r>
              <a:rPr lang="en-US" sz="2800" dirty="0"/>
              <a:t>On statehood, all the land should have gone to Nevada</a:t>
            </a:r>
          </a:p>
          <a:p>
            <a:pPr lvl="1"/>
            <a:r>
              <a:rPr lang="en-US" sz="3200" dirty="0">
                <a:solidFill>
                  <a:srgbClr val="FF0000"/>
                </a:solidFill>
              </a:rPr>
              <a:t>Argument based on: cession terms</a:t>
            </a:r>
          </a:p>
          <a:p>
            <a:endParaRPr lang="en-US" dirty="0"/>
          </a:p>
        </p:txBody>
      </p:sp>
      <p:sp>
        <p:nvSpPr>
          <p:cNvPr id="5" name="Slide Number Placeholder 4"/>
          <p:cNvSpPr>
            <a:spLocks noGrp="1"/>
          </p:cNvSpPr>
          <p:nvPr>
            <p:ph type="sldNum" sz="quarter" idx="12"/>
          </p:nvPr>
        </p:nvSpPr>
        <p:spPr/>
        <p:txBody>
          <a:bodyPr/>
          <a:lstStyle/>
          <a:p>
            <a:fld id="{6113E31D-E2AB-40D1-8B51-AFA5AFEF393A}" type="slidenum">
              <a:rPr lang="en-US" smtClean="0"/>
              <a:t>27</a:t>
            </a:fld>
            <a:endParaRPr lang="en-US" dirty="0"/>
          </a:p>
        </p:txBody>
      </p:sp>
    </p:spTree>
    <p:extLst>
      <p:ext uri="{BB962C8B-B14F-4D97-AF65-F5344CB8AC3E}">
        <p14:creationId xmlns:p14="http://schemas.microsoft.com/office/powerpoint/2010/main" val="391670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Article IV, Section 3- New States</a:t>
            </a:r>
            <a:endParaRPr lang="en-US" dirty="0"/>
          </a:p>
        </p:txBody>
      </p:sp>
      <p:sp>
        <p:nvSpPr>
          <p:cNvPr id="5" name="Text Placeholder 4"/>
          <p:cNvSpPr>
            <a:spLocks noGrp="1"/>
          </p:cNvSpPr>
          <p:nvPr>
            <p:ph type="body" idx="1"/>
          </p:nvPr>
        </p:nvSpPr>
        <p:spPr>
          <a:xfrm>
            <a:off x="1371600" y="1533716"/>
            <a:ext cx="4443984" cy="823912"/>
          </a:xfrm>
        </p:spPr>
        <p:txBody>
          <a:bodyPr>
            <a:noAutofit/>
          </a:bodyPr>
          <a:lstStyle/>
          <a:p>
            <a:r>
              <a:rPr lang="en-US" sz="3200" b="1" u="sng" dirty="0" smtClean="0">
                <a:solidFill>
                  <a:srgbClr val="0070C0"/>
                </a:solidFill>
              </a:rPr>
              <a:t>CLAUSE 1:  THE ADMISSIONS CLAUSE</a:t>
            </a:r>
            <a:endParaRPr lang="en-US" sz="3200" b="1" u="sng" dirty="0">
              <a:solidFill>
                <a:srgbClr val="0070C0"/>
              </a:solidFill>
            </a:endParaRPr>
          </a:p>
        </p:txBody>
      </p:sp>
      <p:sp>
        <p:nvSpPr>
          <p:cNvPr id="3" name="Content Placeholder 2"/>
          <p:cNvSpPr>
            <a:spLocks noGrp="1"/>
          </p:cNvSpPr>
          <p:nvPr>
            <p:ph sz="half" idx="2"/>
          </p:nvPr>
        </p:nvSpPr>
        <p:spPr>
          <a:xfrm>
            <a:off x="1371600" y="2590801"/>
            <a:ext cx="4443984" cy="3276600"/>
          </a:xfrm>
        </p:spPr>
        <p:txBody>
          <a:bodyPr>
            <a:normAutofit fontScale="92500" lnSpcReduction="10000"/>
          </a:bodyPr>
          <a:lstStyle/>
          <a:p>
            <a:r>
              <a:rPr lang="en-US" sz="2400" dirty="0" smtClean="0"/>
              <a:t>New States may be admitted by the Congress into this Union; but no new States shall be formed or erected within the Jurisdiction of any other State; nor any State be formed by the Junction of two or more States, or parts of States, without the Consent of the Legislatures of the States concerned as well as of the Congress.</a:t>
            </a:r>
          </a:p>
          <a:p>
            <a:endParaRPr lang="en-US" dirty="0" smtClean="0"/>
          </a:p>
        </p:txBody>
      </p:sp>
      <p:sp>
        <p:nvSpPr>
          <p:cNvPr id="6" name="Text Placeholder 5"/>
          <p:cNvSpPr>
            <a:spLocks noGrp="1"/>
          </p:cNvSpPr>
          <p:nvPr>
            <p:ph type="body" sz="quarter" idx="3"/>
          </p:nvPr>
        </p:nvSpPr>
        <p:spPr>
          <a:xfrm>
            <a:off x="6525014" y="1418447"/>
            <a:ext cx="4443984" cy="823912"/>
          </a:xfrm>
        </p:spPr>
        <p:txBody>
          <a:bodyPr>
            <a:normAutofit lnSpcReduction="10000"/>
          </a:bodyPr>
          <a:lstStyle/>
          <a:p>
            <a:r>
              <a:rPr lang="en-US" b="1" u="sng" dirty="0" smtClean="0">
                <a:solidFill>
                  <a:srgbClr val="0070C0"/>
                </a:solidFill>
              </a:rPr>
              <a:t>CLAUSE 2: </a:t>
            </a:r>
            <a:r>
              <a:rPr lang="en-US" b="1" u="sng" dirty="0" smtClean="0">
                <a:solidFill>
                  <a:srgbClr val="0070C0"/>
                </a:solidFill>
              </a:rPr>
              <a:t>THE </a:t>
            </a:r>
            <a:r>
              <a:rPr lang="en-US" b="1" u="sng" dirty="0" smtClean="0">
                <a:solidFill>
                  <a:srgbClr val="0070C0"/>
                </a:solidFill>
              </a:rPr>
              <a:t>PROPERTY CLAUSE</a:t>
            </a:r>
            <a:endParaRPr lang="en-US" b="1" u="sng" dirty="0">
              <a:solidFill>
                <a:srgbClr val="0070C0"/>
              </a:solidFill>
            </a:endParaRPr>
          </a:p>
        </p:txBody>
      </p:sp>
      <p:sp>
        <p:nvSpPr>
          <p:cNvPr id="4" name="Content Placeholder 3"/>
          <p:cNvSpPr>
            <a:spLocks noGrp="1"/>
          </p:cNvSpPr>
          <p:nvPr>
            <p:ph sz="quarter" idx="4"/>
          </p:nvPr>
        </p:nvSpPr>
        <p:spPr>
          <a:xfrm>
            <a:off x="6525014" y="2590801"/>
            <a:ext cx="4443984" cy="3276599"/>
          </a:xfrm>
        </p:spPr>
        <p:txBody>
          <a:bodyPr>
            <a:normAutofit fontScale="92500"/>
          </a:bodyPr>
          <a:lstStyle/>
          <a:p>
            <a:r>
              <a:rPr lang="en-US" sz="2400" dirty="0" smtClean="0"/>
              <a:t>The Congress shall have Power to dispose of and make all </a:t>
            </a:r>
            <a:r>
              <a:rPr lang="en-US" sz="2400" dirty="0" smtClean="0">
                <a:solidFill>
                  <a:srgbClr val="FF0000"/>
                </a:solidFill>
              </a:rPr>
              <a:t>needful</a:t>
            </a:r>
            <a:r>
              <a:rPr lang="en-US" sz="2400" dirty="0" smtClean="0"/>
              <a:t> Rules and Regulations respecting the Territory or other Property belonging to the United States; and nothing in this Constitution shall be so construed as to Prejudice any Claims of the United States, or of any particular State.</a:t>
            </a:r>
          </a:p>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smtClean="0"/>
              <a:t>28</a:t>
            </a:fld>
            <a:endParaRPr lang="en-US" dirty="0"/>
          </a:p>
        </p:txBody>
      </p:sp>
    </p:spTree>
    <p:extLst>
      <p:ext uri="{BB962C8B-B14F-4D97-AF65-F5344CB8AC3E}">
        <p14:creationId xmlns:p14="http://schemas.microsoft.com/office/powerpoint/2010/main" val="126917515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Equal Footing Doctrine</a:t>
            </a:r>
            <a:endParaRPr lang="en-US" dirty="0"/>
          </a:p>
        </p:txBody>
      </p:sp>
      <p:sp>
        <p:nvSpPr>
          <p:cNvPr id="3" name="Content Placeholder 2"/>
          <p:cNvSpPr>
            <a:spLocks noGrp="1"/>
          </p:cNvSpPr>
          <p:nvPr>
            <p:ph idx="1"/>
          </p:nvPr>
        </p:nvSpPr>
        <p:spPr>
          <a:xfrm>
            <a:off x="1371600" y="1778000"/>
            <a:ext cx="9601200" cy="4089400"/>
          </a:xfrm>
        </p:spPr>
        <p:txBody>
          <a:bodyPr>
            <a:normAutofit/>
          </a:bodyPr>
          <a:lstStyle/>
          <a:p>
            <a:r>
              <a:rPr lang="en-US" sz="2800" dirty="0" smtClean="0"/>
              <a:t>“When Alabama was admitted to the union, on an equal footing with the original states, </a:t>
            </a:r>
            <a:r>
              <a:rPr lang="en-US" sz="2800" u="sng" dirty="0" smtClean="0">
                <a:solidFill>
                  <a:srgbClr val="FF0000"/>
                </a:solidFill>
              </a:rPr>
              <a:t>she succeeded to all the rights of sovereignty, jurisdiction, and eminent domain which Georgia possessed at the date of the cession,</a:t>
            </a:r>
            <a:r>
              <a:rPr lang="en-US" sz="2800" dirty="0" smtClean="0">
                <a:solidFill>
                  <a:srgbClr val="FF0000"/>
                </a:solidFill>
              </a:rPr>
              <a:t> </a:t>
            </a:r>
            <a:r>
              <a:rPr lang="en-US" sz="2800" dirty="0" smtClean="0"/>
              <a:t>except so far as this right was diminished by the public lands remaining in the possession and under the control of the United States, for the temporary purposes provided for in the deed of cession and the legislative acts connected with it.”</a:t>
            </a:r>
          </a:p>
          <a:p>
            <a:endParaRPr lang="en-US" dirty="0"/>
          </a:p>
        </p:txBody>
      </p:sp>
      <p:sp>
        <p:nvSpPr>
          <p:cNvPr id="5" name="Slide Number Placeholder 4"/>
          <p:cNvSpPr>
            <a:spLocks noGrp="1"/>
          </p:cNvSpPr>
          <p:nvPr>
            <p:ph type="sldNum" sz="quarter" idx="12"/>
          </p:nvPr>
        </p:nvSpPr>
        <p:spPr/>
        <p:txBody>
          <a:bodyPr/>
          <a:lstStyle/>
          <a:p>
            <a:fld id="{6113E31D-E2AB-40D1-8B51-AFA5AFEF393A}" type="slidenum">
              <a:rPr lang="en-US" smtClean="0"/>
              <a:t>29</a:t>
            </a:fld>
            <a:endParaRPr lang="en-US" dirty="0"/>
          </a:p>
        </p:txBody>
      </p:sp>
    </p:spTree>
    <p:extLst>
      <p:ext uri="{BB962C8B-B14F-4D97-AF65-F5344CB8AC3E}">
        <p14:creationId xmlns:p14="http://schemas.microsoft.com/office/powerpoint/2010/main" val="20496227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1" name="Text Box 3"/>
          <p:cNvSpPr txBox="1">
            <a:spLocks noChangeArrowheads="1"/>
          </p:cNvSpPr>
          <p:nvPr/>
        </p:nvSpPr>
        <p:spPr bwMode="auto">
          <a:xfrm>
            <a:off x="4490517" y="6442502"/>
            <a:ext cx="5600700" cy="415498"/>
          </a:xfrm>
          <a:prstGeom prst="rect">
            <a:avLst/>
          </a:prstGeom>
          <a:noFill/>
          <a:ln w="9525">
            <a:noFill/>
            <a:miter lim="800000"/>
            <a:headEnd/>
            <a:tailEnd/>
          </a:ln>
          <a:effectLst/>
        </p:spPr>
        <p:txBody>
          <a:bodyPr>
            <a:spAutoFit/>
          </a:bodyPr>
          <a:lstStyle/>
          <a:p>
            <a:pPr algn="r"/>
            <a:r>
              <a:rPr lang="en-US" sz="1050" i="1" dirty="0"/>
              <a:t>University of Colorado Center of American West, </a:t>
            </a:r>
          </a:p>
          <a:p>
            <a:pPr algn="r"/>
            <a:r>
              <a:rPr lang="en-US" sz="1050" i="1" dirty="0"/>
              <a:t>Atlas of the New West </a:t>
            </a:r>
            <a:r>
              <a:rPr lang="en-US" sz="1050" dirty="0"/>
              <a:t>(William E. </a:t>
            </a:r>
            <a:r>
              <a:rPr lang="en-US" sz="1050" dirty="0" err="1"/>
              <a:t>Riebsame</a:t>
            </a:r>
            <a:r>
              <a:rPr lang="en-US" sz="1050" dirty="0"/>
              <a:t>, General Editor)</a:t>
            </a:r>
          </a:p>
        </p:txBody>
      </p:sp>
      <p:pic>
        <p:nvPicPr>
          <p:cNvPr id="150532" name="Picture 4" descr="p38 Public West Private East"/>
          <p:cNvPicPr>
            <a:picLocks noChangeAspect="1" noChangeArrowheads="1"/>
          </p:cNvPicPr>
          <p:nvPr/>
        </p:nvPicPr>
        <p:blipFill>
          <a:blip r:embed="rId3" cstate="print"/>
          <a:srcRect/>
          <a:stretch>
            <a:fillRect/>
          </a:stretch>
        </p:blipFill>
        <p:spPr bwMode="auto">
          <a:xfrm>
            <a:off x="1600200" y="381000"/>
            <a:ext cx="8585200" cy="5851585"/>
          </a:xfrm>
          <a:prstGeom prst="rect">
            <a:avLst/>
          </a:prstGeom>
          <a:noFill/>
        </p:spPr>
      </p:pic>
      <p:sp>
        <p:nvSpPr>
          <p:cNvPr id="2" name="Slide Number Placeholder 1"/>
          <p:cNvSpPr>
            <a:spLocks noGrp="1"/>
          </p:cNvSpPr>
          <p:nvPr>
            <p:ph type="sldNum" sz="quarter" idx="12"/>
          </p:nvPr>
        </p:nvSpPr>
        <p:spPr/>
        <p:txBody>
          <a:bodyPr/>
          <a:lstStyle/>
          <a:p>
            <a:fld id="{4FAB73BC-B049-4115-A692-8D63A059BFB8}" type="slidenum">
              <a:rPr lang="en-US" smtClean="0"/>
              <a:pPr/>
              <a:t>3</a:t>
            </a:fld>
            <a:endParaRPr lang="en-US" dirty="0"/>
          </a:p>
        </p:txBody>
      </p:sp>
    </p:spTree>
    <p:extLst>
      <p:ext uri="{BB962C8B-B14F-4D97-AF65-F5344CB8AC3E}">
        <p14:creationId xmlns:p14="http://schemas.microsoft.com/office/powerpoint/2010/main" val="1680214482"/>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Equal Footing Doctrine </a:t>
            </a:r>
            <a:r>
              <a:rPr lang="en-US" dirty="0" err="1" smtClean="0"/>
              <a:t>Con’t</a:t>
            </a:r>
            <a:r>
              <a:rPr lang="en-US" dirty="0" smtClean="0"/>
              <a:t>.</a:t>
            </a:r>
            <a:endParaRPr lang="en-US" dirty="0"/>
          </a:p>
        </p:txBody>
      </p:sp>
      <p:sp>
        <p:nvSpPr>
          <p:cNvPr id="3" name="Content Placeholder 2"/>
          <p:cNvSpPr>
            <a:spLocks noGrp="1"/>
          </p:cNvSpPr>
          <p:nvPr>
            <p:ph idx="1"/>
          </p:nvPr>
        </p:nvSpPr>
        <p:spPr>
          <a:xfrm>
            <a:off x="1371600" y="1638300"/>
            <a:ext cx="9601200" cy="4229100"/>
          </a:xfrm>
        </p:spPr>
        <p:txBody>
          <a:bodyPr>
            <a:normAutofit/>
          </a:bodyPr>
          <a:lstStyle/>
          <a:p>
            <a:r>
              <a:rPr lang="en-US" sz="2800" dirty="0" smtClean="0"/>
              <a:t>“Supreme Ct has long held that the EFD refers to those attributes essential to a </a:t>
            </a:r>
            <a:r>
              <a:rPr lang="en-US" sz="2800" u="sng" dirty="0" smtClean="0"/>
              <a:t>state’s equality in dignity and power with other states</a:t>
            </a:r>
            <a:r>
              <a:rPr lang="en-US" sz="2800" dirty="0" smtClean="0"/>
              <a:t> [and] a new state enters the Union in full equality with all the others”</a:t>
            </a:r>
          </a:p>
          <a:p>
            <a:pPr lvl="1"/>
            <a:r>
              <a:rPr lang="en-US" sz="2400" dirty="0" smtClean="0">
                <a:solidFill>
                  <a:srgbClr val="00B050"/>
                </a:solidFill>
              </a:rPr>
              <a:t>No compacts between feds and new state that would limit political rights or obligations</a:t>
            </a:r>
          </a:p>
          <a:p>
            <a:pPr lvl="1"/>
            <a:r>
              <a:rPr lang="en-US" sz="2400" dirty="0" smtClean="0"/>
              <a:t>Property agreements don’t count. Economic differences don’t count</a:t>
            </a:r>
          </a:p>
          <a:p>
            <a:pPr lvl="1"/>
            <a:r>
              <a:rPr lang="en-US" sz="2400" dirty="0" smtClean="0">
                <a:solidFill>
                  <a:srgbClr val="00B050"/>
                </a:solidFill>
              </a:rPr>
              <a:t>EFD doesn’t get rid of all differences but establishes equality in terms of political standing and sovereignty</a:t>
            </a:r>
            <a:endParaRPr lang="en-US" sz="2400" dirty="0">
              <a:solidFill>
                <a:srgbClr val="00B050"/>
              </a:solidFill>
            </a:endParaRPr>
          </a:p>
        </p:txBody>
      </p:sp>
      <p:sp>
        <p:nvSpPr>
          <p:cNvPr id="5" name="Slide Number Placeholder 4"/>
          <p:cNvSpPr>
            <a:spLocks noGrp="1"/>
          </p:cNvSpPr>
          <p:nvPr>
            <p:ph type="sldNum" sz="quarter" idx="12"/>
          </p:nvPr>
        </p:nvSpPr>
        <p:spPr/>
        <p:txBody>
          <a:bodyPr/>
          <a:lstStyle/>
          <a:p>
            <a:fld id="{6113E31D-E2AB-40D1-8B51-AFA5AFEF393A}" type="slidenum">
              <a:rPr lang="en-US" smtClean="0"/>
              <a:t>30</a:t>
            </a:fld>
            <a:endParaRPr lang="en-US" dirty="0"/>
          </a:p>
        </p:txBody>
      </p:sp>
    </p:spTree>
    <p:extLst>
      <p:ext uri="{BB962C8B-B14F-4D97-AF65-F5344CB8AC3E}">
        <p14:creationId xmlns:p14="http://schemas.microsoft.com/office/powerpoint/2010/main" val="174634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Land Grants to States</a:t>
            </a:r>
            <a:endParaRPr lang="en-US" dirty="0"/>
          </a:p>
        </p:txBody>
      </p:sp>
      <p:sp>
        <p:nvSpPr>
          <p:cNvPr id="10" name="Text Placeholder 9"/>
          <p:cNvSpPr>
            <a:spLocks noGrp="1"/>
          </p:cNvSpPr>
          <p:nvPr>
            <p:ph type="body" idx="1"/>
          </p:nvPr>
        </p:nvSpPr>
        <p:spPr/>
        <p:txBody>
          <a:bodyPr/>
          <a:lstStyle/>
          <a:p>
            <a:endParaRPr lang="en-US"/>
          </a:p>
        </p:txBody>
      </p:sp>
      <p:sp>
        <p:nvSpPr>
          <p:cNvPr id="3" name="Slide Number Placeholder 2"/>
          <p:cNvSpPr>
            <a:spLocks noGrp="1"/>
          </p:cNvSpPr>
          <p:nvPr>
            <p:ph type="sldNum" sz="quarter" idx="12"/>
          </p:nvPr>
        </p:nvSpPr>
        <p:spPr/>
        <p:txBody>
          <a:bodyPr/>
          <a:lstStyle/>
          <a:p>
            <a:fld id="{4FAB73BC-B049-4115-A692-8D63A059BFB8}" type="slidenum">
              <a:rPr lang="en-US" smtClean="0"/>
              <a:t>31</a:t>
            </a:fld>
            <a:endParaRPr lang="en-US" dirty="0"/>
          </a:p>
        </p:txBody>
      </p:sp>
    </p:spTree>
    <p:extLst>
      <p:ext uri="{BB962C8B-B14F-4D97-AF65-F5344CB8AC3E}">
        <p14:creationId xmlns:p14="http://schemas.microsoft.com/office/powerpoint/2010/main" val="3351649889"/>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8050" name="Picture 2"/>
          <p:cNvPicPr>
            <a:picLocks noChangeAspect="1" noChangeArrowheads="1"/>
          </p:cNvPicPr>
          <p:nvPr/>
        </p:nvPicPr>
        <p:blipFill>
          <a:blip r:embed="rId3" cstate="print"/>
          <a:srcRect l="24612" t="25316" r="6094" b="10939"/>
          <a:stretch>
            <a:fillRect/>
          </a:stretch>
        </p:blipFill>
        <p:spPr bwMode="auto">
          <a:xfrm>
            <a:off x="3352801" y="381000"/>
            <a:ext cx="5421313" cy="4953000"/>
          </a:xfrm>
          <a:prstGeom prst="rect">
            <a:avLst/>
          </a:prstGeom>
          <a:noFill/>
          <a:ln w="9525">
            <a:noFill/>
            <a:miter lim="800000"/>
            <a:headEnd/>
            <a:tailEnd/>
          </a:ln>
          <a:effectLst/>
        </p:spPr>
      </p:pic>
      <p:pic>
        <p:nvPicPr>
          <p:cNvPr id="258051" name="Picture 3"/>
          <p:cNvPicPr>
            <a:picLocks noChangeAspect="1" noChangeArrowheads="1"/>
          </p:cNvPicPr>
          <p:nvPr/>
        </p:nvPicPr>
        <p:blipFill>
          <a:blip r:embed="rId4" cstate="print"/>
          <a:srcRect l="29482" t="36185" r="9970" b="48831"/>
          <a:stretch>
            <a:fillRect/>
          </a:stretch>
        </p:blipFill>
        <p:spPr bwMode="auto">
          <a:xfrm>
            <a:off x="3352800" y="5410200"/>
            <a:ext cx="5410200" cy="838200"/>
          </a:xfrm>
          <a:prstGeom prst="rect">
            <a:avLst/>
          </a:prstGeom>
          <a:noFill/>
          <a:ln w="9525">
            <a:noFill/>
            <a:miter lim="800000"/>
            <a:headEnd/>
            <a:tailEnd/>
          </a:ln>
          <a:effectLst/>
        </p:spPr>
      </p:pic>
      <p:sp>
        <p:nvSpPr>
          <p:cNvPr id="258054" name="Text Box 6"/>
          <p:cNvSpPr txBox="1">
            <a:spLocks noChangeArrowheads="1"/>
          </p:cNvSpPr>
          <p:nvPr/>
        </p:nvSpPr>
        <p:spPr bwMode="auto">
          <a:xfrm>
            <a:off x="7543800" y="6400800"/>
            <a:ext cx="2971800" cy="304800"/>
          </a:xfrm>
          <a:prstGeom prst="rect">
            <a:avLst/>
          </a:prstGeom>
          <a:noFill/>
          <a:ln w="9525">
            <a:noFill/>
            <a:miter lim="800000"/>
            <a:headEnd/>
            <a:tailEnd/>
          </a:ln>
          <a:effectLst/>
        </p:spPr>
        <p:txBody>
          <a:bodyPr>
            <a:spAutoFit/>
          </a:bodyPr>
          <a:lstStyle/>
          <a:p>
            <a:pPr algn="r">
              <a:spcBef>
                <a:spcPct val="50000"/>
              </a:spcBef>
            </a:pPr>
            <a:r>
              <a:rPr lang="en-US" sz="1400" dirty="0"/>
              <a:t>Source: BLM Public Land Statistics</a:t>
            </a:r>
          </a:p>
        </p:txBody>
      </p:sp>
      <p:sp>
        <p:nvSpPr>
          <p:cNvPr id="258055" name="Text Box 7"/>
          <p:cNvSpPr txBox="1">
            <a:spLocks noChangeArrowheads="1"/>
          </p:cNvSpPr>
          <p:nvPr/>
        </p:nvSpPr>
        <p:spPr bwMode="auto">
          <a:xfrm>
            <a:off x="4114800" y="3505201"/>
            <a:ext cx="1143000" cy="276999"/>
          </a:xfrm>
          <a:prstGeom prst="rect">
            <a:avLst/>
          </a:prstGeom>
          <a:noFill/>
          <a:ln w="38100">
            <a:solidFill>
              <a:srgbClr val="FF0000"/>
            </a:solidFill>
            <a:miter lim="800000"/>
            <a:headEnd/>
            <a:tailEnd/>
          </a:ln>
          <a:effectLst/>
        </p:spPr>
        <p:txBody>
          <a:bodyPr>
            <a:spAutoFit/>
          </a:bodyPr>
          <a:lstStyle/>
          <a:p>
            <a:endParaRPr lang="en-US" sz="1200"/>
          </a:p>
        </p:txBody>
      </p:sp>
      <p:sp>
        <p:nvSpPr>
          <p:cNvPr id="3" name="Slide Number Placeholder 2"/>
          <p:cNvSpPr>
            <a:spLocks noGrp="1"/>
          </p:cNvSpPr>
          <p:nvPr>
            <p:ph type="sldNum" sz="quarter" idx="12"/>
          </p:nvPr>
        </p:nvSpPr>
        <p:spPr/>
        <p:txBody>
          <a:bodyPr/>
          <a:lstStyle/>
          <a:p>
            <a:fld id="{4FAB73BC-B049-4115-A692-8D63A059BFB8}" type="slidenum">
              <a:rPr lang="en-US" smtClean="0"/>
              <a:pPr/>
              <a:t>32</a:t>
            </a:fld>
            <a:endParaRPr lang="en-US" dirty="0"/>
          </a:p>
        </p:txBody>
      </p:sp>
    </p:spTree>
    <p:extLst>
      <p:ext uri="{BB962C8B-B14F-4D97-AF65-F5344CB8AC3E}">
        <p14:creationId xmlns:p14="http://schemas.microsoft.com/office/powerpoint/2010/main" val="237404523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a:grpSpLocks/>
          </p:cNvGrpSpPr>
          <p:nvPr/>
        </p:nvGrpSpPr>
        <p:grpSpPr bwMode="auto">
          <a:xfrm>
            <a:off x="3657600" y="1371600"/>
            <a:ext cx="4648200" cy="4572000"/>
            <a:chOff x="2700" y="2278"/>
            <a:chExt cx="7200" cy="7200"/>
          </a:xfrm>
        </p:grpSpPr>
        <p:grpSp>
          <p:nvGrpSpPr>
            <p:cNvPr id="3" name="Group 107"/>
            <p:cNvGrpSpPr>
              <a:grpSpLocks/>
            </p:cNvGrpSpPr>
            <p:nvPr/>
          </p:nvGrpSpPr>
          <p:grpSpPr bwMode="auto">
            <a:xfrm>
              <a:off x="2700" y="2278"/>
              <a:ext cx="7200" cy="715"/>
              <a:chOff x="5940" y="2840"/>
              <a:chExt cx="3735" cy="360"/>
            </a:xfrm>
          </p:grpSpPr>
          <p:sp>
            <p:nvSpPr>
              <p:cNvPr id="189557" name="Text Box 117"/>
              <p:cNvSpPr txBox="1">
                <a:spLocks noChangeAspect="1" noChangeArrowheads="1"/>
              </p:cNvSpPr>
              <p:nvPr/>
            </p:nvSpPr>
            <p:spPr bwMode="auto">
              <a:xfrm>
                <a:off x="9315" y="2840"/>
                <a:ext cx="360" cy="360"/>
              </a:xfrm>
              <a:prstGeom prst="rect">
                <a:avLst/>
              </a:prstGeom>
              <a:solidFill>
                <a:srgbClr val="FFFFFF"/>
              </a:solidFill>
              <a:ln w="12700">
                <a:solidFill>
                  <a:srgbClr val="000000"/>
                </a:solidFill>
                <a:miter lim="800000"/>
                <a:headEnd/>
                <a:tailEnd/>
              </a:ln>
            </p:spPr>
            <p:txBody>
              <a:bodyPr/>
              <a:lstStyle/>
              <a:p>
                <a:endParaRPr lang="en-US"/>
              </a:p>
            </p:txBody>
          </p:sp>
          <p:sp>
            <p:nvSpPr>
              <p:cNvPr id="189556" name="Text Box 116"/>
              <p:cNvSpPr txBox="1">
                <a:spLocks noChangeAspect="1" noChangeArrowheads="1"/>
              </p:cNvSpPr>
              <p:nvPr/>
            </p:nvSpPr>
            <p:spPr bwMode="auto">
              <a:xfrm>
                <a:off x="8940" y="2840"/>
                <a:ext cx="360" cy="360"/>
              </a:xfrm>
              <a:prstGeom prst="rect">
                <a:avLst/>
              </a:prstGeom>
              <a:solidFill>
                <a:srgbClr val="FFFFFF"/>
              </a:solidFill>
              <a:ln w="12700">
                <a:solidFill>
                  <a:srgbClr val="000000"/>
                </a:solidFill>
                <a:miter lim="800000"/>
                <a:headEnd/>
                <a:tailEnd/>
              </a:ln>
            </p:spPr>
            <p:txBody>
              <a:bodyPr/>
              <a:lstStyle/>
              <a:p>
                <a:endParaRPr lang="en-US"/>
              </a:p>
            </p:txBody>
          </p:sp>
          <p:sp>
            <p:nvSpPr>
              <p:cNvPr id="189555" name="Text Box 115"/>
              <p:cNvSpPr txBox="1">
                <a:spLocks noChangeAspect="1" noChangeArrowheads="1"/>
              </p:cNvSpPr>
              <p:nvPr/>
            </p:nvSpPr>
            <p:spPr bwMode="auto">
              <a:xfrm>
                <a:off x="8565" y="2840"/>
                <a:ext cx="360" cy="360"/>
              </a:xfrm>
              <a:prstGeom prst="rect">
                <a:avLst/>
              </a:prstGeom>
              <a:solidFill>
                <a:srgbClr val="FFFFFF"/>
              </a:solidFill>
              <a:ln w="12700">
                <a:solidFill>
                  <a:srgbClr val="000000"/>
                </a:solidFill>
                <a:miter lim="800000"/>
                <a:headEnd/>
                <a:tailEnd/>
              </a:ln>
            </p:spPr>
            <p:txBody>
              <a:bodyPr/>
              <a:lstStyle/>
              <a:p>
                <a:endParaRPr lang="en-US"/>
              </a:p>
            </p:txBody>
          </p:sp>
          <p:sp>
            <p:nvSpPr>
              <p:cNvPr id="189554" name="Text Box 114"/>
              <p:cNvSpPr txBox="1">
                <a:spLocks noChangeAspect="1" noChangeArrowheads="1"/>
              </p:cNvSpPr>
              <p:nvPr/>
            </p:nvSpPr>
            <p:spPr bwMode="auto">
              <a:xfrm>
                <a:off x="8190" y="2840"/>
                <a:ext cx="360" cy="360"/>
              </a:xfrm>
              <a:prstGeom prst="rect">
                <a:avLst/>
              </a:prstGeom>
              <a:solidFill>
                <a:srgbClr val="FFFFFF"/>
              </a:solidFill>
              <a:ln w="12700">
                <a:solidFill>
                  <a:srgbClr val="000000"/>
                </a:solidFill>
                <a:miter lim="800000"/>
                <a:headEnd/>
                <a:tailEnd/>
              </a:ln>
            </p:spPr>
            <p:txBody>
              <a:bodyPr/>
              <a:lstStyle/>
              <a:p>
                <a:endParaRPr lang="en-US"/>
              </a:p>
            </p:txBody>
          </p:sp>
          <p:sp>
            <p:nvSpPr>
              <p:cNvPr id="189553" name="Text Box 113"/>
              <p:cNvSpPr txBox="1">
                <a:spLocks noChangeAspect="1" noChangeArrowheads="1"/>
              </p:cNvSpPr>
              <p:nvPr/>
            </p:nvSpPr>
            <p:spPr bwMode="auto">
              <a:xfrm>
                <a:off x="7815" y="2840"/>
                <a:ext cx="360" cy="360"/>
              </a:xfrm>
              <a:prstGeom prst="rect">
                <a:avLst/>
              </a:prstGeom>
              <a:solidFill>
                <a:srgbClr val="FFFFFF"/>
              </a:solidFill>
              <a:ln w="12700">
                <a:solidFill>
                  <a:srgbClr val="000000"/>
                </a:solidFill>
                <a:miter lim="800000"/>
                <a:headEnd/>
                <a:tailEnd/>
              </a:ln>
            </p:spPr>
            <p:txBody>
              <a:bodyPr/>
              <a:lstStyle/>
              <a:p>
                <a:endParaRPr lang="en-US"/>
              </a:p>
            </p:txBody>
          </p:sp>
          <p:sp>
            <p:nvSpPr>
              <p:cNvPr id="189552" name="Text Box 112"/>
              <p:cNvSpPr txBox="1">
                <a:spLocks noChangeAspect="1" noChangeArrowheads="1"/>
              </p:cNvSpPr>
              <p:nvPr/>
            </p:nvSpPr>
            <p:spPr bwMode="auto">
              <a:xfrm>
                <a:off x="7440" y="2840"/>
                <a:ext cx="360" cy="360"/>
              </a:xfrm>
              <a:prstGeom prst="rect">
                <a:avLst/>
              </a:prstGeom>
              <a:solidFill>
                <a:srgbClr val="FFFFFF"/>
              </a:solidFill>
              <a:ln w="12700">
                <a:solidFill>
                  <a:srgbClr val="000000"/>
                </a:solidFill>
                <a:miter lim="800000"/>
                <a:headEnd/>
                <a:tailEnd/>
              </a:ln>
            </p:spPr>
            <p:txBody>
              <a:bodyPr/>
              <a:lstStyle/>
              <a:p>
                <a:endParaRPr lang="en-US"/>
              </a:p>
            </p:txBody>
          </p:sp>
          <p:sp>
            <p:nvSpPr>
              <p:cNvPr id="189551" name="Text Box 111"/>
              <p:cNvSpPr txBox="1">
                <a:spLocks noChangeAspect="1" noChangeArrowheads="1"/>
              </p:cNvSpPr>
              <p:nvPr/>
            </p:nvSpPr>
            <p:spPr bwMode="auto">
              <a:xfrm>
                <a:off x="7065" y="2840"/>
                <a:ext cx="360" cy="360"/>
              </a:xfrm>
              <a:prstGeom prst="rect">
                <a:avLst/>
              </a:prstGeom>
              <a:solidFill>
                <a:srgbClr val="FFFFFF"/>
              </a:solidFill>
              <a:ln w="12700">
                <a:solidFill>
                  <a:srgbClr val="000000"/>
                </a:solidFill>
                <a:miter lim="800000"/>
                <a:headEnd/>
                <a:tailEnd/>
              </a:ln>
            </p:spPr>
            <p:txBody>
              <a:bodyPr/>
              <a:lstStyle/>
              <a:p>
                <a:endParaRPr lang="en-US"/>
              </a:p>
            </p:txBody>
          </p:sp>
          <p:sp>
            <p:nvSpPr>
              <p:cNvPr id="189550" name="Text Box 110"/>
              <p:cNvSpPr txBox="1">
                <a:spLocks noChangeAspect="1" noChangeArrowheads="1"/>
              </p:cNvSpPr>
              <p:nvPr/>
            </p:nvSpPr>
            <p:spPr bwMode="auto">
              <a:xfrm>
                <a:off x="6690" y="2840"/>
                <a:ext cx="360" cy="360"/>
              </a:xfrm>
              <a:prstGeom prst="rect">
                <a:avLst/>
              </a:prstGeom>
              <a:solidFill>
                <a:srgbClr val="FFFFFF"/>
              </a:solidFill>
              <a:ln w="12700">
                <a:solidFill>
                  <a:srgbClr val="000000"/>
                </a:solidFill>
                <a:miter lim="800000"/>
                <a:headEnd/>
                <a:tailEnd/>
              </a:ln>
            </p:spPr>
            <p:txBody>
              <a:bodyPr/>
              <a:lstStyle/>
              <a:p>
                <a:r>
                  <a:rPr lang="en-US" sz="900" b="1">
                    <a:solidFill>
                      <a:srgbClr val="000000"/>
                    </a:solidFill>
                    <a:cs typeface="Times New Roman" charset="0"/>
                  </a:rPr>
                  <a:t>T7N</a:t>
                </a:r>
                <a:endParaRPr lang="en-US" sz="800" b="1">
                  <a:solidFill>
                    <a:srgbClr val="000000"/>
                  </a:solidFill>
                </a:endParaRPr>
              </a:p>
              <a:p>
                <a:endParaRPr lang="en-US" sz="2400" b="1">
                  <a:solidFill>
                    <a:srgbClr val="000000"/>
                  </a:solidFill>
                </a:endParaRPr>
              </a:p>
            </p:txBody>
          </p:sp>
          <p:sp>
            <p:nvSpPr>
              <p:cNvPr id="189549" name="Text Box 109"/>
              <p:cNvSpPr txBox="1">
                <a:spLocks noChangeAspect="1" noChangeArrowheads="1"/>
              </p:cNvSpPr>
              <p:nvPr/>
            </p:nvSpPr>
            <p:spPr bwMode="auto">
              <a:xfrm>
                <a:off x="6315" y="2840"/>
                <a:ext cx="360" cy="360"/>
              </a:xfrm>
              <a:prstGeom prst="rect">
                <a:avLst/>
              </a:prstGeom>
              <a:solidFill>
                <a:srgbClr val="FFFFFF"/>
              </a:solidFill>
              <a:ln w="12700">
                <a:solidFill>
                  <a:srgbClr val="000000"/>
                </a:solidFill>
                <a:miter lim="800000"/>
                <a:headEnd/>
                <a:tailEnd/>
              </a:ln>
            </p:spPr>
            <p:txBody>
              <a:bodyPr/>
              <a:lstStyle/>
              <a:p>
                <a:endParaRPr lang="en-US"/>
              </a:p>
            </p:txBody>
          </p:sp>
          <p:sp>
            <p:nvSpPr>
              <p:cNvPr id="189548" name="Text Box 108"/>
              <p:cNvSpPr txBox="1">
                <a:spLocks noChangeAspect="1" noChangeArrowheads="1"/>
              </p:cNvSpPr>
              <p:nvPr/>
            </p:nvSpPr>
            <p:spPr bwMode="auto">
              <a:xfrm>
                <a:off x="5940" y="2840"/>
                <a:ext cx="360" cy="360"/>
              </a:xfrm>
              <a:prstGeom prst="rect">
                <a:avLst/>
              </a:prstGeom>
              <a:solidFill>
                <a:srgbClr val="FFFFFF"/>
              </a:solidFill>
              <a:ln w="12700">
                <a:solidFill>
                  <a:srgbClr val="000000"/>
                </a:solidFill>
                <a:miter lim="800000"/>
                <a:headEnd/>
                <a:tailEnd/>
              </a:ln>
            </p:spPr>
            <p:txBody>
              <a:bodyPr/>
              <a:lstStyle/>
              <a:p>
                <a:endParaRPr lang="en-US"/>
              </a:p>
            </p:txBody>
          </p:sp>
        </p:grpSp>
        <p:grpSp>
          <p:nvGrpSpPr>
            <p:cNvPr id="4" name="Group 96"/>
            <p:cNvGrpSpPr>
              <a:grpSpLocks/>
            </p:cNvGrpSpPr>
            <p:nvPr/>
          </p:nvGrpSpPr>
          <p:grpSpPr bwMode="auto">
            <a:xfrm>
              <a:off x="2700" y="3012"/>
              <a:ext cx="7200" cy="716"/>
              <a:chOff x="5940" y="2840"/>
              <a:chExt cx="3735" cy="360"/>
            </a:xfrm>
          </p:grpSpPr>
          <p:sp>
            <p:nvSpPr>
              <p:cNvPr id="189546" name="Text Box 106"/>
              <p:cNvSpPr txBox="1">
                <a:spLocks noChangeAspect="1" noChangeArrowheads="1"/>
              </p:cNvSpPr>
              <p:nvPr/>
            </p:nvSpPr>
            <p:spPr bwMode="auto">
              <a:xfrm>
                <a:off x="9315" y="2840"/>
                <a:ext cx="360" cy="360"/>
              </a:xfrm>
              <a:prstGeom prst="rect">
                <a:avLst/>
              </a:prstGeom>
              <a:solidFill>
                <a:srgbClr val="FFFFFF"/>
              </a:solidFill>
              <a:ln w="12700">
                <a:solidFill>
                  <a:srgbClr val="000000"/>
                </a:solidFill>
                <a:miter lim="800000"/>
                <a:headEnd/>
                <a:tailEnd/>
              </a:ln>
            </p:spPr>
            <p:txBody>
              <a:bodyPr/>
              <a:lstStyle/>
              <a:p>
                <a:endParaRPr lang="en-US"/>
              </a:p>
            </p:txBody>
          </p:sp>
          <p:sp>
            <p:nvSpPr>
              <p:cNvPr id="189545" name="Text Box 105"/>
              <p:cNvSpPr txBox="1">
                <a:spLocks noChangeAspect="1" noChangeArrowheads="1"/>
              </p:cNvSpPr>
              <p:nvPr/>
            </p:nvSpPr>
            <p:spPr bwMode="auto">
              <a:xfrm>
                <a:off x="8940" y="2840"/>
                <a:ext cx="360" cy="360"/>
              </a:xfrm>
              <a:prstGeom prst="rect">
                <a:avLst/>
              </a:prstGeom>
              <a:solidFill>
                <a:srgbClr val="FFFFFF"/>
              </a:solidFill>
              <a:ln w="12700">
                <a:solidFill>
                  <a:srgbClr val="000000"/>
                </a:solidFill>
                <a:miter lim="800000"/>
                <a:headEnd/>
                <a:tailEnd/>
              </a:ln>
            </p:spPr>
            <p:txBody>
              <a:bodyPr/>
              <a:lstStyle/>
              <a:p>
                <a:endParaRPr lang="en-US"/>
              </a:p>
            </p:txBody>
          </p:sp>
          <p:sp>
            <p:nvSpPr>
              <p:cNvPr id="189544" name="Text Box 104"/>
              <p:cNvSpPr txBox="1">
                <a:spLocks noChangeAspect="1" noChangeArrowheads="1"/>
              </p:cNvSpPr>
              <p:nvPr/>
            </p:nvSpPr>
            <p:spPr bwMode="auto">
              <a:xfrm>
                <a:off x="8565" y="2840"/>
                <a:ext cx="360" cy="360"/>
              </a:xfrm>
              <a:prstGeom prst="rect">
                <a:avLst/>
              </a:prstGeom>
              <a:solidFill>
                <a:srgbClr val="FFFFFF"/>
              </a:solidFill>
              <a:ln w="12700">
                <a:solidFill>
                  <a:srgbClr val="000000"/>
                </a:solidFill>
                <a:miter lim="800000"/>
                <a:headEnd/>
                <a:tailEnd/>
              </a:ln>
            </p:spPr>
            <p:txBody>
              <a:bodyPr/>
              <a:lstStyle/>
              <a:p>
                <a:endParaRPr lang="en-US"/>
              </a:p>
            </p:txBody>
          </p:sp>
          <p:sp>
            <p:nvSpPr>
              <p:cNvPr id="189543" name="Text Box 103"/>
              <p:cNvSpPr txBox="1">
                <a:spLocks noChangeAspect="1" noChangeArrowheads="1"/>
              </p:cNvSpPr>
              <p:nvPr/>
            </p:nvSpPr>
            <p:spPr bwMode="auto">
              <a:xfrm>
                <a:off x="8190" y="2840"/>
                <a:ext cx="360" cy="360"/>
              </a:xfrm>
              <a:prstGeom prst="rect">
                <a:avLst/>
              </a:prstGeom>
              <a:solidFill>
                <a:srgbClr val="FFFFFF"/>
              </a:solidFill>
              <a:ln w="12700">
                <a:solidFill>
                  <a:srgbClr val="000000"/>
                </a:solidFill>
                <a:miter lim="800000"/>
                <a:headEnd/>
                <a:tailEnd/>
              </a:ln>
            </p:spPr>
            <p:txBody>
              <a:bodyPr/>
              <a:lstStyle/>
              <a:p>
                <a:endParaRPr lang="en-US"/>
              </a:p>
            </p:txBody>
          </p:sp>
          <p:sp>
            <p:nvSpPr>
              <p:cNvPr id="189542" name="Text Box 102"/>
              <p:cNvSpPr txBox="1">
                <a:spLocks noChangeAspect="1" noChangeArrowheads="1"/>
              </p:cNvSpPr>
              <p:nvPr/>
            </p:nvSpPr>
            <p:spPr bwMode="auto">
              <a:xfrm>
                <a:off x="7815" y="2840"/>
                <a:ext cx="360" cy="360"/>
              </a:xfrm>
              <a:prstGeom prst="rect">
                <a:avLst/>
              </a:prstGeom>
              <a:solidFill>
                <a:srgbClr val="FFFFFF"/>
              </a:solidFill>
              <a:ln w="12700">
                <a:solidFill>
                  <a:srgbClr val="000000"/>
                </a:solidFill>
                <a:miter lim="800000"/>
                <a:headEnd/>
                <a:tailEnd/>
              </a:ln>
            </p:spPr>
            <p:txBody>
              <a:bodyPr/>
              <a:lstStyle/>
              <a:p>
                <a:endParaRPr lang="en-US"/>
              </a:p>
            </p:txBody>
          </p:sp>
          <p:sp>
            <p:nvSpPr>
              <p:cNvPr id="189541" name="Text Box 101"/>
              <p:cNvSpPr txBox="1">
                <a:spLocks noChangeAspect="1" noChangeArrowheads="1"/>
              </p:cNvSpPr>
              <p:nvPr/>
            </p:nvSpPr>
            <p:spPr bwMode="auto">
              <a:xfrm>
                <a:off x="7440" y="2840"/>
                <a:ext cx="360" cy="360"/>
              </a:xfrm>
              <a:prstGeom prst="rect">
                <a:avLst/>
              </a:prstGeom>
              <a:solidFill>
                <a:srgbClr val="FFFFFF"/>
              </a:solidFill>
              <a:ln w="12700">
                <a:solidFill>
                  <a:srgbClr val="000000"/>
                </a:solidFill>
                <a:miter lim="800000"/>
                <a:headEnd/>
                <a:tailEnd/>
              </a:ln>
            </p:spPr>
            <p:txBody>
              <a:bodyPr/>
              <a:lstStyle/>
              <a:p>
                <a:endParaRPr lang="en-US"/>
              </a:p>
            </p:txBody>
          </p:sp>
          <p:sp>
            <p:nvSpPr>
              <p:cNvPr id="189540" name="Text Box 100"/>
              <p:cNvSpPr txBox="1">
                <a:spLocks noChangeAspect="1" noChangeArrowheads="1"/>
              </p:cNvSpPr>
              <p:nvPr/>
            </p:nvSpPr>
            <p:spPr bwMode="auto">
              <a:xfrm>
                <a:off x="7065" y="2840"/>
                <a:ext cx="360" cy="360"/>
              </a:xfrm>
              <a:prstGeom prst="rect">
                <a:avLst/>
              </a:prstGeom>
              <a:solidFill>
                <a:srgbClr val="FFFFFF"/>
              </a:solidFill>
              <a:ln w="12700">
                <a:solidFill>
                  <a:srgbClr val="000000"/>
                </a:solidFill>
                <a:miter lim="800000"/>
                <a:headEnd/>
                <a:tailEnd/>
              </a:ln>
            </p:spPr>
            <p:txBody>
              <a:bodyPr/>
              <a:lstStyle/>
              <a:p>
                <a:endParaRPr lang="en-US"/>
              </a:p>
            </p:txBody>
          </p:sp>
          <p:sp>
            <p:nvSpPr>
              <p:cNvPr id="189539" name="Text Box 99"/>
              <p:cNvSpPr txBox="1">
                <a:spLocks noChangeAspect="1" noChangeArrowheads="1"/>
              </p:cNvSpPr>
              <p:nvPr/>
            </p:nvSpPr>
            <p:spPr bwMode="auto">
              <a:xfrm>
                <a:off x="6690" y="2840"/>
                <a:ext cx="360" cy="360"/>
              </a:xfrm>
              <a:prstGeom prst="rect">
                <a:avLst/>
              </a:prstGeom>
              <a:solidFill>
                <a:srgbClr val="FFFFFF"/>
              </a:solidFill>
              <a:ln w="12700">
                <a:solidFill>
                  <a:srgbClr val="000000"/>
                </a:solidFill>
                <a:miter lim="800000"/>
                <a:headEnd/>
                <a:tailEnd/>
              </a:ln>
            </p:spPr>
            <p:txBody>
              <a:bodyPr/>
              <a:lstStyle/>
              <a:p>
                <a:r>
                  <a:rPr lang="en-US" sz="900" b="1">
                    <a:solidFill>
                      <a:srgbClr val="000000"/>
                    </a:solidFill>
                    <a:cs typeface="Times New Roman" charset="0"/>
                  </a:rPr>
                  <a:t>T6N</a:t>
                </a:r>
                <a:endParaRPr lang="en-US" sz="2400" b="1">
                  <a:solidFill>
                    <a:srgbClr val="000000"/>
                  </a:solidFill>
                </a:endParaRPr>
              </a:p>
            </p:txBody>
          </p:sp>
          <p:sp>
            <p:nvSpPr>
              <p:cNvPr id="189538" name="Text Box 98"/>
              <p:cNvSpPr txBox="1">
                <a:spLocks noChangeAspect="1" noChangeArrowheads="1"/>
              </p:cNvSpPr>
              <p:nvPr/>
            </p:nvSpPr>
            <p:spPr bwMode="auto">
              <a:xfrm>
                <a:off x="6315" y="2840"/>
                <a:ext cx="360" cy="360"/>
              </a:xfrm>
              <a:prstGeom prst="rect">
                <a:avLst/>
              </a:prstGeom>
              <a:solidFill>
                <a:srgbClr val="FFFFFF"/>
              </a:solidFill>
              <a:ln w="12700">
                <a:solidFill>
                  <a:srgbClr val="000000"/>
                </a:solidFill>
                <a:miter lim="800000"/>
                <a:headEnd/>
                <a:tailEnd/>
              </a:ln>
            </p:spPr>
            <p:txBody>
              <a:bodyPr/>
              <a:lstStyle/>
              <a:p>
                <a:endParaRPr lang="en-US"/>
              </a:p>
            </p:txBody>
          </p:sp>
          <p:sp>
            <p:nvSpPr>
              <p:cNvPr id="189537" name="Text Box 97"/>
              <p:cNvSpPr txBox="1">
                <a:spLocks noChangeAspect="1" noChangeArrowheads="1"/>
              </p:cNvSpPr>
              <p:nvPr/>
            </p:nvSpPr>
            <p:spPr bwMode="auto">
              <a:xfrm>
                <a:off x="5940" y="2840"/>
                <a:ext cx="360" cy="360"/>
              </a:xfrm>
              <a:prstGeom prst="rect">
                <a:avLst/>
              </a:prstGeom>
              <a:solidFill>
                <a:srgbClr val="FFFFFF"/>
              </a:solidFill>
              <a:ln w="12700">
                <a:solidFill>
                  <a:srgbClr val="000000"/>
                </a:solidFill>
                <a:miter lim="800000"/>
                <a:headEnd/>
                <a:tailEnd/>
              </a:ln>
            </p:spPr>
            <p:txBody>
              <a:bodyPr/>
              <a:lstStyle/>
              <a:p>
                <a:endParaRPr lang="en-US"/>
              </a:p>
            </p:txBody>
          </p:sp>
        </p:grpSp>
        <p:grpSp>
          <p:nvGrpSpPr>
            <p:cNvPr id="5" name="Group 85"/>
            <p:cNvGrpSpPr>
              <a:grpSpLocks/>
            </p:cNvGrpSpPr>
            <p:nvPr/>
          </p:nvGrpSpPr>
          <p:grpSpPr bwMode="auto">
            <a:xfrm>
              <a:off x="2700" y="3746"/>
              <a:ext cx="7200" cy="716"/>
              <a:chOff x="5940" y="2840"/>
              <a:chExt cx="3735" cy="360"/>
            </a:xfrm>
          </p:grpSpPr>
          <p:sp>
            <p:nvSpPr>
              <p:cNvPr id="189535" name="Text Box 95"/>
              <p:cNvSpPr txBox="1">
                <a:spLocks noChangeAspect="1" noChangeArrowheads="1"/>
              </p:cNvSpPr>
              <p:nvPr/>
            </p:nvSpPr>
            <p:spPr bwMode="auto">
              <a:xfrm>
                <a:off x="9315" y="2840"/>
                <a:ext cx="360" cy="360"/>
              </a:xfrm>
              <a:prstGeom prst="rect">
                <a:avLst/>
              </a:prstGeom>
              <a:solidFill>
                <a:srgbClr val="FFFFFF"/>
              </a:solidFill>
              <a:ln w="12700">
                <a:solidFill>
                  <a:srgbClr val="000000"/>
                </a:solidFill>
                <a:miter lim="800000"/>
                <a:headEnd/>
                <a:tailEnd/>
              </a:ln>
            </p:spPr>
            <p:txBody>
              <a:bodyPr/>
              <a:lstStyle/>
              <a:p>
                <a:endParaRPr lang="en-US"/>
              </a:p>
            </p:txBody>
          </p:sp>
          <p:sp>
            <p:nvSpPr>
              <p:cNvPr id="189534" name="Text Box 94"/>
              <p:cNvSpPr txBox="1">
                <a:spLocks noChangeAspect="1" noChangeArrowheads="1"/>
              </p:cNvSpPr>
              <p:nvPr/>
            </p:nvSpPr>
            <p:spPr bwMode="auto">
              <a:xfrm>
                <a:off x="8940" y="2840"/>
                <a:ext cx="360" cy="360"/>
              </a:xfrm>
              <a:prstGeom prst="rect">
                <a:avLst/>
              </a:prstGeom>
              <a:solidFill>
                <a:srgbClr val="FFFFFF"/>
              </a:solidFill>
              <a:ln w="12700">
                <a:solidFill>
                  <a:srgbClr val="000000"/>
                </a:solidFill>
                <a:miter lim="800000"/>
                <a:headEnd/>
                <a:tailEnd/>
              </a:ln>
            </p:spPr>
            <p:txBody>
              <a:bodyPr/>
              <a:lstStyle/>
              <a:p>
                <a:endParaRPr lang="en-US"/>
              </a:p>
            </p:txBody>
          </p:sp>
          <p:sp>
            <p:nvSpPr>
              <p:cNvPr id="189533" name="Text Box 93"/>
              <p:cNvSpPr txBox="1">
                <a:spLocks noChangeAspect="1" noChangeArrowheads="1"/>
              </p:cNvSpPr>
              <p:nvPr/>
            </p:nvSpPr>
            <p:spPr bwMode="auto">
              <a:xfrm>
                <a:off x="8565" y="2840"/>
                <a:ext cx="360" cy="360"/>
              </a:xfrm>
              <a:prstGeom prst="rect">
                <a:avLst/>
              </a:prstGeom>
              <a:solidFill>
                <a:srgbClr val="FFFFFF"/>
              </a:solidFill>
              <a:ln w="12700">
                <a:solidFill>
                  <a:srgbClr val="000000"/>
                </a:solidFill>
                <a:miter lim="800000"/>
                <a:headEnd/>
                <a:tailEnd/>
              </a:ln>
            </p:spPr>
            <p:txBody>
              <a:bodyPr/>
              <a:lstStyle/>
              <a:p>
                <a:endParaRPr lang="en-US"/>
              </a:p>
            </p:txBody>
          </p:sp>
          <p:sp>
            <p:nvSpPr>
              <p:cNvPr id="189532" name="Text Box 92"/>
              <p:cNvSpPr txBox="1">
                <a:spLocks noChangeAspect="1" noChangeArrowheads="1"/>
              </p:cNvSpPr>
              <p:nvPr/>
            </p:nvSpPr>
            <p:spPr bwMode="auto">
              <a:xfrm>
                <a:off x="8190" y="2840"/>
                <a:ext cx="360" cy="360"/>
              </a:xfrm>
              <a:prstGeom prst="rect">
                <a:avLst/>
              </a:prstGeom>
              <a:solidFill>
                <a:srgbClr val="FFFFFF"/>
              </a:solidFill>
              <a:ln w="12700">
                <a:solidFill>
                  <a:srgbClr val="000000"/>
                </a:solidFill>
                <a:miter lim="800000"/>
                <a:headEnd/>
                <a:tailEnd/>
              </a:ln>
            </p:spPr>
            <p:txBody>
              <a:bodyPr/>
              <a:lstStyle/>
              <a:p>
                <a:endParaRPr lang="en-US"/>
              </a:p>
            </p:txBody>
          </p:sp>
          <p:sp>
            <p:nvSpPr>
              <p:cNvPr id="189531" name="Text Box 91"/>
              <p:cNvSpPr txBox="1">
                <a:spLocks noChangeAspect="1" noChangeArrowheads="1"/>
              </p:cNvSpPr>
              <p:nvPr/>
            </p:nvSpPr>
            <p:spPr bwMode="auto">
              <a:xfrm>
                <a:off x="7815" y="2840"/>
                <a:ext cx="360" cy="360"/>
              </a:xfrm>
              <a:prstGeom prst="rect">
                <a:avLst/>
              </a:prstGeom>
              <a:solidFill>
                <a:srgbClr val="FFFFFF"/>
              </a:solidFill>
              <a:ln w="12700">
                <a:solidFill>
                  <a:srgbClr val="000000"/>
                </a:solidFill>
                <a:miter lim="800000"/>
                <a:headEnd/>
                <a:tailEnd/>
              </a:ln>
            </p:spPr>
            <p:txBody>
              <a:bodyPr/>
              <a:lstStyle/>
              <a:p>
                <a:endParaRPr lang="en-US"/>
              </a:p>
            </p:txBody>
          </p:sp>
          <p:sp>
            <p:nvSpPr>
              <p:cNvPr id="189530" name="Text Box 90"/>
              <p:cNvSpPr txBox="1">
                <a:spLocks noChangeAspect="1" noChangeArrowheads="1"/>
              </p:cNvSpPr>
              <p:nvPr/>
            </p:nvSpPr>
            <p:spPr bwMode="auto">
              <a:xfrm>
                <a:off x="7440" y="2840"/>
                <a:ext cx="360" cy="360"/>
              </a:xfrm>
              <a:prstGeom prst="rect">
                <a:avLst/>
              </a:prstGeom>
              <a:solidFill>
                <a:srgbClr val="FFFFFF"/>
              </a:solidFill>
              <a:ln w="12700">
                <a:solidFill>
                  <a:srgbClr val="000000"/>
                </a:solidFill>
                <a:miter lim="800000"/>
                <a:headEnd/>
                <a:tailEnd/>
              </a:ln>
            </p:spPr>
            <p:txBody>
              <a:bodyPr/>
              <a:lstStyle/>
              <a:p>
                <a:endParaRPr lang="en-US"/>
              </a:p>
            </p:txBody>
          </p:sp>
          <p:sp>
            <p:nvSpPr>
              <p:cNvPr id="189529" name="Text Box 89"/>
              <p:cNvSpPr txBox="1">
                <a:spLocks noChangeAspect="1" noChangeArrowheads="1"/>
              </p:cNvSpPr>
              <p:nvPr/>
            </p:nvSpPr>
            <p:spPr bwMode="auto">
              <a:xfrm>
                <a:off x="7065" y="2840"/>
                <a:ext cx="360" cy="360"/>
              </a:xfrm>
              <a:prstGeom prst="rect">
                <a:avLst/>
              </a:prstGeom>
              <a:solidFill>
                <a:srgbClr val="FFFFFF"/>
              </a:solidFill>
              <a:ln w="12700">
                <a:solidFill>
                  <a:srgbClr val="000000"/>
                </a:solidFill>
                <a:miter lim="800000"/>
                <a:headEnd/>
                <a:tailEnd/>
              </a:ln>
            </p:spPr>
            <p:txBody>
              <a:bodyPr/>
              <a:lstStyle/>
              <a:p>
                <a:endParaRPr lang="en-US"/>
              </a:p>
            </p:txBody>
          </p:sp>
          <p:sp>
            <p:nvSpPr>
              <p:cNvPr id="189528" name="Text Box 88"/>
              <p:cNvSpPr txBox="1">
                <a:spLocks noChangeAspect="1" noChangeArrowheads="1"/>
              </p:cNvSpPr>
              <p:nvPr/>
            </p:nvSpPr>
            <p:spPr bwMode="auto">
              <a:xfrm>
                <a:off x="6690" y="2840"/>
                <a:ext cx="360" cy="360"/>
              </a:xfrm>
              <a:prstGeom prst="rect">
                <a:avLst/>
              </a:prstGeom>
              <a:solidFill>
                <a:srgbClr val="FFFFFF"/>
              </a:solidFill>
              <a:ln w="12700">
                <a:solidFill>
                  <a:srgbClr val="000000"/>
                </a:solidFill>
                <a:miter lim="800000"/>
                <a:headEnd/>
                <a:tailEnd/>
              </a:ln>
            </p:spPr>
            <p:txBody>
              <a:bodyPr/>
              <a:lstStyle/>
              <a:p>
                <a:r>
                  <a:rPr lang="en-US" sz="900" b="1">
                    <a:solidFill>
                      <a:srgbClr val="000000"/>
                    </a:solidFill>
                    <a:cs typeface="Times New Roman" charset="0"/>
                  </a:rPr>
                  <a:t>T5N</a:t>
                </a:r>
                <a:endParaRPr lang="en-US" sz="2400" b="1">
                  <a:solidFill>
                    <a:srgbClr val="000000"/>
                  </a:solidFill>
                </a:endParaRPr>
              </a:p>
            </p:txBody>
          </p:sp>
          <p:sp>
            <p:nvSpPr>
              <p:cNvPr id="189527" name="Text Box 87"/>
              <p:cNvSpPr txBox="1">
                <a:spLocks noChangeAspect="1" noChangeArrowheads="1"/>
              </p:cNvSpPr>
              <p:nvPr/>
            </p:nvSpPr>
            <p:spPr bwMode="auto">
              <a:xfrm>
                <a:off x="6315" y="2840"/>
                <a:ext cx="360" cy="360"/>
              </a:xfrm>
              <a:prstGeom prst="rect">
                <a:avLst/>
              </a:prstGeom>
              <a:solidFill>
                <a:srgbClr val="FFFFFF"/>
              </a:solidFill>
              <a:ln w="12700">
                <a:solidFill>
                  <a:srgbClr val="000000"/>
                </a:solidFill>
                <a:miter lim="800000"/>
                <a:headEnd/>
                <a:tailEnd/>
              </a:ln>
            </p:spPr>
            <p:txBody>
              <a:bodyPr/>
              <a:lstStyle/>
              <a:p>
                <a:endParaRPr lang="en-US"/>
              </a:p>
            </p:txBody>
          </p:sp>
          <p:sp>
            <p:nvSpPr>
              <p:cNvPr id="189526" name="Text Box 86"/>
              <p:cNvSpPr txBox="1">
                <a:spLocks noChangeAspect="1" noChangeArrowheads="1"/>
              </p:cNvSpPr>
              <p:nvPr/>
            </p:nvSpPr>
            <p:spPr bwMode="auto">
              <a:xfrm>
                <a:off x="5940" y="2840"/>
                <a:ext cx="360" cy="360"/>
              </a:xfrm>
              <a:prstGeom prst="rect">
                <a:avLst/>
              </a:prstGeom>
              <a:solidFill>
                <a:srgbClr val="FFFFFF"/>
              </a:solidFill>
              <a:ln w="12700">
                <a:solidFill>
                  <a:srgbClr val="000000"/>
                </a:solidFill>
                <a:miter lim="800000"/>
                <a:headEnd/>
                <a:tailEnd/>
              </a:ln>
            </p:spPr>
            <p:txBody>
              <a:bodyPr/>
              <a:lstStyle/>
              <a:p>
                <a:endParaRPr lang="en-US"/>
              </a:p>
            </p:txBody>
          </p:sp>
        </p:grpSp>
        <p:grpSp>
          <p:nvGrpSpPr>
            <p:cNvPr id="6" name="Group 74"/>
            <p:cNvGrpSpPr>
              <a:grpSpLocks/>
            </p:cNvGrpSpPr>
            <p:nvPr/>
          </p:nvGrpSpPr>
          <p:grpSpPr bwMode="auto">
            <a:xfrm>
              <a:off x="2700" y="5158"/>
              <a:ext cx="7200" cy="716"/>
              <a:chOff x="5940" y="2840"/>
              <a:chExt cx="3735" cy="360"/>
            </a:xfrm>
          </p:grpSpPr>
          <p:sp>
            <p:nvSpPr>
              <p:cNvPr id="189524" name="Text Box 84"/>
              <p:cNvSpPr txBox="1">
                <a:spLocks noChangeAspect="1" noChangeArrowheads="1"/>
              </p:cNvSpPr>
              <p:nvPr/>
            </p:nvSpPr>
            <p:spPr bwMode="auto">
              <a:xfrm>
                <a:off x="9315" y="2840"/>
                <a:ext cx="360" cy="360"/>
              </a:xfrm>
              <a:prstGeom prst="rect">
                <a:avLst/>
              </a:prstGeom>
              <a:solidFill>
                <a:srgbClr val="FFFFFF"/>
              </a:solidFill>
              <a:ln w="12700">
                <a:solidFill>
                  <a:srgbClr val="000000"/>
                </a:solidFill>
                <a:miter lim="800000"/>
                <a:headEnd/>
                <a:tailEnd/>
              </a:ln>
            </p:spPr>
            <p:txBody>
              <a:bodyPr/>
              <a:lstStyle/>
              <a:p>
                <a:endParaRPr lang="en-US"/>
              </a:p>
            </p:txBody>
          </p:sp>
          <p:sp>
            <p:nvSpPr>
              <p:cNvPr id="189523" name="Text Box 83"/>
              <p:cNvSpPr txBox="1">
                <a:spLocks noChangeAspect="1" noChangeArrowheads="1"/>
              </p:cNvSpPr>
              <p:nvPr/>
            </p:nvSpPr>
            <p:spPr bwMode="auto">
              <a:xfrm>
                <a:off x="8940" y="2840"/>
                <a:ext cx="360" cy="360"/>
              </a:xfrm>
              <a:prstGeom prst="rect">
                <a:avLst/>
              </a:prstGeom>
              <a:solidFill>
                <a:srgbClr val="FFFFFF"/>
              </a:solidFill>
              <a:ln w="12700">
                <a:solidFill>
                  <a:srgbClr val="000000"/>
                </a:solidFill>
                <a:miter lim="800000"/>
                <a:headEnd/>
                <a:tailEnd/>
              </a:ln>
            </p:spPr>
            <p:txBody>
              <a:bodyPr/>
              <a:lstStyle/>
              <a:p>
                <a:endParaRPr lang="en-US"/>
              </a:p>
            </p:txBody>
          </p:sp>
          <p:sp>
            <p:nvSpPr>
              <p:cNvPr id="189522" name="Text Box 82"/>
              <p:cNvSpPr txBox="1">
                <a:spLocks noChangeAspect="1" noChangeArrowheads="1"/>
              </p:cNvSpPr>
              <p:nvPr/>
            </p:nvSpPr>
            <p:spPr bwMode="auto">
              <a:xfrm>
                <a:off x="8565" y="2840"/>
                <a:ext cx="360" cy="360"/>
              </a:xfrm>
              <a:prstGeom prst="rect">
                <a:avLst/>
              </a:prstGeom>
              <a:solidFill>
                <a:srgbClr val="FFFFFF"/>
              </a:solidFill>
              <a:ln w="12700">
                <a:solidFill>
                  <a:srgbClr val="000000"/>
                </a:solidFill>
                <a:miter lim="800000"/>
                <a:headEnd/>
                <a:tailEnd/>
              </a:ln>
            </p:spPr>
            <p:txBody>
              <a:bodyPr/>
              <a:lstStyle/>
              <a:p>
                <a:endParaRPr lang="en-US"/>
              </a:p>
            </p:txBody>
          </p:sp>
          <p:sp>
            <p:nvSpPr>
              <p:cNvPr id="189521" name="Text Box 81"/>
              <p:cNvSpPr txBox="1">
                <a:spLocks noChangeAspect="1" noChangeArrowheads="1"/>
              </p:cNvSpPr>
              <p:nvPr/>
            </p:nvSpPr>
            <p:spPr bwMode="auto">
              <a:xfrm>
                <a:off x="8190" y="2840"/>
                <a:ext cx="360" cy="360"/>
              </a:xfrm>
              <a:prstGeom prst="rect">
                <a:avLst/>
              </a:prstGeom>
              <a:solidFill>
                <a:srgbClr val="FFFFFF"/>
              </a:solidFill>
              <a:ln w="12700">
                <a:solidFill>
                  <a:srgbClr val="000000"/>
                </a:solidFill>
                <a:miter lim="800000"/>
                <a:headEnd/>
                <a:tailEnd/>
              </a:ln>
            </p:spPr>
            <p:txBody>
              <a:bodyPr/>
              <a:lstStyle/>
              <a:p>
                <a:endParaRPr lang="en-US"/>
              </a:p>
            </p:txBody>
          </p:sp>
          <p:sp>
            <p:nvSpPr>
              <p:cNvPr id="189520" name="Text Box 80"/>
              <p:cNvSpPr txBox="1">
                <a:spLocks noChangeAspect="1" noChangeArrowheads="1"/>
              </p:cNvSpPr>
              <p:nvPr/>
            </p:nvSpPr>
            <p:spPr bwMode="auto">
              <a:xfrm>
                <a:off x="7815" y="2840"/>
                <a:ext cx="360" cy="360"/>
              </a:xfrm>
              <a:prstGeom prst="rect">
                <a:avLst/>
              </a:prstGeom>
              <a:solidFill>
                <a:srgbClr val="FFFFFF"/>
              </a:solidFill>
              <a:ln w="12700">
                <a:solidFill>
                  <a:srgbClr val="000000"/>
                </a:solidFill>
                <a:miter lim="800000"/>
                <a:headEnd/>
                <a:tailEnd/>
              </a:ln>
            </p:spPr>
            <p:txBody>
              <a:bodyPr/>
              <a:lstStyle/>
              <a:p>
                <a:endParaRPr lang="en-US"/>
              </a:p>
            </p:txBody>
          </p:sp>
          <p:sp>
            <p:nvSpPr>
              <p:cNvPr id="189519" name="Text Box 79"/>
              <p:cNvSpPr txBox="1">
                <a:spLocks noChangeAspect="1" noChangeArrowheads="1"/>
              </p:cNvSpPr>
              <p:nvPr/>
            </p:nvSpPr>
            <p:spPr bwMode="auto">
              <a:xfrm>
                <a:off x="7440" y="2840"/>
                <a:ext cx="360" cy="360"/>
              </a:xfrm>
              <a:prstGeom prst="rect">
                <a:avLst/>
              </a:prstGeom>
              <a:solidFill>
                <a:srgbClr val="FFFFFF"/>
              </a:solidFill>
              <a:ln w="12700">
                <a:solidFill>
                  <a:srgbClr val="000000"/>
                </a:solidFill>
                <a:miter lim="800000"/>
                <a:headEnd/>
                <a:tailEnd/>
              </a:ln>
            </p:spPr>
            <p:txBody>
              <a:bodyPr/>
              <a:lstStyle/>
              <a:p>
                <a:endParaRPr lang="en-US"/>
              </a:p>
            </p:txBody>
          </p:sp>
          <p:sp>
            <p:nvSpPr>
              <p:cNvPr id="189518" name="Text Box 78"/>
              <p:cNvSpPr txBox="1">
                <a:spLocks noChangeAspect="1" noChangeArrowheads="1"/>
              </p:cNvSpPr>
              <p:nvPr/>
            </p:nvSpPr>
            <p:spPr bwMode="auto">
              <a:xfrm>
                <a:off x="7065" y="2840"/>
                <a:ext cx="360" cy="360"/>
              </a:xfrm>
              <a:prstGeom prst="rect">
                <a:avLst/>
              </a:prstGeom>
              <a:solidFill>
                <a:srgbClr val="FFFFFF"/>
              </a:solidFill>
              <a:ln w="12700">
                <a:solidFill>
                  <a:srgbClr val="000000"/>
                </a:solidFill>
                <a:miter lim="800000"/>
                <a:headEnd/>
                <a:tailEnd/>
              </a:ln>
            </p:spPr>
            <p:txBody>
              <a:bodyPr/>
              <a:lstStyle/>
              <a:p>
                <a:endParaRPr lang="en-US"/>
              </a:p>
            </p:txBody>
          </p:sp>
          <p:sp>
            <p:nvSpPr>
              <p:cNvPr id="189517" name="Text Box 77"/>
              <p:cNvSpPr txBox="1">
                <a:spLocks noChangeAspect="1" noChangeArrowheads="1"/>
              </p:cNvSpPr>
              <p:nvPr/>
            </p:nvSpPr>
            <p:spPr bwMode="auto">
              <a:xfrm>
                <a:off x="6690" y="2840"/>
                <a:ext cx="360" cy="360"/>
              </a:xfrm>
              <a:prstGeom prst="rect">
                <a:avLst/>
              </a:prstGeom>
              <a:solidFill>
                <a:srgbClr val="FFFFFF"/>
              </a:solidFill>
              <a:ln w="12700">
                <a:solidFill>
                  <a:srgbClr val="000000"/>
                </a:solidFill>
                <a:miter lim="800000"/>
                <a:headEnd/>
                <a:tailEnd/>
              </a:ln>
            </p:spPr>
            <p:txBody>
              <a:bodyPr/>
              <a:lstStyle/>
              <a:p>
                <a:r>
                  <a:rPr lang="en-US" sz="900" b="1">
                    <a:solidFill>
                      <a:srgbClr val="000000"/>
                    </a:solidFill>
                    <a:cs typeface="Times New Roman" charset="0"/>
                  </a:rPr>
                  <a:t>T3N</a:t>
                </a:r>
                <a:r>
                  <a:rPr lang="en-US" sz="900">
                    <a:cs typeface="Times New Roman" charset="0"/>
                  </a:rPr>
                  <a:t>	</a:t>
                </a:r>
                <a:endParaRPr lang="en-US" sz="2400"/>
              </a:p>
            </p:txBody>
          </p:sp>
          <p:sp>
            <p:nvSpPr>
              <p:cNvPr id="189516" name="Text Box 76"/>
              <p:cNvSpPr txBox="1">
                <a:spLocks noChangeAspect="1" noChangeArrowheads="1"/>
              </p:cNvSpPr>
              <p:nvPr/>
            </p:nvSpPr>
            <p:spPr bwMode="auto">
              <a:xfrm>
                <a:off x="6315" y="2840"/>
                <a:ext cx="360" cy="360"/>
              </a:xfrm>
              <a:prstGeom prst="rect">
                <a:avLst/>
              </a:prstGeom>
              <a:solidFill>
                <a:srgbClr val="FFFFFF"/>
              </a:solidFill>
              <a:ln w="12700">
                <a:solidFill>
                  <a:srgbClr val="000000"/>
                </a:solidFill>
                <a:miter lim="800000"/>
                <a:headEnd/>
                <a:tailEnd/>
              </a:ln>
            </p:spPr>
            <p:txBody>
              <a:bodyPr/>
              <a:lstStyle/>
              <a:p>
                <a:endParaRPr lang="en-US"/>
              </a:p>
            </p:txBody>
          </p:sp>
          <p:sp>
            <p:nvSpPr>
              <p:cNvPr id="189515" name="Text Box 75"/>
              <p:cNvSpPr txBox="1">
                <a:spLocks noChangeAspect="1" noChangeArrowheads="1"/>
              </p:cNvSpPr>
              <p:nvPr/>
            </p:nvSpPr>
            <p:spPr bwMode="auto">
              <a:xfrm>
                <a:off x="5940" y="2840"/>
                <a:ext cx="360" cy="360"/>
              </a:xfrm>
              <a:prstGeom prst="rect">
                <a:avLst/>
              </a:prstGeom>
              <a:solidFill>
                <a:srgbClr val="FFFFFF"/>
              </a:solidFill>
              <a:ln w="12700">
                <a:solidFill>
                  <a:srgbClr val="000000"/>
                </a:solidFill>
                <a:miter lim="800000"/>
                <a:headEnd/>
                <a:tailEnd/>
              </a:ln>
            </p:spPr>
            <p:txBody>
              <a:bodyPr/>
              <a:lstStyle/>
              <a:p>
                <a:endParaRPr lang="en-US"/>
              </a:p>
            </p:txBody>
          </p:sp>
        </p:grpSp>
        <p:grpSp>
          <p:nvGrpSpPr>
            <p:cNvPr id="7" name="Group 63"/>
            <p:cNvGrpSpPr>
              <a:grpSpLocks/>
            </p:cNvGrpSpPr>
            <p:nvPr/>
          </p:nvGrpSpPr>
          <p:grpSpPr bwMode="auto">
            <a:xfrm>
              <a:off x="2700" y="4424"/>
              <a:ext cx="7200" cy="715"/>
              <a:chOff x="5940" y="2840"/>
              <a:chExt cx="3735" cy="360"/>
            </a:xfrm>
          </p:grpSpPr>
          <p:sp>
            <p:nvSpPr>
              <p:cNvPr id="189513" name="Text Box 73"/>
              <p:cNvSpPr txBox="1">
                <a:spLocks noChangeAspect="1" noChangeArrowheads="1"/>
              </p:cNvSpPr>
              <p:nvPr/>
            </p:nvSpPr>
            <p:spPr bwMode="auto">
              <a:xfrm>
                <a:off x="9315" y="2840"/>
                <a:ext cx="360" cy="360"/>
              </a:xfrm>
              <a:prstGeom prst="rect">
                <a:avLst/>
              </a:prstGeom>
              <a:solidFill>
                <a:srgbClr val="FFFFFF"/>
              </a:solidFill>
              <a:ln w="12700">
                <a:solidFill>
                  <a:srgbClr val="000000"/>
                </a:solidFill>
                <a:miter lim="800000"/>
                <a:headEnd/>
                <a:tailEnd/>
              </a:ln>
            </p:spPr>
            <p:txBody>
              <a:bodyPr/>
              <a:lstStyle/>
              <a:p>
                <a:endParaRPr lang="en-US"/>
              </a:p>
            </p:txBody>
          </p:sp>
          <p:sp>
            <p:nvSpPr>
              <p:cNvPr id="189512" name="Text Box 72"/>
              <p:cNvSpPr txBox="1">
                <a:spLocks noChangeAspect="1" noChangeArrowheads="1"/>
              </p:cNvSpPr>
              <p:nvPr/>
            </p:nvSpPr>
            <p:spPr bwMode="auto">
              <a:xfrm>
                <a:off x="8940" y="2840"/>
                <a:ext cx="360" cy="360"/>
              </a:xfrm>
              <a:prstGeom prst="rect">
                <a:avLst/>
              </a:prstGeom>
              <a:solidFill>
                <a:srgbClr val="FFFFFF"/>
              </a:solidFill>
              <a:ln w="12700">
                <a:solidFill>
                  <a:srgbClr val="000000"/>
                </a:solidFill>
                <a:miter lim="800000"/>
                <a:headEnd/>
                <a:tailEnd/>
              </a:ln>
            </p:spPr>
            <p:txBody>
              <a:bodyPr/>
              <a:lstStyle/>
              <a:p>
                <a:endParaRPr lang="en-US"/>
              </a:p>
            </p:txBody>
          </p:sp>
          <p:sp>
            <p:nvSpPr>
              <p:cNvPr id="189511" name="Text Box 71"/>
              <p:cNvSpPr txBox="1">
                <a:spLocks noChangeAspect="1" noChangeArrowheads="1"/>
              </p:cNvSpPr>
              <p:nvPr/>
            </p:nvSpPr>
            <p:spPr bwMode="auto">
              <a:xfrm>
                <a:off x="8565" y="2840"/>
                <a:ext cx="360" cy="360"/>
              </a:xfrm>
              <a:prstGeom prst="rect">
                <a:avLst/>
              </a:prstGeom>
              <a:solidFill>
                <a:srgbClr val="FFFFFF"/>
              </a:solidFill>
              <a:ln w="12700">
                <a:solidFill>
                  <a:srgbClr val="000000"/>
                </a:solidFill>
                <a:miter lim="800000"/>
                <a:headEnd/>
                <a:tailEnd/>
              </a:ln>
            </p:spPr>
            <p:txBody>
              <a:bodyPr/>
              <a:lstStyle/>
              <a:p>
                <a:endParaRPr lang="en-US"/>
              </a:p>
            </p:txBody>
          </p:sp>
          <p:sp>
            <p:nvSpPr>
              <p:cNvPr id="189510" name="Text Box 70"/>
              <p:cNvSpPr txBox="1">
                <a:spLocks noChangeAspect="1" noChangeArrowheads="1"/>
              </p:cNvSpPr>
              <p:nvPr/>
            </p:nvSpPr>
            <p:spPr bwMode="auto">
              <a:xfrm>
                <a:off x="8190" y="2840"/>
                <a:ext cx="360" cy="360"/>
              </a:xfrm>
              <a:prstGeom prst="rect">
                <a:avLst/>
              </a:prstGeom>
              <a:solidFill>
                <a:srgbClr val="FFFFFF"/>
              </a:solidFill>
              <a:ln w="12700">
                <a:solidFill>
                  <a:srgbClr val="000000"/>
                </a:solidFill>
                <a:miter lim="800000"/>
                <a:headEnd/>
                <a:tailEnd/>
              </a:ln>
            </p:spPr>
            <p:txBody>
              <a:bodyPr/>
              <a:lstStyle/>
              <a:p>
                <a:endParaRPr lang="en-US"/>
              </a:p>
            </p:txBody>
          </p:sp>
          <p:sp>
            <p:nvSpPr>
              <p:cNvPr id="189509" name="Text Box 69"/>
              <p:cNvSpPr txBox="1">
                <a:spLocks noChangeAspect="1" noChangeArrowheads="1"/>
              </p:cNvSpPr>
              <p:nvPr/>
            </p:nvSpPr>
            <p:spPr bwMode="auto">
              <a:xfrm>
                <a:off x="7815" y="2840"/>
                <a:ext cx="360" cy="360"/>
              </a:xfrm>
              <a:prstGeom prst="rect">
                <a:avLst/>
              </a:prstGeom>
              <a:solidFill>
                <a:srgbClr val="FFFFFF"/>
              </a:solidFill>
              <a:ln w="12700">
                <a:solidFill>
                  <a:srgbClr val="000000"/>
                </a:solidFill>
                <a:miter lim="800000"/>
                <a:headEnd/>
                <a:tailEnd/>
              </a:ln>
            </p:spPr>
            <p:txBody>
              <a:bodyPr/>
              <a:lstStyle/>
              <a:p>
                <a:endParaRPr lang="en-US"/>
              </a:p>
            </p:txBody>
          </p:sp>
          <p:sp>
            <p:nvSpPr>
              <p:cNvPr id="189508" name="Text Box 68"/>
              <p:cNvSpPr txBox="1">
                <a:spLocks noChangeAspect="1" noChangeArrowheads="1"/>
              </p:cNvSpPr>
              <p:nvPr/>
            </p:nvSpPr>
            <p:spPr bwMode="auto">
              <a:xfrm>
                <a:off x="7440" y="2840"/>
                <a:ext cx="360" cy="360"/>
              </a:xfrm>
              <a:prstGeom prst="rect">
                <a:avLst/>
              </a:prstGeom>
              <a:solidFill>
                <a:srgbClr val="FFFFFF"/>
              </a:solidFill>
              <a:ln w="12700">
                <a:solidFill>
                  <a:srgbClr val="000000"/>
                </a:solidFill>
                <a:miter lim="800000"/>
                <a:headEnd/>
                <a:tailEnd/>
              </a:ln>
            </p:spPr>
            <p:txBody>
              <a:bodyPr/>
              <a:lstStyle/>
              <a:p>
                <a:endParaRPr lang="en-US"/>
              </a:p>
            </p:txBody>
          </p:sp>
          <p:sp>
            <p:nvSpPr>
              <p:cNvPr id="189507" name="Text Box 67"/>
              <p:cNvSpPr txBox="1">
                <a:spLocks noChangeAspect="1" noChangeArrowheads="1"/>
              </p:cNvSpPr>
              <p:nvPr/>
            </p:nvSpPr>
            <p:spPr bwMode="auto">
              <a:xfrm>
                <a:off x="7065" y="2840"/>
                <a:ext cx="360" cy="360"/>
              </a:xfrm>
              <a:prstGeom prst="rect">
                <a:avLst/>
              </a:prstGeom>
              <a:solidFill>
                <a:srgbClr val="FFFFFF"/>
              </a:solidFill>
              <a:ln w="12700">
                <a:solidFill>
                  <a:srgbClr val="000000"/>
                </a:solidFill>
                <a:miter lim="800000"/>
                <a:headEnd/>
                <a:tailEnd/>
              </a:ln>
            </p:spPr>
            <p:txBody>
              <a:bodyPr/>
              <a:lstStyle/>
              <a:p>
                <a:endParaRPr lang="en-US"/>
              </a:p>
            </p:txBody>
          </p:sp>
          <p:sp>
            <p:nvSpPr>
              <p:cNvPr id="189506" name="Text Box 66"/>
              <p:cNvSpPr txBox="1">
                <a:spLocks noChangeAspect="1" noChangeArrowheads="1"/>
              </p:cNvSpPr>
              <p:nvPr/>
            </p:nvSpPr>
            <p:spPr bwMode="auto">
              <a:xfrm>
                <a:off x="6690" y="2840"/>
                <a:ext cx="360" cy="360"/>
              </a:xfrm>
              <a:prstGeom prst="rect">
                <a:avLst/>
              </a:prstGeom>
              <a:solidFill>
                <a:srgbClr val="FFFFFF"/>
              </a:solidFill>
              <a:ln w="12700">
                <a:solidFill>
                  <a:srgbClr val="000000"/>
                </a:solidFill>
                <a:miter lim="800000"/>
                <a:headEnd/>
                <a:tailEnd/>
              </a:ln>
            </p:spPr>
            <p:txBody>
              <a:bodyPr/>
              <a:lstStyle/>
              <a:p>
                <a:r>
                  <a:rPr lang="en-US" sz="900" b="1">
                    <a:solidFill>
                      <a:srgbClr val="000000"/>
                    </a:solidFill>
                    <a:cs typeface="Times New Roman" charset="0"/>
                  </a:rPr>
                  <a:t>T4N</a:t>
                </a:r>
                <a:endParaRPr lang="en-US" sz="2400" b="1">
                  <a:solidFill>
                    <a:srgbClr val="000000"/>
                  </a:solidFill>
                </a:endParaRPr>
              </a:p>
            </p:txBody>
          </p:sp>
          <p:sp>
            <p:nvSpPr>
              <p:cNvPr id="189505" name="Text Box 65"/>
              <p:cNvSpPr txBox="1">
                <a:spLocks noChangeAspect="1" noChangeArrowheads="1"/>
              </p:cNvSpPr>
              <p:nvPr/>
            </p:nvSpPr>
            <p:spPr bwMode="auto">
              <a:xfrm>
                <a:off x="6315" y="2840"/>
                <a:ext cx="360" cy="360"/>
              </a:xfrm>
              <a:prstGeom prst="rect">
                <a:avLst/>
              </a:prstGeom>
              <a:solidFill>
                <a:srgbClr val="FFFFFF"/>
              </a:solidFill>
              <a:ln w="12700">
                <a:solidFill>
                  <a:srgbClr val="000000"/>
                </a:solidFill>
                <a:miter lim="800000"/>
                <a:headEnd/>
                <a:tailEnd/>
              </a:ln>
            </p:spPr>
            <p:txBody>
              <a:bodyPr/>
              <a:lstStyle/>
              <a:p>
                <a:endParaRPr lang="en-US"/>
              </a:p>
            </p:txBody>
          </p:sp>
          <p:sp>
            <p:nvSpPr>
              <p:cNvPr id="189504" name="Text Box 64"/>
              <p:cNvSpPr txBox="1">
                <a:spLocks noChangeAspect="1" noChangeArrowheads="1"/>
              </p:cNvSpPr>
              <p:nvPr/>
            </p:nvSpPr>
            <p:spPr bwMode="auto">
              <a:xfrm>
                <a:off x="5940" y="2840"/>
                <a:ext cx="360" cy="360"/>
              </a:xfrm>
              <a:prstGeom prst="rect">
                <a:avLst/>
              </a:prstGeom>
              <a:solidFill>
                <a:srgbClr val="FFFFFF"/>
              </a:solidFill>
              <a:ln w="12700">
                <a:solidFill>
                  <a:srgbClr val="000000"/>
                </a:solidFill>
                <a:miter lim="800000"/>
                <a:headEnd/>
                <a:tailEnd/>
              </a:ln>
            </p:spPr>
            <p:txBody>
              <a:bodyPr/>
              <a:lstStyle/>
              <a:p>
                <a:endParaRPr lang="en-US"/>
              </a:p>
            </p:txBody>
          </p:sp>
        </p:grpSp>
        <p:grpSp>
          <p:nvGrpSpPr>
            <p:cNvPr id="8" name="Group 7"/>
            <p:cNvGrpSpPr>
              <a:grpSpLocks/>
            </p:cNvGrpSpPr>
            <p:nvPr/>
          </p:nvGrpSpPr>
          <p:grpSpPr bwMode="auto">
            <a:xfrm>
              <a:off x="2700" y="5892"/>
              <a:ext cx="7200" cy="3586"/>
              <a:chOff x="2520" y="1448"/>
              <a:chExt cx="7200" cy="3609"/>
            </a:xfrm>
          </p:grpSpPr>
          <p:grpSp>
            <p:nvGrpSpPr>
              <p:cNvPr id="9" name="Group 52"/>
              <p:cNvGrpSpPr>
                <a:grpSpLocks/>
              </p:cNvGrpSpPr>
              <p:nvPr/>
            </p:nvGrpSpPr>
            <p:grpSpPr bwMode="auto">
              <a:xfrm>
                <a:off x="2520" y="1448"/>
                <a:ext cx="7200" cy="720"/>
                <a:chOff x="5940" y="2840"/>
                <a:chExt cx="3735" cy="360"/>
              </a:xfrm>
            </p:grpSpPr>
            <p:sp>
              <p:nvSpPr>
                <p:cNvPr id="189502" name="Text Box 62"/>
                <p:cNvSpPr txBox="1">
                  <a:spLocks noChangeAspect="1" noChangeArrowheads="1"/>
                </p:cNvSpPr>
                <p:nvPr/>
              </p:nvSpPr>
              <p:spPr bwMode="auto">
                <a:xfrm>
                  <a:off x="9315" y="2840"/>
                  <a:ext cx="360" cy="360"/>
                </a:xfrm>
                <a:prstGeom prst="rect">
                  <a:avLst/>
                </a:prstGeom>
                <a:solidFill>
                  <a:srgbClr val="FFFFFF"/>
                </a:solidFill>
                <a:ln w="12700">
                  <a:solidFill>
                    <a:srgbClr val="000000"/>
                  </a:solidFill>
                  <a:miter lim="800000"/>
                  <a:headEnd/>
                  <a:tailEnd/>
                </a:ln>
              </p:spPr>
              <p:txBody>
                <a:bodyPr/>
                <a:lstStyle/>
                <a:p>
                  <a:r>
                    <a:rPr lang="en-US" sz="900" b="1">
                      <a:solidFill>
                        <a:srgbClr val="000000"/>
                      </a:solidFill>
                      <a:cs typeface="Times New Roman" charset="0"/>
                    </a:rPr>
                    <a:t>R8E</a:t>
                  </a:r>
                  <a:endParaRPr lang="en-US" sz="2400" b="1">
                    <a:solidFill>
                      <a:srgbClr val="000000"/>
                    </a:solidFill>
                  </a:endParaRPr>
                </a:p>
              </p:txBody>
            </p:sp>
            <p:sp>
              <p:nvSpPr>
                <p:cNvPr id="189501" name="Text Box 61"/>
                <p:cNvSpPr txBox="1">
                  <a:spLocks noChangeAspect="1" noChangeArrowheads="1"/>
                </p:cNvSpPr>
                <p:nvPr/>
              </p:nvSpPr>
              <p:spPr bwMode="auto">
                <a:xfrm>
                  <a:off x="8940" y="2840"/>
                  <a:ext cx="360" cy="360"/>
                </a:xfrm>
                <a:prstGeom prst="rect">
                  <a:avLst/>
                </a:prstGeom>
                <a:solidFill>
                  <a:srgbClr val="FFFFFF"/>
                </a:solidFill>
                <a:ln w="12700">
                  <a:solidFill>
                    <a:srgbClr val="000000"/>
                  </a:solidFill>
                  <a:miter lim="800000"/>
                  <a:headEnd/>
                  <a:tailEnd/>
                </a:ln>
              </p:spPr>
              <p:txBody>
                <a:bodyPr/>
                <a:lstStyle/>
                <a:p>
                  <a:r>
                    <a:rPr lang="en-US" sz="900" b="1">
                      <a:solidFill>
                        <a:srgbClr val="000000"/>
                      </a:solidFill>
                      <a:cs typeface="Times New Roman" charset="0"/>
                    </a:rPr>
                    <a:t>R7E</a:t>
                  </a:r>
                  <a:endParaRPr lang="en-US" sz="2400" b="1">
                    <a:solidFill>
                      <a:srgbClr val="000000"/>
                    </a:solidFill>
                  </a:endParaRPr>
                </a:p>
              </p:txBody>
            </p:sp>
            <p:sp>
              <p:nvSpPr>
                <p:cNvPr id="189500" name="Text Box 60"/>
                <p:cNvSpPr txBox="1">
                  <a:spLocks noChangeAspect="1" noChangeArrowheads="1"/>
                </p:cNvSpPr>
                <p:nvPr/>
              </p:nvSpPr>
              <p:spPr bwMode="auto">
                <a:xfrm>
                  <a:off x="8565" y="2840"/>
                  <a:ext cx="360" cy="360"/>
                </a:xfrm>
                <a:prstGeom prst="rect">
                  <a:avLst/>
                </a:prstGeom>
                <a:solidFill>
                  <a:srgbClr val="FFFFFF"/>
                </a:solidFill>
                <a:ln w="12700">
                  <a:solidFill>
                    <a:srgbClr val="000000"/>
                  </a:solidFill>
                  <a:miter lim="800000"/>
                  <a:headEnd/>
                  <a:tailEnd/>
                </a:ln>
              </p:spPr>
              <p:txBody>
                <a:bodyPr/>
                <a:lstStyle/>
                <a:p>
                  <a:r>
                    <a:rPr lang="en-US" sz="900" b="1">
                      <a:solidFill>
                        <a:srgbClr val="000000"/>
                      </a:solidFill>
                      <a:cs typeface="Times New Roman" charset="0"/>
                    </a:rPr>
                    <a:t>R6E</a:t>
                  </a:r>
                  <a:endParaRPr lang="en-US" sz="2400" b="1">
                    <a:solidFill>
                      <a:srgbClr val="000000"/>
                    </a:solidFill>
                  </a:endParaRPr>
                </a:p>
              </p:txBody>
            </p:sp>
            <p:sp>
              <p:nvSpPr>
                <p:cNvPr id="189499" name="Text Box 59"/>
                <p:cNvSpPr txBox="1">
                  <a:spLocks noChangeAspect="1" noChangeArrowheads="1"/>
                </p:cNvSpPr>
                <p:nvPr/>
              </p:nvSpPr>
              <p:spPr bwMode="auto">
                <a:xfrm>
                  <a:off x="8190" y="2840"/>
                  <a:ext cx="360" cy="360"/>
                </a:xfrm>
                <a:prstGeom prst="rect">
                  <a:avLst/>
                </a:prstGeom>
                <a:solidFill>
                  <a:srgbClr val="FFFFFF"/>
                </a:solidFill>
                <a:ln w="12700">
                  <a:solidFill>
                    <a:srgbClr val="000000"/>
                  </a:solidFill>
                  <a:miter lim="800000"/>
                  <a:headEnd/>
                  <a:tailEnd/>
                </a:ln>
              </p:spPr>
              <p:txBody>
                <a:bodyPr/>
                <a:lstStyle/>
                <a:p>
                  <a:r>
                    <a:rPr lang="en-US" sz="900" b="1">
                      <a:solidFill>
                        <a:srgbClr val="000000"/>
                      </a:solidFill>
                      <a:cs typeface="Times New Roman" charset="0"/>
                    </a:rPr>
                    <a:t>R5E</a:t>
                  </a:r>
                  <a:endParaRPr lang="en-US" sz="2400" b="1">
                    <a:solidFill>
                      <a:srgbClr val="000000"/>
                    </a:solidFill>
                  </a:endParaRPr>
                </a:p>
              </p:txBody>
            </p:sp>
            <p:sp>
              <p:nvSpPr>
                <p:cNvPr id="189498" name="Text Box 58"/>
                <p:cNvSpPr txBox="1">
                  <a:spLocks noChangeAspect="1" noChangeArrowheads="1"/>
                </p:cNvSpPr>
                <p:nvPr/>
              </p:nvSpPr>
              <p:spPr bwMode="auto">
                <a:xfrm>
                  <a:off x="7815" y="2840"/>
                  <a:ext cx="360" cy="360"/>
                </a:xfrm>
                <a:prstGeom prst="rect">
                  <a:avLst/>
                </a:prstGeom>
                <a:solidFill>
                  <a:srgbClr val="FFFFFF"/>
                </a:solidFill>
                <a:ln w="12700">
                  <a:solidFill>
                    <a:srgbClr val="000000"/>
                  </a:solidFill>
                  <a:miter lim="800000"/>
                  <a:headEnd/>
                  <a:tailEnd/>
                </a:ln>
              </p:spPr>
              <p:txBody>
                <a:bodyPr/>
                <a:lstStyle/>
                <a:p>
                  <a:r>
                    <a:rPr lang="en-US" sz="900" b="1">
                      <a:solidFill>
                        <a:srgbClr val="000000"/>
                      </a:solidFill>
                      <a:cs typeface="Times New Roman" charset="0"/>
                    </a:rPr>
                    <a:t>R4E</a:t>
                  </a:r>
                  <a:endParaRPr lang="en-US" sz="2400" b="1">
                    <a:solidFill>
                      <a:srgbClr val="000000"/>
                    </a:solidFill>
                  </a:endParaRPr>
                </a:p>
              </p:txBody>
            </p:sp>
            <p:sp>
              <p:nvSpPr>
                <p:cNvPr id="189497" name="Text Box 57"/>
                <p:cNvSpPr txBox="1">
                  <a:spLocks noChangeAspect="1" noChangeArrowheads="1"/>
                </p:cNvSpPr>
                <p:nvPr/>
              </p:nvSpPr>
              <p:spPr bwMode="auto">
                <a:xfrm>
                  <a:off x="7440" y="2840"/>
                  <a:ext cx="360" cy="360"/>
                </a:xfrm>
                <a:prstGeom prst="rect">
                  <a:avLst/>
                </a:prstGeom>
                <a:solidFill>
                  <a:srgbClr val="FFFFFF"/>
                </a:solidFill>
                <a:ln w="12700">
                  <a:solidFill>
                    <a:srgbClr val="000000"/>
                  </a:solidFill>
                  <a:miter lim="800000"/>
                  <a:headEnd/>
                  <a:tailEnd/>
                </a:ln>
              </p:spPr>
              <p:txBody>
                <a:bodyPr/>
                <a:lstStyle/>
                <a:p>
                  <a:r>
                    <a:rPr lang="en-US" sz="900" b="1">
                      <a:solidFill>
                        <a:srgbClr val="000000"/>
                      </a:solidFill>
                      <a:cs typeface="Times New Roman" charset="0"/>
                    </a:rPr>
                    <a:t>R3E</a:t>
                  </a:r>
                  <a:endParaRPr lang="en-US" sz="2400" b="1">
                    <a:solidFill>
                      <a:srgbClr val="000000"/>
                    </a:solidFill>
                  </a:endParaRPr>
                </a:p>
              </p:txBody>
            </p:sp>
            <p:sp>
              <p:nvSpPr>
                <p:cNvPr id="189496" name="Text Box 56"/>
                <p:cNvSpPr txBox="1">
                  <a:spLocks noChangeAspect="1" noChangeArrowheads="1"/>
                </p:cNvSpPr>
                <p:nvPr/>
              </p:nvSpPr>
              <p:spPr bwMode="auto">
                <a:xfrm>
                  <a:off x="7065" y="2840"/>
                  <a:ext cx="360" cy="360"/>
                </a:xfrm>
                <a:prstGeom prst="rect">
                  <a:avLst/>
                </a:prstGeom>
                <a:solidFill>
                  <a:srgbClr val="FFFFFF"/>
                </a:solidFill>
                <a:ln w="12700">
                  <a:solidFill>
                    <a:srgbClr val="000000"/>
                  </a:solidFill>
                  <a:miter lim="800000"/>
                  <a:headEnd/>
                  <a:tailEnd/>
                </a:ln>
              </p:spPr>
              <p:txBody>
                <a:bodyPr/>
                <a:lstStyle/>
                <a:p>
                  <a:r>
                    <a:rPr lang="en-US" sz="900" b="1">
                      <a:solidFill>
                        <a:srgbClr val="000000"/>
                      </a:solidFill>
                      <a:cs typeface="Times New Roman" charset="0"/>
                    </a:rPr>
                    <a:t>R2E</a:t>
                  </a:r>
                  <a:endParaRPr lang="en-US" sz="2400" b="1">
                    <a:solidFill>
                      <a:srgbClr val="000000"/>
                    </a:solidFill>
                  </a:endParaRPr>
                </a:p>
              </p:txBody>
            </p:sp>
            <p:sp>
              <p:nvSpPr>
                <p:cNvPr id="189495" name="Text Box 55"/>
                <p:cNvSpPr txBox="1">
                  <a:spLocks noChangeAspect="1" noChangeArrowheads="1"/>
                </p:cNvSpPr>
                <p:nvPr/>
              </p:nvSpPr>
              <p:spPr bwMode="auto">
                <a:xfrm>
                  <a:off x="6690" y="2840"/>
                  <a:ext cx="360" cy="360"/>
                </a:xfrm>
                <a:prstGeom prst="rect">
                  <a:avLst/>
                </a:prstGeom>
                <a:solidFill>
                  <a:schemeClr val="tx1"/>
                </a:solidFill>
                <a:ln w="12700">
                  <a:solidFill>
                    <a:srgbClr val="000000"/>
                  </a:solidFill>
                  <a:miter lim="800000"/>
                  <a:headEnd/>
                  <a:tailEnd/>
                </a:ln>
              </p:spPr>
              <p:txBody>
                <a:bodyPr/>
                <a:lstStyle/>
                <a:p>
                  <a:r>
                    <a:rPr lang="en-US" sz="900" b="1">
                      <a:solidFill>
                        <a:srgbClr val="000000"/>
                      </a:solidFill>
                      <a:cs typeface="Times New Roman" charset="0"/>
                    </a:rPr>
                    <a:t>T2N</a:t>
                  </a:r>
                  <a:endParaRPr lang="en-US" sz="800" b="1">
                    <a:solidFill>
                      <a:srgbClr val="000000"/>
                    </a:solidFill>
                  </a:endParaRPr>
                </a:p>
                <a:p>
                  <a:r>
                    <a:rPr lang="en-US" sz="900" b="1">
                      <a:solidFill>
                        <a:srgbClr val="000000"/>
                      </a:solidFill>
                      <a:cs typeface="Times New Roman" charset="0"/>
                    </a:rPr>
                    <a:t>R1E</a:t>
                  </a:r>
                  <a:endParaRPr lang="en-US" sz="2400" b="1">
                    <a:solidFill>
                      <a:srgbClr val="000000"/>
                    </a:solidFill>
                  </a:endParaRPr>
                </a:p>
              </p:txBody>
            </p:sp>
            <p:sp>
              <p:nvSpPr>
                <p:cNvPr id="189494" name="Text Box 54"/>
                <p:cNvSpPr txBox="1">
                  <a:spLocks noChangeAspect="1" noChangeArrowheads="1"/>
                </p:cNvSpPr>
                <p:nvPr/>
              </p:nvSpPr>
              <p:spPr bwMode="auto">
                <a:xfrm>
                  <a:off x="6315" y="2840"/>
                  <a:ext cx="360" cy="360"/>
                </a:xfrm>
                <a:prstGeom prst="rect">
                  <a:avLst/>
                </a:prstGeom>
                <a:solidFill>
                  <a:srgbClr val="FFFFFF"/>
                </a:solidFill>
                <a:ln w="12700">
                  <a:solidFill>
                    <a:srgbClr val="000000"/>
                  </a:solidFill>
                  <a:miter lim="800000"/>
                  <a:headEnd/>
                  <a:tailEnd/>
                </a:ln>
              </p:spPr>
              <p:txBody>
                <a:bodyPr/>
                <a:lstStyle/>
                <a:p>
                  <a:r>
                    <a:rPr lang="en-US" sz="900" b="1">
                      <a:solidFill>
                        <a:srgbClr val="000000"/>
                      </a:solidFill>
                      <a:cs typeface="Times New Roman" charset="0"/>
                    </a:rPr>
                    <a:t>R1W</a:t>
                  </a:r>
                  <a:endParaRPr lang="en-US" sz="2400" b="1">
                    <a:solidFill>
                      <a:srgbClr val="000000"/>
                    </a:solidFill>
                  </a:endParaRPr>
                </a:p>
              </p:txBody>
            </p:sp>
            <p:sp>
              <p:nvSpPr>
                <p:cNvPr id="189493" name="Text Box 53"/>
                <p:cNvSpPr txBox="1">
                  <a:spLocks noChangeAspect="1" noChangeArrowheads="1"/>
                </p:cNvSpPr>
                <p:nvPr/>
              </p:nvSpPr>
              <p:spPr bwMode="auto">
                <a:xfrm>
                  <a:off x="5940" y="2840"/>
                  <a:ext cx="360" cy="360"/>
                </a:xfrm>
                <a:prstGeom prst="rect">
                  <a:avLst/>
                </a:prstGeom>
                <a:solidFill>
                  <a:srgbClr val="FFFFFF"/>
                </a:solidFill>
                <a:ln w="12700">
                  <a:solidFill>
                    <a:srgbClr val="000000"/>
                  </a:solidFill>
                  <a:miter lim="800000"/>
                  <a:headEnd/>
                  <a:tailEnd/>
                </a:ln>
              </p:spPr>
              <p:txBody>
                <a:bodyPr/>
                <a:lstStyle/>
                <a:p>
                  <a:r>
                    <a:rPr lang="en-US" sz="900" b="1">
                      <a:solidFill>
                        <a:srgbClr val="000000"/>
                      </a:solidFill>
                      <a:cs typeface="Times New Roman" charset="0"/>
                    </a:rPr>
                    <a:t>R2W</a:t>
                  </a:r>
                  <a:r>
                    <a:rPr lang="en-US" sz="900">
                      <a:cs typeface="Times New Roman" charset="0"/>
                    </a:rPr>
                    <a:t>	</a:t>
                  </a:r>
                  <a:endParaRPr lang="en-US" sz="2400"/>
                </a:p>
              </p:txBody>
            </p:sp>
          </p:grpSp>
          <p:grpSp>
            <p:nvGrpSpPr>
              <p:cNvPr id="10" name="Group 41"/>
              <p:cNvGrpSpPr>
                <a:grpSpLocks/>
              </p:cNvGrpSpPr>
              <p:nvPr/>
            </p:nvGrpSpPr>
            <p:grpSpPr bwMode="auto">
              <a:xfrm>
                <a:off x="2520" y="2184"/>
                <a:ext cx="7200" cy="720"/>
                <a:chOff x="5940" y="2840"/>
                <a:chExt cx="3735" cy="360"/>
              </a:xfrm>
            </p:grpSpPr>
            <p:sp>
              <p:nvSpPr>
                <p:cNvPr id="189491" name="Text Box 51"/>
                <p:cNvSpPr txBox="1">
                  <a:spLocks noChangeAspect="1" noChangeArrowheads="1"/>
                </p:cNvSpPr>
                <p:nvPr/>
              </p:nvSpPr>
              <p:spPr bwMode="auto">
                <a:xfrm>
                  <a:off x="9315" y="2840"/>
                  <a:ext cx="360" cy="360"/>
                </a:xfrm>
                <a:prstGeom prst="rect">
                  <a:avLst/>
                </a:prstGeom>
                <a:solidFill>
                  <a:srgbClr val="FFFFFF"/>
                </a:solidFill>
                <a:ln w="12700">
                  <a:solidFill>
                    <a:srgbClr val="000000"/>
                  </a:solidFill>
                  <a:miter lim="800000"/>
                  <a:headEnd/>
                  <a:tailEnd/>
                </a:ln>
              </p:spPr>
              <p:txBody>
                <a:bodyPr/>
                <a:lstStyle/>
                <a:p>
                  <a:endParaRPr lang="en-US"/>
                </a:p>
              </p:txBody>
            </p:sp>
            <p:sp>
              <p:nvSpPr>
                <p:cNvPr id="189490" name="Text Box 50"/>
                <p:cNvSpPr txBox="1">
                  <a:spLocks noChangeAspect="1" noChangeArrowheads="1"/>
                </p:cNvSpPr>
                <p:nvPr/>
              </p:nvSpPr>
              <p:spPr bwMode="auto">
                <a:xfrm>
                  <a:off x="8940" y="2840"/>
                  <a:ext cx="360" cy="360"/>
                </a:xfrm>
                <a:prstGeom prst="rect">
                  <a:avLst/>
                </a:prstGeom>
                <a:solidFill>
                  <a:srgbClr val="FFFFFF"/>
                </a:solidFill>
                <a:ln w="12700">
                  <a:solidFill>
                    <a:srgbClr val="000000"/>
                  </a:solidFill>
                  <a:miter lim="800000"/>
                  <a:headEnd/>
                  <a:tailEnd/>
                </a:ln>
              </p:spPr>
              <p:txBody>
                <a:bodyPr/>
                <a:lstStyle/>
                <a:p>
                  <a:endParaRPr lang="en-US"/>
                </a:p>
              </p:txBody>
            </p:sp>
            <p:sp>
              <p:nvSpPr>
                <p:cNvPr id="189489" name="Text Box 49"/>
                <p:cNvSpPr txBox="1">
                  <a:spLocks noChangeAspect="1" noChangeArrowheads="1"/>
                </p:cNvSpPr>
                <p:nvPr/>
              </p:nvSpPr>
              <p:spPr bwMode="auto">
                <a:xfrm>
                  <a:off x="8565" y="2840"/>
                  <a:ext cx="360" cy="360"/>
                </a:xfrm>
                <a:prstGeom prst="rect">
                  <a:avLst/>
                </a:prstGeom>
                <a:solidFill>
                  <a:srgbClr val="FFFFFF"/>
                </a:solidFill>
                <a:ln w="12700">
                  <a:solidFill>
                    <a:srgbClr val="000000"/>
                  </a:solidFill>
                  <a:miter lim="800000"/>
                  <a:headEnd/>
                  <a:tailEnd/>
                </a:ln>
              </p:spPr>
              <p:txBody>
                <a:bodyPr/>
                <a:lstStyle/>
                <a:p>
                  <a:endParaRPr lang="en-US"/>
                </a:p>
              </p:txBody>
            </p:sp>
            <p:sp>
              <p:nvSpPr>
                <p:cNvPr id="189488" name="Text Box 48"/>
                <p:cNvSpPr txBox="1">
                  <a:spLocks noChangeAspect="1" noChangeArrowheads="1"/>
                </p:cNvSpPr>
                <p:nvPr/>
              </p:nvSpPr>
              <p:spPr bwMode="auto">
                <a:xfrm>
                  <a:off x="8190" y="2840"/>
                  <a:ext cx="360" cy="360"/>
                </a:xfrm>
                <a:prstGeom prst="rect">
                  <a:avLst/>
                </a:prstGeom>
                <a:solidFill>
                  <a:srgbClr val="FFFFFF"/>
                </a:solidFill>
                <a:ln w="12700">
                  <a:solidFill>
                    <a:srgbClr val="000000"/>
                  </a:solidFill>
                  <a:miter lim="800000"/>
                  <a:headEnd/>
                  <a:tailEnd/>
                </a:ln>
              </p:spPr>
              <p:txBody>
                <a:bodyPr/>
                <a:lstStyle/>
                <a:p>
                  <a:endParaRPr lang="en-US"/>
                </a:p>
              </p:txBody>
            </p:sp>
            <p:sp>
              <p:nvSpPr>
                <p:cNvPr id="189487" name="Text Box 47"/>
                <p:cNvSpPr txBox="1">
                  <a:spLocks noChangeAspect="1" noChangeArrowheads="1"/>
                </p:cNvSpPr>
                <p:nvPr/>
              </p:nvSpPr>
              <p:spPr bwMode="auto">
                <a:xfrm>
                  <a:off x="7815" y="2840"/>
                  <a:ext cx="360" cy="360"/>
                </a:xfrm>
                <a:prstGeom prst="rect">
                  <a:avLst/>
                </a:prstGeom>
                <a:solidFill>
                  <a:srgbClr val="FFFFFF"/>
                </a:solidFill>
                <a:ln w="12700">
                  <a:solidFill>
                    <a:srgbClr val="000000"/>
                  </a:solidFill>
                  <a:miter lim="800000"/>
                  <a:headEnd/>
                  <a:tailEnd/>
                </a:ln>
              </p:spPr>
              <p:txBody>
                <a:bodyPr/>
                <a:lstStyle/>
                <a:p>
                  <a:endParaRPr lang="en-US"/>
                </a:p>
              </p:txBody>
            </p:sp>
            <p:sp>
              <p:nvSpPr>
                <p:cNvPr id="189486" name="Text Box 46"/>
                <p:cNvSpPr txBox="1">
                  <a:spLocks noChangeAspect="1" noChangeArrowheads="1"/>
                </p:cNvSpPr>
                <p:nvPr/>
              </p:nvSpPr>
              <p:spPr bwMode="auto">
                <a:xfrm>
                  <a:off x="7440" y="2840"/>
                  <a:ext cx="360" cy="360"/>
                </a:xfrm>
                <a:prstGeom prst="rect">
                  <a:avLst/>
                </a:prstGeom>
                <a:solidFill>
                  <a:srgbClr val="FFFFFF"/>
                </a:solidFill>
                <a:ln w="12700">
                  <a:solidFill>
                    <a:srgbClr val="000000"/>
                  </a:solidFill>
                  <a:miter lim="800000"/>
                  <a:headEnd/>
                  <a:tailEnd/>
                </a:ln>
              </p:spPr>
              <p:txBody>
                <a:bodyPr/>
                <a:lstStyle/>
                <a:p>
                  <a:endParaRPr lang="en-US"/>
                </a:p>
              </p:txBody>
            </p:sp>
            <p:sp>
              <p:nvSpPr>
                <p:cNvPr id="189485" name="Text Box 45"/>
                <p:cNvSpPr txBox="1">
                  <a:spLocks noChangeAspect="1" noChangeArrowheads="1"/>
                </p:cNvSpPr>
                <p:nvPr/>
              </p:nvSpPr>
              <p:spPr bwMode="auto">
                <a:xfrm>
                  <a:off x="7065" y="2840"/>
                  <a:ext cx="360" cy="360"/>
                </a:xfrm>
                <a:prstGeom prst="rect">
                  <a:avLst/>
                </a:prstGeom>
                <a:solidFill>
                  <a:srgbClr val="FFFFFF"/>
                </a:solidFill>
                <a:ln w="12700">
                  <a:solidFill>
                    <a:srgbClr val="000000"/>
                  </a:solidFill>
                  <a:miter lim="800000"/>
                  <a:headEnd/>
                  <a:tailEnd/>
                </a:ln>
              </p:spPr>
              <p:txBody>
                <a:bodyPr/>
                <a:lstStyle/>
                <a:p>
                  <a:endParaRPr lang="en-US"/>
                </a:p>
              </p:txBody>
            </p:sp>
            <p:sp>
              <p:nvSpPr>
                <p:cNvPr id="189484" name="Text Box 44"/>
                <p:cNvSpPr txBox="1">
                  <a:spLocks noChangeAspect="1" noChangeArrowheads="1"/>
                </p:cNvSpPr>
                <p:nvPr/>
              </p:nvSpPr>
              <p:spPr bwMode="auto">
                <a:xfrm>
                  <a:off x="6690" y="2840"/>
                  <a:ext cx="360" cy="360"/>
                </a:xfrm>
                <a:prstGeom prst="rect">
                  <a:avLst/>
                </a:prstGeom>
                <a:solidFill>
                  <a:srgbClr val="FFFFFF"/>
                </a:solidFill>
                <a:ln w="12700">
                  <a:solidFill>
                    <a:srgbClr val="000000"/>
                  </a:solidFill>
                  <a:miter lim="800000"/>
                  <a:headEnd/>
                  <a:tailEnd/>
                </a:ln>
              </p:spPr>
              <p:txBody>
                <a:bodyPr/>
                <a:lstStyle/>
                <a:p>
                  <a:r>
                    <a:rPr lang="en-US" sz="900" b="1">
                      <a:solidFill>
                        <a:srgbClr val="000000"/>
                      </a:solidFill>
                      <a:cs typeface="Times New Roman" charset="0"/>
                    </a:rPr>
                    <a:t>T1N</a:t>
                  </a:r>
                  <a:endParaRPr lang="en-US" sz="2400" b="1">
                    <a:solidFill>
                      <a:srgbClr val="000000"/>
                    </a:solidFill>
                  </a:endParaRPr>
                </a:p>
              </p:txBody>
            </p:sp>
            <p:sp>
              <p:nvSpPr>
                <p:cNvPr id="189483" name="Text Box 43"/>
                <p:cNvSpPr txBox="1">
                  <a:spLocks noChangeAspect="1" noChangeArrowheads="1"/>
                </p:cNvSpPr>
                <p:nvPr/>
              </p:nvSpPr>
              <p:spPr bwMode="auto">
                <a:xfrm>
                  <a:off x="6315" y="2840"/>
                  <a:ext cx="360" cy="360"/>
                </a:xfrm>
                <a:prstGeom prst="rect">
                  <a:avLst/>
                </a:prstGeom>
                <a:solidFill>
                  <a:srgbClr val="FFFFFF"/>
                </a:solidFill>
                <a:ln w="12700">
                  <a:solidFill>
                    <a:srgbClr val="000000"/>
                  </a:solidFill>
                  <a:miter lim="800000"/>
                  <a:headEnd/>
                  <a:tailEnd/>
                </a:ln>
              </p:spPr>
              <p:txBody>
                <a:bodyPr/>
                <a:lstStyle/>
                <a:p>
                  <a:endParaRPr lang="en-US"/>
                </a:p>
              </p:txBody>
            </p:sp>
            <p:sp>
              <p:nvSpPr>
                <p:cNvPr id="189482" name="Text Box 42"/>
                <p:cNvSpPr txBox="1">
                  <a:spLocks noChangeAspect="1" noChangeArrowheads="1"/>
                </p:cNvSpPr>
                <p:nvPr/>
              </p:nvSpPr>
              <p:spPr bwMode="auto">
                <a:xfrm>
                  <a:off x="5940" y="2840"/>
                  <a:ext cx="360" cy="360"/>
                </a:xfrm>
                <a:prstGeom prst="rect">
                  <a:avLst/>
                </a:prstGeom>
                <a:solidFill>
                  <a:srgbClr val="FFFFFF"/>
                </a:solidFill>
                <a:ln w="12700">
                  <a:solidFill>
                    <a:srgbClr val="000000"/>
                  </a:solidFill>
                  <a:miter lim="800000"/>
                  <a:headEnd/>
                  <a:tailEnd/>
                </a:ln>
              </p:spPr>
              <p:txBody>
                <a:bodyPr/>
                <a:lstStyle/>
                <a:p>
                  <a:endParaRPr lang="en-US"/>
                </a:p>
              </p:txBody>
            </p:sp>
          </p:grpSp>
          <p:grpSp>
            <p:nvGrpSpPr>
              <p:cNvPr id="11" name="Group 30"/>
              <p:cNvGrpSpPr>
                <a:grpSpLocks/>
              </p:cNvGrpSpPr>
              <p:nvPr/>
            </p:nvGrpSpPr>
            <p:grpSpPr bwMode="auto">
              <a:xfrm>
                <a:off x="2520" y="2921"/>
                <a:ext cx="7200" cy="720"/>
                <a:chOff x="5940" y="2840"/>
                <a:chExt cx="3735" cy="360"/>
              </a:xfrm>
            </p:grpSpPr>
            <p:sp>
              <p:nvSpPr>
                <p:cNvPr id="189480" name="Text Box 40"/>
                <p:cNvSpPr txBox="1">
                  <a:spLocks noChangeAspect="1" noChangeArrowheads="1"/>
                </p:cNvSpPr>
                <p:nvPr/>
              </p:nvSpPr>
              <p:spPr bwMode="auto">
                <a:xfrm>
                  <a:off x="9315" y="2840"/>
                  <a:ext cx="360" cy="360"/>
                </a:xfrm>
                <a:prstGeom prst="rect">
                  <a:avLst/>
                </a:prstGeom>
                <a:solidFill>
                  <a:srgbClr val="FFFFFF"/>
                </a:solidFill>
                <a:ln w="12700">
                  <a:solidFill>
                    <a:srgbClr val="000000"/>
                  </a:solidFill>
                  <a:miter lim="800000"/>
                  <a:headEnd/>
                  <a:tailEnd/>
                </a:ln>
              </p:spPr>
              <p:txBody>
                <a:bodyPr/>
                <a:lstStyle/>
                <a:p>
                  <a:endParaRPr lang="en-US"/>
                </a:p>
              </p:txBody>
            </p:sp>
            <p:sp>
              <p:nvSpPr>
                <p:cNvPr id="189479" name="Text Box 39"/>
                <p:cNvSpPr txBox="1">
                  <a:spLocks noChangeAspect="1" noChangeArrowheads="1"/>
                </p:cNvSpPr>
                <p:nvPr/>
              </p:nvSpPr>
              <p:spPr bwMode="auto">
                <a:xfrm>
                  <a:off x="8940" y="2840"/>
                  <a:ext cx="360" cy="360"/>
                </a:xfrm>
                <a:prstGeom prst="rect">
                  <a:avLst/>
                </a:prstGeom>
                <a:solidFill>
                  <a:srgbClr val="FFFFFF"/>
                </a:solidFill>
                <a:ln w="12700">
                  <a:solidFill>
                    <a:srgbClr val="000000"/>
                  </a:solidFill>
                  <a:miter lim="800000"/>
                  <a:headEnd/>
                  <a:tailEnd/>
                </a:ln>
              </p:spPr>
              <p:txBody>
                <a:bodyPr/>
                <a:lstStyle/>
                <a:p>
                  <a:endParaRPr lang="en-US"/>
                </a:p>
              </p:txBody>
            </p:sp>
            <p:sp>
              <p:nvSpPr>
                <p:cNvPr id="189478" name="Text Box 38"/>
                <p:cNvSpPr txBox="1">
                  <a:spLocks noChangeAspect="1" noChangeArrowheads="1"/>
                </p:cNvSpPr>
                <p:nvPr/>
              </p:nvSpPr>
              <p:spPr bwMode="auto">
                <a:xfrm>
                  <a:off x="8565" y="2840"/>
                  <a:ext cx="360" cy="360"/>
                </a:xfrm>
                <a:prstGeom prst="rect">
                  <a:avLst/>
                </a:prstGeom>
                <a:solidFill>
                  <a:srgbClr val="FFFFFF"/>
                </a:solidFill>
                <a:ln w="12700">
                  <a:solidFill>
                    <a:srgbClr val="000000"/>
                  </a:solidFill>
                  <a:miter lim="800000"/>
                  <a:headEnd/>
                  <a:tailEnd/>
                </a:ln>
              </p:spPr>
              <p:txBody>
                <a:bodyPr/>
                <a:lstStyle/>
                <a:p>
                  <a:endParaRPr lang="en-US"/>
                </a:p>
              </p:txBody>
            </p:sp>
            <p:sp>
              <p:nvSpPr>
                <p:cNvPr id="189477" name="Text Box 37"/>
                <p:cNvSpPr txBox="1">
                  <a:spLocks noChangeAspect="1" noChangeArrowheads="1"/>
                </p:cNvSpPr>
                <p:nvPr/>
              </p:nvSpPr>
              <p:spPr bwMode="auto">
                <a:xfrm>
                  <a:off x="8190" y="2840"/>
                  <a:ext cx="360" cy="360"/>
                </a:xfrm>
                <a:prstGeom prst="rect">
                  <a:avLst/>
                </a:prstGeom>
                <a:solidFill>
                  <a:srgbClr val="FFFFFF"/>
                </a:solidFill>
                <a:ln w="12700">
                  <a:solidFill>
                    <a:srgbClr val="000000"/>
                  </a:solidFill>
                  <a:miter lim="800000"/>
                  <a:headEnd/>
                  <a:tailEnd/>
                </a:ln>
              </p:spPr>
              <p:txBody>
                <a:bodyPr/>
                <a:lstStyle/>
                <a:p>
                  <a:endParaRPr lang="en-US"/>
                </a:p>
              </p:txBody>
            </p:sp>
            <p:sp>
              <p:nvSpPr>
                <p:cNvPr id="189476" name="Text Box 36"/>
                <p:cNvSpPr txBox="1">
                  <a:spLocks noChangeAspect="1" noChangeArrowheads="1"/>
                </p:cNvSpPr>
                <p:nvPr/>
              </p:nvSpPr>
              <p:spPr bwMode="auto">
                <a:xfrm>
                  <a:off x="7815" y="2840"/>
                  <a:ext cx="360" cy="360"/>
                </a:xfrm>
                <a:prstGeom prst="rect">
                  <a:avLst/>
                </a:prstGeom>
                <a:solidFill>
                  <a:srgbClr val="FFFFFF"/>
                </a:solidFill>
                <a:ln w="12700">
                  <a:solidFill>
                    <a:srgbClr val="000000"/>
                  </a:solidFill>
                  <a:miter lim="800000"/>
                  <a:headEnd/>
                  <a:tailEnd/>
                </a:ln>
              </p:spPr>
              <p:txBody>
                <a:bodyPr/>
                <a:lstStyle/>
                <a:p>
                  <a:endParaRPr lang="en-US"/>
                </a:p>
              </p:txBody>
            </p:sp>
            <p:sp>
              <p:nvSpPr>
                <p:cNvPr id="189475" name="Text Box 35"/>
                <p:cNvSpPr txBox="1">
                  <a:spLocks noChangeAspect="1" noChangeArrowheads="1"/>
                </p:cNvSpPr>
                <p:nvPr/>
              </p:nvSpPr>
              <p:spPr bwMode="auto">
                <a:xfrm>
                  <a:off x="7440" y="2840"/>
                  <a:ext cx="360" cy="360"/>
                </a:xfrm>
                <a:prstGeom prst="rect">
                  <a:avLst/>
                </a:prstGeom>
                <a:solidFill>
                  <a:srgbClr val="FFFFFF"/>
                </a:solidFill>
                <a:ln w="12700">
                  <a:solidFill>
                    <a:srgbClr val="000000"/>
                  </a:solidFill>
                  <a:miter lim="800000"/>
                  <a:headEnd/>
                  <a:tailEnd/>
                </a:ln>
              </p:spPr>
              <p:txBody>
                <a:bodyPr/>
                <a:lstStyle/>
                <a:p>
                  <a:endParaRPr lang="en-US"/>
                </a:p>
              </p:txBody>
            </p:sp>
            <p:sp>
              <p:nvSpPr>
                <p:cNvPr id="189474" name="Text Box 34"/>
                <p:cNvSpPr txBox="1">
                  <a:spLocks noChangeAspect="1" noChangeArrowheads="1"/>
                </p:cNvSpPr>
                <p:nvPr/>
              </p:nvSpPr>
              <p:spPr bwMode="auto">
                <a:xfrm>
                  <a:off x="7065" y="2840"/>
                  <a:ext cx="360" cy="360"/>
                </a:xfrm>
                <a:prstGeom prst="rect">
                  <a:avLst/>
                </a:prstGeom>
                <a:solidFill>
                  <a:srgbClr val="FFFFFF"/>
                </a:solidFill>
                <a:ln w="12700">
                  <a:solidFill>
                    <a:srgbClr val="000000"/>
                  </a:solidFill>
                  <a:miter lim="800000"/>
                  <a:headEnd/>
                  <a:tailEnd/>
                </a:ln>
              </p:spPr>
              <p:txBody>
                <a:bodyPr/>
                <a:lstStyle/>
                <a:p>
                  <a:endParaRPr lang="en-US"/>
                </a:p>
              </p:txBody>
            </p:sp>
            <p:sp>
              <p:nvSpPr>
                <p:cNvPr id="189473" name="Text Box 33"/>
                <p:cNvSpPr txBox="1">
                  <a:spLocks noChangeAspect="1" noChangeArrowheads="1"/>
                </p:cNvSpPr>
                <p:nvPr/>
              </p:nvSpPr>
              <p:spPr bwMode="auto">
                <a:xfrm>
                  <a:off x="6690" y="2840"/>
                  <a:ext cx="360" cy="360"/>
                </a:xfrm>
                <a:prstGeom prst="rect">
                  <a:avLst/>
                </a:prstGeom>
                <a:solidFill>
                  <a:srgbClr val="FFFFFF"/>
                </a:solidFill>
                <a:ln w="12700">
                  <a:solidFill>
                    <a:srgbClr val="000000"/>
                  </a:solidFill>
                  <a:miter lim="800000"/>
                  <a:headEnd/>
                  <a:tailEnd/>
                </a:ln>
              </p:spPr>
              <p:txBody>
                <a:bodyPr/>
                <a:lstStyle/>
                <a:p>
                  <a:r>
                    <a:rPr lang="en-US" sz="900" b="1">
                      <a:solidFill>
                        <a:srgbClr val="000000"/>
                      </a:solidFill>
                      <a:cs typeface="Times New Roman" charset="0"/>
                    </a:rPr>
                    <a:t>T1S</a:t>
                  </a:r>
                  <a:endParaRPr lang="en-US" sz="2400" b="1">
                    <a:solidFill>
                      <a:srgbClr val="000000"/>
                    </a:solidFill>
                  </a:endParaRPr>
                </a:p>
              </p:txBody>
            </p:sp>
            <p:sp>
              <p:nvSpPr>
                <p:cNvPr id="189472" name="Text Box 32"/>
                <p:cNvSpPr txBox="1">
                  <a:spLocks noChangeAspect="1" noChangeArrowheads="1"/>
                </p:cNvSpPr>
                <p:nvPr/>
              </p:nvSpPr>
              <p:spPr bwMode="auto">
                <a:xfrm>
                  <a:off x="6315" y="2840"/>
                  <a:ext cx="360" cy="360"/>
                </a:xfrm>
                <a:prstGeom prst="rect">
                  <a:avLst/>
                </a:prstGeom>
                <a:solidFill>
                  <a:srgbClr val="FFFFFF"/>
                </a:solidFill>
                <a:ln w="12700">
                  <a:solidFill>
                    <a:srgbClr val="000000"/>
                  </a:solidFill>
                  <a:miter lim="800000"/>
                  <a:headEnd/>
                  <a:tailEnd/>
                </a:ln>
              </p:spPr>
              <p:txBody>
                <a:bodyPr/>
                <a:lstStyle/>
                <a:p>
                  <a:endParaRPr lang="en-US"/>
                </a:p>
              </p:txBody>
            </p:sp>
            <p:sp>
              <p:nvSpPr>
                <p:cNvPr id="189471" name="Text Box 31"/>
                <p:cNvSpPr txBox="1">
                  <a:spLocks noChangeAspect="1" noChangeArrowheads="1"/>
                </p:cNvSpPr>
                <p:nvPr/>
              </p:nvSpPr>
              <p:spPr bwMode="auto">
                <a:xfrm>
                  <a:off x="5940" y="2840"/>
                  <a:ext cx="360" cy="360"/>
                </a:xfrm>
                <a:prstGeom prst="rect">
                  <a:avLst/>
                </a:prstGeom>
                <a:solidFill>
                  <a:srgbClr val="FFFFFF"/>
                </a:solidFill>
                <a:ln w="12700">
                  <a:solidFill>
                    <a:srgbClr val="000000"/>
                  </a:solidFill>
                  <a:miter lim="800000"/>
                  <a:headEnd/>
                  <a:tailEnd/>
                </a:ln>
              </p:spPr>
              <p:txBody>
                <a:bodyPr/>
                <a:lstStyle/>
                <a:p>
                  <a:endParaRPr lang="en-US"/>
                </a:p>
              </p:txBody>
            </p:sp>
          </p:grpSp>
          <p:grpSp>
            <p:nvGrpSpPr>
              <p:cNvPr id="12" name="Group 19"/>
              <p:cNvGrpSpPr>
                <a:grpSpLocks/>
              </p:cNvGrpSpPr>
              <p:nvPr/>
            </p:nvGrpSpPr>
            <p:grpSpPr bwMode="auto">
              <a:xfrm>
                <a:off x="2520" y="4337"/>
                <a:ext cx="7200" cy="720"/>
                <a:chOff x="5940" y="2840"/>
                <a:chExt cx="3735" cy="360"/>
              </a:xfrm>
            </p:grpSpPr>
            <p:sp>
              <p:nvSpPr>
                <p:cNvPr id="189469" name="Text Box 29"/>
                <p:cNvSpPr txBox="1">
                  <a:spLocks noChangeAspect="1" noChangeArrowheads="1"/>
                </p:cNvSpPr>
                <p:nvPr/>
              </p:nvSpPr>
              <p:spPr bwMode="auto">
                <a:xfrm>
                  <a:off x="9315" y="2840"/>
                  <a:ext cx="360" cy="360"/>
                </a:xfrm>
                <a:prstGeom prst="rect">
                  <a:avLst/>
                </a:prstGeom>
                <a:solidFill>
                  <a:srgbClr val="FFFFFF"/>
                </a:solidFill>
                <a:ln w="12700">
                  <a:solidFill>
                    <a:srgbClr val="000000"/>
                  </a:solidFill>
                  <a:miter lim="800000"/>
                  <a:headEnd/>
                  <a:tailEnd/>
                </a:ln>
              </p:spPr>
              <p:txBody>
                <a:bodyPr/>
                <a:lstStyle/>
                <a:p>
                  <a:endParaRPr lang="en-US"/>
                </a:p>
              </p:txBody>
            </p:sp>
            <p:sp>
              <p:nvSpPr>
                <p:cNvPr id="189468" name="Text Box 28"/>
                <p:cNvSpPr txBox="1">
                  <a:spLocks noChangeAspect="1" noChangeArrowheads="1"/>
                </p:cNvSpPr>
                <p:nvPr/>
              </p:nvSpPr>
              <p:spPr bwMode="auto">
                <a:xfrm>
                  <a:off x="8940" y="2840"/>
                  <a:ext cx="360" cy="360"/>
                </a:xfrm>
                <a:prstGeom prst="rect">
                  <a:avLst/>
                </a:prstGeom>
                <a:solidFill>
                  <a:srgbClr val="FFFFFF"/>
                </a:solidFill>
                <a:ln w="12700">
                  <a:solidFill>
                    <a:srgbClr val="000000"/>
                  </a:solidFill>
                  <a:miter lim="800000"/>
                  <a:headEnd/>
                  <a:tailEnd/>
                </a:ln>
              </p:spPr>
              <p:txBody>
                <a:bodyPr/>
                <a:lstStyle/>
                <a:p>
                  <a:endParaRPr lang="en-US"/>
                </a:p>
              </p:txBody>
            </p:sp>
            <p:sp>
              <p:nvSpPr>
                <p:cNvPr id="189467" name="Text Box 27"/>
                <p:cNvSpPr txBox="1">
                  <a:spLocks noChangeAspect="1" noChangeArrowheads="1"/>
                </p:cNvSpPr>
                <p:nvPr/>
              </p:nvSpPr>
              <p:spPr bwMode="auto">
                <a:xfrm>
                  <a:off x="8565" y="2840"/>
                  <a:ext cx="360" cy="360"/>
                </a:xfrm>
                <a:prstGeom prst="rect">
                  <a:avLst/>
                </a:prstGeom>
                <a:solidFill>
                  <a:srgbClr val="FFFFFF"/>
                </a:solidFill>
                <a:ln w="12700">
                  <a:solidFill>
                    <a:srgbClr val="000000"/>
                  </a:solidFill>
                  <a:miter lim="800000"/>
                  <a:headEnd/>
                  <a:tailEnd/>
                </a:ln>
              </p:spPr>
              <p:txBody>
                <a:bodyPr/>
                <a:lstStyle/>
                <a:p>
                  <a:endParaRPr lang="en-US"/>
                </a:p>
              </p:txBody>
            </p:sp>
            <p:sp>
              <p:nvSpPr>
                <p:cNvPr id="189466" name="Text Box 26"/>
                <p:cNvSpPr txBox="1">
                  <a:spLocks noChangeAspect="1" noChangeArrowheads="1"/>
                </p:cNvSpPr>
                <p:nvPr/>
              </p:nvSpPr>
              <p:spPr bwMode="auto">
                <a:xfrm>
                  <a:off x="8190" y="2840"/>
                  <a:ext cx="360" cy="360"/>
                </a:xfrm>
                <a:prstGeom prst="rect">
                  <a:avLst/>
                </a:prstGeom>
                <a:solidFill>
                  <a:srgbClr val="FFFFFF"/>
                </a:solidFill>
                <a:ln w="12700">
                  <a:solidFill>
                    <a:srgbClr val="000000"/>
                  </a:solidFill>
                  <a:miter lim="800000"/>
                  <a:headEnd/>
                  <a:tailEnd/>
                </a:ln>
              </p:spPr>
              <p:txBody>
                <a:bodyPr/>
                <a:lstStyle/>
                <a:p>
                  <a:endParaRPr lang="en-US"/>
                </a:p>
              </p:txBody>
            </p:sp>
            <p:sp>
              <p:nvSpPr>
                <p:cNvPr id="189465" name="Text Box 25"/>
                <p:cNvSpPr txBox="1">
                  <a:spLocks noChangeAspect="1" noChangeArrowheads="1"/>
                </p:cNvSpPr>
                <p:nvPr/>
              </p:nvSpPr>
              <p:spPr bwMode="auto">
                <a:xfrm>
                  <a:off x="7815" y="2840"/>
                  <a:ext cx="360" cy="360"/>
                </a:xfrm>
                <a:prstGeom prst="rect">
                  <a:avLst/>
                </a:prstGeom>
                <a:solidFill>
                  <a:srgbClr val="FFFFFF"/>
                </a:solidFill>
                <a:ln w="12700">
                  <a:solidFill>
                    <a:srgbClr val="000000"/>
                  </a:solidFill>
                  <a:miter lim="800000"/>
                  <a:headEnd/>
                  <a:tailEnd/>
                </a:ln>
              </p:spPr>
              <p:txBody>
                <a:bodyPr/>
                <a:lstStyle/>
                <a:p>
                  <a:endParaRPr lang="en-US"/>
                </a:p>
              </p:txBody>
            </p:sp>
            <p:sp>
              <p:nvSpPr>
                <p:cNvPr id="189464" name="Text Box 24"/>
                <p:cNvSpPr txBox="1">
                  <a:spLocks noChangeAspect="1" noChangeArrowheads="1"/>
                </p:cNvSpPr>
                <p:nvPr/>
              </p:nvSpPr>
              <p:spPr bwMode="auto">
                <a:xfrm>
                  <a:off x="7440" y="2840"/>
                  <a:ext cx="360" cy="360"/>
                </a:xfrm>
                <a:prstGeom prst="rect">
                  <a:avLst/>
                </a:prstGeom>
                <a:solidFill>
                  <a:srgbClr val="FFFFFF"/>
                </a:solidFill>
                <a:ln w="12700">
                  <a:solidFill>
                    <a:srgbClr val="000000"/>
                  </a:solidFill>
                  <a:miter lim="800000"/>
                  <a:headEnd/>
                  <a:tailEnd/>
                </a:ln>
              </p:spPr>
              <p:txBody>
                <a:bodyPr/>
                <a:lstStyle/>
                <a:p>
                  <a:endParaRPr lang="en-US"/>
                </a:p>
              </p:txBody>
            </p:sp>
            <p:sp>
              <p:nvSpPr>
                <p:cNvPr id="189463" name="Text Box 23"/>
                <p:cNvSpPr txBox="1">
                  <a:spLocks noChangeAspect="1" noChangeArrowheads="1"/>
                </p:cNvSpPr>
                <p:nvPr/>
              </p:nvSpPr>
              <p:spPr bwMode="auto">
                <a:xfrm>
                  <a:off x="7065" y="2840"/>
                  <a:ext cx="360" cy="360"/>
                </a:xfrm>
                <a:prstGeom prst="rect">
                  <a:avLst/>
                </a:prstGeom>
                <a:solidFill>
                  <a:srgbClr val="FFFFFF"/>
                </a:solidFill>
                <a:ln w="12700">
                  <a:solidFill>
                    <a:srgbClr val="000000"/>
                  </a:solidFill>
                  <a:miter lim="800000"/>
                  <a:headEnd/>
                  <a:tailEnd/>
                </a:ln>
              </p:spPr>
              <p:txBody>
                <a:bodyPr/>
                <a:lstStyle/>
                <a:p>
                  <a:endParaRPr lang="en-US"/>
                </a:p>
              </p:txBody>
            </p:sp>
            <p:sp>
              <p:nvSpPr>
                <p:cNvPr id="189462" name="Text Box 22"/>
                <p:cNvSpPr txBox="1">
                  <a:spLocks noChangeAspect="1" noChangeArrowheads="1"/>
                </p:cNvSpPr>
                <p:nvPr/>
              </p:nvSpPr>
              <p:spPr bwMode="auto">
                <a:xfrm>
                  <a:off x="6690" y="2840"/>
                  <a:ext cx="360" cy="360"/>
                </a:xfrm>
                <a:prstGeom prst="rect">
                  <a:avLst/>
                </a:prstGeom>
                <a:solidFill>
                  <a:srgbClr val="FFFFFF"/>
                </a:solidFill>
                <a:ln w="12700">
                  <a:solidFill>
                    <a:srgbClr val="000000"/>
                  </a:solidFill>
                  <a:miter lim="800000"/>
                  <a:headEnd/>
                  <a:tailEnd/>
                </a:ln>
              </p:spPr>
              <p:txBody>
                <a:bodyPr/>
                <a:lstStyle/>
                <a:p>
                  <a:r>
                    <a:rPr lang="en-US" sz="900" b="1">
                      <a:solidFill>
                        <a:srgbClr val="000000"/>
                      </a:solidFill>
                      <a:cs typeface="Times New Roman" charset="0"/>
                    </a:rPr>
                    <a:t>T3S</a:t>
                  </a:r>
                  <a:endParaRPr lang="en-US" sz="2400" b="1">
                    <a:solidFill>
                      <a:srgbClr val="000000"/>
                    </a:solidFill>
                  </a:endParaRPr>
                </a:p>
              </p:txBody>
            </p:sp>
            <p:sp>
              <p:nvSpPr>
                <p:cNvPr id="189461" name="Text Box 21"/>
                <p:cNvSpPr txBox="1">
                  <a:spLocks noChangeAspect="1" noChangeArrowheads="1"/>
                </p:cNvSpPr>
                <p:nvPr/>
              </p:nvSpPr>
              <p:spPr bwMode="auto">
                <a:xfrm>
                  <a:off x="6315" y="2840"/>
                  <a:ext cx="360" cy="360"/>
                </a:xfrm>
                <a:prstGeom prst="rect">
                  <a:avLst/>
                </a:prstGeom>
                <a:solidFill>
                  <a:srgbClr val="FFFFFF"/>
                </a:solidFill>
                <a:ln w="12700">
                  <a:solidFill>
                    <a:srgbClr val="000000"/>
                  </a:solidFill>
                  <a:miter lim="800000"/>
                  <a:headEnd/>
                  <a:tailEnd/>
                </a:ln>
              </p:spPr>
              <p:txBody>
                <a:bodyPr/>
                <a:lstStyle/>
                <a:p>
                  <a:endParaRPr lang="en-US"/>
                </a:p>
              </p:txBody>
            </p:sp>
            <p:sp>
              <p:nvSpPr>
                <p:cNvPr id="189460" name="Text Box 20"/>
                <p:cNvSpPr txBox="1">
                  <a:spLocks noChangeAspect="1" noChangeArrowheads="1"/>
                </p:cNvSpPr>
                <p:nvPr/>
              </p:nvSpPr>
              <p:spPr bwMode="auto">
                <a:xfrm>
                  <a:off x="5940" y="2840"/>
                  <a:ext cx="360" cy="360"/>
                </a:xfrm>
                <a:prstGeom prst="rect">
                  <a:avLst/>
                </a:prstGeom>
                <a:solidFill>
                  <a:srgbClr val="FFFFFF"/>
                </a:solidFill>
                <a:ln w="12700">
                  <a:solidFill>
                    <a:srgbClr val="000000"/>
                  </a:solidFill>
                  <a:miter lim="800000"/>
                  <a:headEnd/>
                  <a:tailEnd/>
                </a:ln>
              </p:spPr>
              <p:txBody>
                <a:bodyPr/>
                <a:lstStyle/>
                <a:p>
                  <a:endParaRPr lang="en-US"/>
                </a:p>
              </p:txBody>
            </p:sp>
          </p:grpSp>
          <p:grpSp>
            <p:nvGrpSpPr>
              <p:cNvPr id="13" name="Group 8"/>
              <p:cNvGrpSpPr>
                <a:grpSpLocks/>
              </p:cNvGrpSpPr>
              <p:nvPr/>
            </p:nvGrpSpPr>
            <p:grpSpPr bwMode="auto">
              <a:xfrm>
                <a:off x="2520" y="3600"/>
                <a:ext cx="7200" cy="720"/>
                <a:chOff x="5940" y="2840"/>
                <a:chExt cx="3735" cy="360"/>
              </a:xfrm>
            </p:grpSpPr>
            <p:sp>
              <p:nvSpPr>
                <p:cNvPr id="189458" name="Text Box 18"/>
                <p:cNvSpPr txBox="1">
                  <a:spLocks noChangeAspect="1" noChangeArrowheads="1"/>
                </p:cNvSpPr>
                <p:nvPr/>
              </p:nvSpPr>
              <p:spPr bwMode="auto">
                <a:xfrm>
                  <a:off x="9315" y="2840"/>
                  <a:ext cx="360" cy="360"/>
                </a:xfrm>
                <a:prstGeom prst="rect">
                  <a:avLst/>
                </a:prstGeom>
                <a:solidFill>
                  <a:srgbClr val="FFFFFF"/>
                </a:solidFill>
                <a:ln w="12700">
                  <a:solidFill>
                    <a:srgbClr val="000000"/>
                  </a:solidFill>
                  <a:miter lim="800000"/>
                  <a:headEnd/>
                  <a:tailEnd/>
                </a:ln>
              </p:spPr>
              <p:txBody>
                <a:bodyPr/>
                <a:lstStyle/>
                <a:p>
                  <a:endParaRPr lang="en-US"/>
                </a:p>
              </p:txBody>
            </p:sp>
            <p:sp>
              <p:nvSpPr>
                <p:cNvPr id="189457" name="Text Box 17"/>
                <p:cNvSpPr txBox="1">
                  <a:spLocks noChangeAspect="1" noChangeArrowheads="1"/>
                </p:cNvSpPr>
                <p:nvPr/>
              </p:nvSpPr>
              <p:spPr bwMode="auto">
                <a:xfrm>
                  <a:off x="8940" y="2840"/>
                  <a:ext cx="360" cy="360"/>
                </a:xfrm>
                <a:prstGeom prst="rect">
                  <a:avLst/>
                </a:prstGeom>
                <a:solidFill>
                  <a:srgbClr val="FFFFFF"/>
                </a:solidFill>
                <a:ln w="12700">
                  <a:solidFill>
                    <a:srgbClr val="000000"/>
                  </a:solidFill>
                  <a:miter lim="800000"/>
                  <a:headEnd/>
                  <a:tailEnd/>
                </a:ln>
              </p:spPr>
              <p:txBody>
                <a:bodyPr/>
                <a:lstStyle/>
                <a:p>
                  <a:endParaRPr lang="en-US"/>
                </a:p>
              </p:txBody>
            </p:sp>
            <p:sp>
              <p:nvSpPr>
                <p:cNvPr id="189456" name="Text Box 16"/>
                <p:cNvSpPr txBox="1">
                  <a:spLocks noChangeAspect="1" noChangeArrowheads="1"/>
                </p:cNvSpPr>
                <p:nvPr/>
              </p:nvSpPr>
              <p:spPr bwMode="auto">
                <a:xfrm>
                  <a:off x="8565" y="2840"/>
                  <a:ext cx="360" cy="360"/>
                </a:xfrm>
                <a:prstGeom prst="rect">
                  <a:avLst/>
                </a:prstGeom>
                <a:solidFill>
                  <a:srgbClr val="FFFFFF"/>
                </a:solidFill>
                <a:ln w="12700">
                  <a:solidFill>
                    <a:srgbClr val="000000"/>
                  </a:solidFill>
                  <a:miter lim="800000"/>
                  <a:headEnd/>
                  <a:tailEnd/>
                </a:ln>
              </p:spPr>
              <p:txBody>
                <a:bodyPr/>
                <a:lstStyle/>
                <a:p>
                  <a:endParaRPr lang="en-US"/>
                </a:p>
              </p:txBody>
            </p:sp>
            <p:sp>
              <p:nvSpPr>
                <p:cNvPr id="189455" name="Text Box 15"/>
                <p:cNvSpPr txBox="1">
                  <a:spLocks noChangeAspect="1" noChangeArrowheads="1"/>
                </p:cNvSpPr>
                <p:nvPr/>
              </p:nvSpPr>
              <p:spPr bwMode="auto">
                <a:xfrm>
                  <a:off x="8190" y="2840"/>
                  <a:ext cx="360" cy="360"/>
                </a:xfrm>
                <a:prstGeom prst="rect">
                  <a:avLst/>
                </a:prstGeom>
                <a:solidFill>
                  <a:srgbClr val="FFFFFF"/>
                </a:solidFill>
                <a:ln w="12700">
                  <a:solidFill>
                    <a:srgbClr val="000000"/>
                  </a:solidFill>
                  <a:miter lim="800000"/>
                  <a:headEnd/>
                  <a:tailEnd/>
                </a:ln>
              </p:spPr>
              <p:txBody>
                <a:bodyPr/>
                <a:lstStyle/>
                <a:p>
                  <a:endParaRPr lang="en-US"/>
                </a:p>
              </p:txBody>
            </p:sp>
            <p:sp>
              <p:nvSpPr>
                <p:cNvPr id="189454" name="Text Box 14"/>
                <p:cNvSpPr txBox="1">
                  <a:spLocks noChangeAspect="1" noChangeArrowheads="1"/>
                </p:cNvSpPr>
                <p:nvPr/>
              </p:nvSpPr>
              <p:spPr bwMode="auto">
                <a:xfrm>
                  <a:off x="7815" y="2840"/>
                  <a:ext cx="360" cy="360"/>
                </a:xfrm>
                <a:prstGeom prst="rect">
                  <a:avLst/>
                </a:prstGeom>
                <a:solidFill>
                  <a:srgbClr val="FFFFFF"/>
                </a:solidFill>
                <a:ln w="12700">
                  <a:solidFill>
                    <a:srgbClr val="000000"/>
                  </a:solidFill>
                  <a:miter lim="800000"/>
                  <a:headEnd/>
                  <a:tailEnd/>
                </a:ln>
              </p:spPr>
              <p:txBody>
                <a:bodyPr/>
                <a:lstStyle/>
                <a:p>
                  <a:endParaRPr lang="en-US"/>
                </a:p>
              </p:txBody>
            </p:sp>
            <p:sp>
              <p:nvSpPr>
                <p:cNvPr id="189453" name="Text Box 13"/>
                <p:cNvSpPr txBox="1">
                  <a:spLocks noChangeAspect="1" noChangeArrowheads="1"/>
                </p:cNvSpPr>
                <p:nvPr/>
              </p:nvSpPr>
              <p:spPr bwMode="auto">
                <a:xfrm>
                  <a:off x="7440" y="2840"/>
                  <a:ext cx="360" cy="360"/>
                </a:xfrm>
                <a:prstGeom prst="rect">
                  <a:avLst/>
                </a:prstGeom>
                <a:solidFill>
                  <a:srgbClr val="FFFFFF"/>
                </a:solidFill>
                <a:ln w="12700">
                  <a:solidFill>
                    <a:srgbClr val="000000"/>
                  </a:solidFill>
                  <a:miter lim="800000"/>
                  <a:headEnd/>
                  <a:tailEnd/>
                </a:ln>
              </p:spPr>
              <p:txBody>
                <a:bodyPr/>
                <a:lstStyle/>
                <a:p>
                  <a:endParaRPr lang="en-US"/>
                </a:p>
              </p:txBody>
            </p:sp>
            <p:sp>
              <p:nvSpPr>
                <p:cNvPr id="189452" name="Text Box 12"/>
                <p:cNvSpPr txBox="1">
                  <a:spLocks noChangeAspect="1" noChangeArrowheads="1"/>
                </p:cNvSpPr>
                <p:nvPr/>
              </p:nvSpPr>
              <p:spPr bwMode="auto">
                <a:xfrm>
                  <a:off x="7065" y="2840"/>
                  <a:ext cx="360" cy="360"/>
                </a:xfrm>
                <a:prstGeom prst="rect">
                  <a:avLst/>
                </a:prstGeom>
                <a:solidFill>
                  <a:srgbClr val="FFFFFF"/>
                </a:solidFill>
                <a:ln w="12700">
                  <a:solidFill>
                    <a:srgbClr val="000000"/>
                  </a:solidFill>
                  <a:miter lim="800000"/>
                  <a:headEnd/>
                  <a:tailEnd/>
                </a:ln>
              </p:spPr>
              <p:txBody>
                <a:bodyPr/>
                <a:lstStyle/>
                <a:p>
                  <a:endParaRPr lang="en-US"/>
                </a:p>
              </p:txBody>
            </p:sp>
            <p:sp>
              <p:nvSpPr>
                <p:cNvPr id="189451" name="Text Box 11"/>
                <p:cNvSpPr txBox="1">
                  <a:spLocks noChangeAspect="1" noChangeArrowheads="1"/>
                </p:cNvSpPr>
                <p:nvPr/>
              </p:nvSpPr>
              <p:spPr bwMode="auto">
                <a:xfrm>
                  <a:off x="6690" y="2840"/>
                  <a:ext cx="360" cy="360"/>
                </a:xfrm>
                <a:prstGeom prst="rect">
                  <a:avLst/>
                </a:prstGeom>
                <a:solidFill>
                  <a:srgbClr val="FFFFFF"/>
                </a:solidFill>
                <a:ln w="12700">
                  <a:solidFill>
                    <a:srgbClr val="000000"/>
                  </a:solidFill>
                  <a:miter lim="800000"/>
                  <a:headEnd/>
                  <a:tailEnd/>
                </a:ln>
              </p:spPr>
              <p:txBody>
                <a:bodyPr/>
                <a:lstStyle/>
                <a:p>
                  <a:r>
                    <a:rPr lang="en-US" sz="900" b="1">
                      <a:solidFill>
                        <a:srgbClr val="000000"/>
                      </a:solidFill>
                      <a:cs typeface="Times New Roman" charset="0"/>
                    </a:rPr>
                    <a:t>T2S</a:t>
                  </a:r>
                  <a:endParaRPr lang="en-US" sz="2400" b="1">
                    <a:solidFill>
                      <a:srgbClr val="000000"/>
                    </a:solidFill>
                  </a:endParaRPr>
                </a:p>
              </p:txBody>
            </p:sp>
            <p:sp>
              <p:nvSpPr>
                <p:cNvPr id="189450" name="Text Box 10"/>
                <p:cNvSpPr txBox="1">
                  <a:spLocks noChangeAspect="1" noChangeArrowheads="1"/>
                </p:cNvSpPr>
                <p:nvPr/>
              </p:nvSpPr>
              <p:spPr bwMode="auto">
                <a:xfrm>
                  <a:off x="6315" y="2840"/>
                  <a:ext cx="360" cy="360"/>
                </a:xfrm>
                <a:prstGeom prst="rect">
                  <a:avLst/>
                </a:prstGeom>
                <a:solidFill>
                  <a:srgbClr val="FFFFFF"/>
                </a:solidFill>
                <a:ln w="12700">
                  <a:solidFill>
                    <a:srgbClr val="000000"/>
                  </a:solidFill>
                  <a:miter lim="800000"/>
                  <a:headEnd/>
                  <a:tailEnd/>
                </a:ln>
              </p:spPr>
              <p:txBody>
                <a:bodyPr/>
                <a:lstStyle/>
                <a:p>
                  <a:endParaRPr lang="en-US"/>
                </a:p>
              </p:txBody>
            </p:sp>
            <p:sp>
              <p:nvSpPr>
                <p:cNvPr id="189449" name="Text Box 9"/>
                <p:cNvSpPr txBox="1">
                  <a:spLocks noChangeAspect="1" noChangeArrowheads="1"/>
                </p:cNvSpPr>
                <p:nvPr/>
              </p:nvSpPr>
              <p:spPr bwMode="auto">
                <a:xfrm>
                  <a:off x="5940" y="2840"/>
                  <a:ext cx="360" cy="360"/>
                </a:xfrm>
                <a:prstGeom prst="rect">
                  <a:avLst/>
                </a:prstGeom>
                <a:solidFill>
                  <a:srgbClr val="FFFFFF"/>
                </a:solidFill>
                <a:ln w="12700">
                  <a:solidFill>
                    <a:srgbClr val="000000"/>
                  </a:solidFill>
                  <a:miter lim="800000"/>
                  <a:headEnd/>
                  <a:tailEnd/>
                </a:ln>
              </p:spPr>
              <p:txBody>
                <a:bodyPr/>
                <a:lstStyle/>
                <a:p>
                  <a:endParaRPr lang="en-US"/>
                </a:p>
              </p:txBody>
            </p:sp>
          </p:grpSp>
        </p:grpSp>
      </p:grpSp>
      <p:sp>
        <p:nvSpPr>
          <p:cNvPr id="189445" name="Text Box 5"/>
          <p:cNvSpPr txBox="1">
            <a:spLocks noChangeArrowheads="1"/>
          </p:cNvSpPr>
          <p:nvPr/>
        </p:nvSpPr>
        <p:spPr bwMode="auto">
          <a:xfrm>
            <a:off x="6934200" y="1828800"/>
            <a:ext cx="457200" cy="457200"/>
          </a:xfrm>
          <a:prstGeom prst="rect">
            <a:avLst/>
          </a:prstGeom>
          <a:solidFill>
            <a:srgbClr val="C0C0C0"/>
          </a:solidFill>
          <a:ln w="9525">
            <a:solidFill>
              <a:srgbClr val="000000"/>
            </a:solidFill>
            <a:miter lim="800000"/>
            <a:headEnd/>
            <a:tailEnd/>
          </a:ln>
        </p:spPr>
        <p:txBody>
          <a:bodyPr/>
          <a:lstStyle/>
          <a:p>
            <a:endParaRPr lang="en-US"/>
          </a:p>
        </p:txBody>
      </p:sp>
      <p:sp>
        <p:nvSpPr>
          <p:cNvPr id="189444" name="Line 4"/>
          <p:cNvSpPr>
            <a:spLocks noChangeShapeType="1"/>
          </p:cNvSpPr>
          <p:nvPr/>
        </p:nvSpPr>
        <p:spPr bwMode="auto">
          <a:xfrm>
            <a:off x="4648200" y="1371600"/>
            <a:ext cx="0" cy="4572000"/>
          </a:xfrm>
          <a:prstGeom prst="line">
            <a:avLst/>
          </a:prstGeom>
          <a:noFill/>
          <a:ln w="19050">
            <a:solidFill>
              <a:srgbClr val="000000"/>
            </a:solidFill>
            <a:round/>
            <a:headEnd/>
            <a:tailEnd/>
          </a:ln>
        </p:spPr>
        <p:txBody>
          <a:bodyPr/>
          <a:lstStyle/>
          <a:p>
            <a:endParaRPr lang="en-US"/>
          </a:p>
        </p:txBody>
      </p:sp>
      <p:sp>
        <p:nvSpPr>
          <p:cNvPr id="189558" name="Rectangle 118"/>
          <p:cNvSpPr>
            <a:spLocks noChangeArrowheads="1"/>
          </p:cNvSpPr>
          <p:nvPr/>
        </p:nvSpPr>
        <p:spPr bwMode="auto">
          <a:xfrm>
            <a:off x="3657600" y="605393"/>
            <a:ext cx="1411288" cy="738664"/>
          </a:xfrm>
          <a:prstGeom prst="rect">
            <a:avLst/>
          </a:prstGeom>
          <a:noFill/>
          <a:ln w="9525">
            <a:noFill/>
            <a:miter lim="800000"/>
            <a:headEnd/>
            <a:tailEnd/>
          </a:ln>
          <a:effectLst/>
        </p:spPr>
        <p:txBody>
          <a:bodyPr anchor="ctr">
            <a:spAutoFit/>
          </a:bodyPr>
          <a:lstStyle/>
          <a:p>
            <a:pPr lvl="1"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1400" b="1">
                <a:cs typeface="Times New Roman" charset="0"/>
              </a:rPr>
              <a:t>Principal</a:t>
            </a:r>
          </a:p>
          <a:p>
            <a:pPr lvl="1"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1400" b="1">
                <a:cs typeface="Times New Roman" charset="0"/>
              </a:rPr>
              <a:t>Meridian</a:t>
            </a:r>
            <a:endParaRPr lang="en-US" sz="1400" b="1"/>
          </a:p>
          <a:p>
            <a:pPr lvl="1"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1400" b="1">
                <a:cs typeface="Times New Roman" charset="0"/>
              </a:rPr>
              <a:t>↓</a:t>
            </a:r>
            <a:endParaRPr lang="en-US" sz="1400" b="1"/>
          </a:p>
        </p:txBody>
      </p:sp>
      <p:sp>
        <p:nvSpPr>
          <p:cNvPr id="189660" name="Rectangle 220"/>
          <p:cNvSpPr>
            <a:spLocks noChangeArrowheads="1"/>
          </p:cNvSpPr>
          <p:nvPr/>
        </p:nvSpPr>
        <p:spPr bwMode="auto">
          <a:xfrm>
            <a:off x="4648200" y="6248401"/>
            <a:ext cx="2692400" cy="366713"/>
          </a:xfrm>
          <a:prstGeom prst="rect">
            <a:avLst/>
          </a:prstGeom>
          <a:noFill/>
          <a:ln w="9525">
            <a:noFill/>
            <a:miter lim="800000"/>
            <a:headEnd/>
            <a:tailEnd/>
          </a:ln>
          <a:effectLst/>
        </p:spPr>
        <p:txBody>
          <a:bodyPr wrap="none" anchor="ctr">
            <a:spAutoFit/>
          </a:bodyPr>
          <a:lstStyle/>
          <a:p>
            <a:r>
              <a:rPr lang="en-US">
                <a:cs typeface="Times New Roman" charset="0"/>
              </a:rPr>
              <a:t>Range and Township Lines</a:t>
            </a:r>
            <a:endParaRPr lang="en-US">
              <a:solidFill>
                <a:srgbClr val="000000"/>
              </a:solidFill>
            </a:endParaRPr>
          </a:p>
        </p:txBody>
      </p:sp>
      <p:sp>
        <p:nvSpPr>
          <p:cNvPr id="189664" name="Rectangle 224"/>
          <p:cNvSpPr>
            <a:spLocks noChangeArrowheads="1"/>
          </p:cNvSpPr>
          <p:nvPr/>
        </p:nvSpPr>
        <p:spPr bwMode="auto">
          <a:xfrm>
            <a:off x="1828800" y="4403725"/>
            <a:ext cx="1563688" cy="304800"/>
          </a:xfrm>
          <a:prstGeom prst="rect">
            <a:avLst/>
          </a:prstGeom>
          <a:noFill/>
          <a:ln w="9525">
            <a:noFill/>
            <a:miter lim="800000"/>
            <a:headEnd/>
            <a:tailEnd/>
          </a:ln>
          <a:effectLst/>
        </p:spPr>
        <p:txBody>
          <a:bodyPr anchor="ctr">
            <a:spAutoFit/>
          </a:bodyPr>
          <a:lstStyle/>
          <a:p>
            <a:pPr lvl="1"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1400" b="1"/>
              <a:t>Baseline</a:t>
            </a:r>
            <a:r>
              <a:rPr lang="en-US" sz="1400" b="1">
                <a:sym typeface="Symbol" pitchFamily="18" charset="2"/>
              </a:rPr>
              <a:t></a:t>
            </a:r>
          </a:p>
        </p:txBody>
      </p:sp>
      <p:sp>
        <p:nvSpPr>
          <p:cNvPr id="189665" name="Line 225"/>
          <p:cNvSpPr>
            <a:spLocks noChangeShapeType="1"/>
          </p:cNvSpPr>
          <p:nvPr/>
        </p:nvSpPr>
        <p:spPr bwMode="auto">
          <a:xfrm flipH="1" flipV="1">
            <a:off x="7162800" y="2133600"/>
            <a:ext cx="1981200" cy="381000"/>
          </a:xfrm>
          <a:prstGeom prst="line">
            <a:avLst/>
          </a:prstGeom>
          <a:noFill/>
          <a:ln w="57150">
            <a:solidFill>
              <a:srgbClr val="FFFF00"/>
            </a:solidFill>
            <a:round/>
            <a:headEnd/>
            <a:tailEnd type="triangle" w="med" len="med"/>
          </a:ln>
          <a:effectLst/>
        </p:spPr>
        <p:txBody>
          <a:bodyPr/>
          <a:lstStyle/>
          <a:p>
            <a:endParaRPr lang="en-US"/>
          </a:p>
        </p:txBody>
      </p:sp>
      <p:sp>
        <p:nvSpPr>
          <p:cNvPr id="189666" name="Text Box 226"/>
          <p:cNvSpPr txBox="1">
            <a:spLocks noChangeArrowheads="1"/>
          </p:cNvSpPr>
          <p:nvPr/>
        </p:nvSpPr>
        <p:spPr bwMode="auto">
          <a:xfrm>
            <a:off x="8458200" y="2590801"/>
            <a:ext cx="2209800" cy="1031051"/>
          </a:xfrm>
          <a:prstGeom prst="rect">
            <a:avLst/>
          </a:prstGeom>
          <a:noFill/>
          <a:ln w="9525">
            <a:noFill/>
            <a:miter lim="800000"/>
            <a:headEnd/>
            <a:tailEnd/>
          </a:ln>
          <a:effectLst/>
        </p:spPr>
        <p:txBody>
          <a:bodyPr>
            <a:spAutoFit/>
          </a:bodyPr>
          <a:lstStyle/>
          <a:p>
            <a:pPr>
              <a:spcBef>
                <a:spcPct val="50000"/>
              </a:spcBef>
            </a:pPr>
            <a:r>
              <a:rPr lang="en-US" b="1">
                <a:latin typeface="Book Antiqua" pitchFamily="18" charset="0"/>
              </a:rPr>
              <a:t>Township 6 North</a:t>
            </a:r>
            <a:r>
              <a:rPr lang="en-US" sz="2000" b="1">
                <a:latin typeface="Book Antiqua" pitchFamily="18" charset="0"/>
              </a:rPr>
              <a:t> </a:t>
            </a:r>
          </a:p>
          <a:p>
            <a:r>
              <a:rPr lang="en-US" sz="2000" b="1">
                <a:latin typeface="Book Antiqua" pitchFamily="18" charset="0"/>
              </a:rPr>
              <a:t>Range 6 East</a:t>
            </a:r>
          </a:p>
          <a:p>
            <a:pPr>
              <a:spcBef>
                <a:spcPct val="50000"/>
              </a:spcBef>
            </a:pPr>
            <a:r>
              <a:rPr lang="en-US" sz="1400" b="1">
                <a:latin typeface="Book Antiqua" pitchFamily="18" charset="0"/>
              </a:rPr>
              <a:t>(36 square miles)</a:t>
            </a:r>
          </a:p>
        </p:txBody>
      </p:sp>
      <p:sp>
        <p:nvSpPr>
          <p:cNvPr id="189667" name="Line 227"/>
          <p:cNvSpPr>
            <a:spLocks noChangeShapeType="1"/>
          </p:cNvSpPr>
          <p:nvPr/>
        </p:nvSpPr>
        <p:spPr bwMode="auto">
          <a:xfrm>
            <a:off x="3505200" y="4572000"/>
            <a:ext cx="5029200" cy="0"/>
          </a:xfrm>
          <a:prstGeom prst="line">
            <a:avLst/>
          </a:prstGeom>
          <a:noFill/>
          <a:ln w="57150">
            <a:solidFill>
              <a:srgbClr val="0066FF"/>
            </a:solidFill>
            <a:round/>
            <a:headEnd/>
            <a:tailEnd/>
          </a:ln>
          <a:effectLst/>
        </p:spPr>
        <p:txBody>
          <a:bodyPr/>
          <a:lstStyle/>
          <a:p>
            <a:endParaRPr lang="en-US"/>
          </a:p>
        </p:txBody>
      </p:sp>
      <p:sp>
        <p:nvSpPr>
          <p:cNvPr id="189668" name="Line 228"/>
          <p:cNvSpPr>
            <a:spLocks noChangeShapeType="1"/>
          </p:cNvSpPr>
          <p:nvPr/>
        </p:nvSpPr>
        <p:spPr bwMode="auto">
          <a:xfrm flipH="1" flipV="1">
            <a:off x="4572000" y="1371600"/>
            <a:ext cx="0" cy="4800600"/>
          </a:xfrm>
          <a:prstGeom prst="line">
            <a:avLst/>
          </a:prstGeom>
          <a:noFill/>
          <a:ln w="57150">
            <a:solidFill>
              <a:srgbClr val="0066FF"/>
            </a:solidFill>
            <a:round/>
            <a:headEnd/>
            <a:tailEnd/>
          </a:ln>
          <a:effectLst/>
        </p:spPr>
        <p:txBody>
          <a:bodyPr/>
          <a:lstStyle/>
          <a:p>
            <a:endParaRPr lang="en-US"/>
          </a:p>
        </p:txBody>
      </p:sp>
      <p:sp>
        <p:nvSpPr>
          <p:cNvPr id="15" name="Slide Number Placeholder 14"/>
          <p:cNvSpPr>
            <a:spLocks noGrp="1"/>
          </p:cNvSpPr>
          <p:nvPr>
            <p:ph type="sldNum" sz="quarter" idx="12"/>
          </p:nvPr>
        </p:nvSpPr>
        <p:spPr/>
        <p:txBody>
          <a:bodyPr/>
          <a:lstStyle/>
          <a:p>
            <a:fld id="{4FAB73BC-B049-4115-A692-8D63A059BFB8}" type="slidenum">
              <a:rPr lang="en-US" smtClean="0"/>
              <a:pPr/>
              <a:t>33</a:t>
            </a:fld>
            <a:endParaRPr lang="en-US" dirty="0"/>
          </a:p>
        </p:txBody>
      </p:sp>
    </p:spTree>
    <p:extLst>
      <p:ext uri="{BB962C8B-B14F-4D97-AF65-F5344CB8AC3E}">
        <p14:creationId xmlns:p14="http://schemas.microsoft.com/office/powerpoint/2010/main" val="3183240466"/>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Grants to Private Parties</a:t>
            </a:r>
            <a:endParaRPr lang="en-US" dirty="0"/>
          </a:p>
        </p:txBody>
      </p:sp>
      <p:sp>
        <p:nvSpPr>
          <p:cNvPr id="3" name="Text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smtClean="0"/>
              <a:t>34</a:t>
            </a:fld>
            <a:endParaRPr lang="en-US" dirty="0"/>
          </a:p>
        </p:txBody>
      </p:sp>
    </p:spTree>
    <p:extLst>
      <p:ext uri="{BB962C8B-B14F-4D97-AF65-F5344CB8AC3E}">
        <p14:creationId xmlns:p14="http://schemas.microsoft.com/office/powerpoint/2010/main" val="264343938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Uncle Sam’s Farm</a:t>
            </a:r>
            <a:endParaRPr lang="en-US" dirty="0"/>
          </a:p>
        </p:txBody>
      </p:sp>
      <p:sp>
        <p:nvSpPr>
          <p:cNvPr id="5" name="Content Placeholder 4"/>
          <p:cNvSpPr>
            <a:spLocks noGrp="1"/>
          </p:cNvSpPr>
          <p:nvPr>
            <p:ph idx="1"/>
          </p:nvPr>
        </p:nvSpPr>
        <p:spPr>
          <a:xfrm>
            <a:off x="5753100" y="723972"/>
            <a:ext cx="6692900" cy="5729414"/>
          </a:xfrm>
        </p:spPr>
        <p:txBody>
          <a:bodyPr>
            <a:normAutofit fontScale="55000" lnSpcReduction="20000"/>
          </a:bodyPr>
          <a:lstStyle/>
          <a:p>
            <a:r>
              <a:rPr lang="en-US" sz="3300" dirty="0"/>
              <a:t>Of all the mighty nations in the East or in the West,</a:t>
            </a:r>
            <a:br>
              <a:rPr lang="en-US" sz="3300" dirty="0"/>
            </a:br>
            <a:r>
              <a:rPr lang="en-US" sz="3300" dirty="0"/>
              <a:t>O this glorious Yankee nation is the greatest and the best.</a:t>
            </a:r>
            <a:br>
              <a:rPr lang="en-US" sz="3300" dirty="0"/>
            </a:br>
            <a:r>
              <a:rPr lang="en-US" sz="3300" dirty="0"/>
              <a:t>We have </a:t>
            </a:r>
            <a:r>
              <a:rPr lang="en-US" sz="4200" dirty="0">
                <a:solidFill>
                  <a:srgbClr val="00B050"/>
                </a:solidFill>
              </a:rPr>
              <a:t>room for all creation </a:t>
            </a:r>
            <a:r>
              <a:rPr lang="en-US" sz="3300" dirty="0"/>
              <a:t>and our banner is unfurled,</a:t>
            </a:r>
            <a:br>
              <a:rPr lang="en-US" sz="3300" dirty="0"/>
            </a:br>
            <a:r>
              <a:rPr lang="en-US" sz="3300" dirty="0"/>
              <a:t>Here's a general invitation to the people of the world.</a:t>
            </a:r>
            <a:br>
              <a:rPr lang="en-US" sz="3300" dirty="0"/>
            </a:br>
            <a:endParaRPr lang="en-US" sz="3300" dirty="0"/>
          </a:p>
          <a:p>
            <a:r>
              <a:rPr lang="en-US" sz="3300" dirty="0"/>
              <a:t>Chorus: Then come along, come along, make no delay;</a:t>
            </a:r>
            <a:br>
              <a:rPr lang="en-US" sz="3300" dirty="0"/>
            </a:br>
            <a:r>
              <a:rPr lang="en-US" sz="3300" dirty="0"/>
              <a:t>Come from every nation, come from every way.</a:t>
            </a:r>
            <a:br>
              <a:rPr lang="en-US" sz="3300" dirty="0"/>
            </a:br>
            <a:r>
              <a:rPr lang="en-US" sz="3300" dirty="0"/>
              <a:t>Our lands, they are broad enough - don't be alarmed,</a:t>
            </a:r>
            <a:br>
              <a:rPr lang="en-US" sz="3300" dirty="0"/>
            </a:br>
            <a:r>
              <a:rPr lang="en-US" sz="4200" dirty="0">
                <a:solidFill>
                  <a:srgbClr val="00B050"/>
                </a:solidFill>
              </a:rPr>
              <a:t>For Uncle Sam is rich enough to give us all a farm.</a:t>
            </a:r>
            <a:r>
              <a:rPr lang="en-US" sz="3300" dirty="0"/>
              <a:t/>
            </a:r>
            <a:br>
              <a:rPr lang="en-US" sz="3300" dirty="0"/>
            </a:br>
            <a:r>
              <a:rPr lang="en-US" sz="3300" dirty="0"/>
              <a:t/>
            </a:r>
            <a:br>
              <a:rPr lang="en-US" sz="3300" dirty="0"/>
            </a:br>
            <a:r>
              <a:rPr lang="en-US" sz="3300" dirty="0"/>
              <a:t>The brave in every nation are joining heart and hand</a:t>
            </a:r>
            <a:br>
              <a:rPr lang="en-US" sz="3300" dirty="0"/>
            </a:br>
            <a:r>
              <a:rPr lang="en-US" sz="3300" dirty="0"/>
              <a:t>And flocking to America, the real promised land;</a:t>
            </a:r>
            <a:br>
              <a:rPr lang="en-US" sz="3300" dirty="0"/>
            </a:br>
            <a:r>
              <a:rPr lang="en-US" sz="3300" dirty="0"/>
              <a:t>And Uncle Sam stands ready with a child upon each arm</a:t>
            </a:r>
            <a:br>
              <a:rPr lang="en-US" sz="3300" dirty="0"/>
            </a:br>
            <a:r>
              <a:rPr lang="en-US" sz="3300" dirty="0"/>
              <a:t>To give them all a welcome to a lot upon his farm.</a:t>
            </a:r>
            <a:br>
              <a:rPr lang="en-US" sz="3300" dirty="0"/>
            </a:br>
            <a:endParaRPr lang="en-US" sz="3300" dirty="0"/>
          </a:p>
          <a:p>
            <a:r>
              <a:rPr lang="en-US" sz="3300" dirty="0"/>
              <a:t>A welcome, warm and hearty, do we give the sons of toil</a:t>
            </a:r>
            <a:br>
              <a:rPr lang="en-US" sz="3300" dirty="0"/>
            </a:br>
            <a:r>
              <a:rPr lang="en-US" sz="3300" dirty="0"/>
              <a:t>To come to the West and settle </a:t>
            </a:r>
            <a:r>
              <a:rPr lang="en-US" sz="3300" dirty="0" smtClean="0"/>
              <a:t>and </a:t>
            </a:r>
            <a:r>
              <a:rPr lang="en-US" sz="4200" dirty="0" smtClean="0">
                <a:solidFill>
                  <a:srgbClr val="00B050"/>
                </a:solidFill>
              </a:rPr>
              <a:t>labor on free soil;</a:t>
            </a:r>
            <a:br>
              <a:rPr lang="en-US" sz="4200" dirty="0" smtClean="0">
                <a:solidFill>
                  <a:srgbClr val="00B050"/>
                </a:solidFill>
              </a:rPr>
            </a:br>
            <a:r>
              <a:rPr lang="en-US" sz="4200" dirty="0" smtClean="0">
                <a:solidFill>
                  <a:srgbClr val="00B050"/>
                </a:solidFill>
              </a:rPr>
              <a:t>We've room enough and land enough, they needn't feel alarm -</a:t>
            </a:r>
            <a:r>
              <a:rPr lang="en-US" sz="4200" dirty="0">
                <a:solidFill>
                  <a:schemeClr val="accent2"/>
                </a:solidFill>
              </a:rPr>
              <a:t/>
            </a:r>
            <a:br>
              <a:rPr lang="en-US" sz="4200" dirty="0">
                <a:solidFill>
                  <a:schemeClr val="accent2"/>
                </a:solidFill>
              </a:rPr>
            </a:br>
            <a:r>
              <a:rPr lang="en-US" sz="3300" dirty="0"/>
              <a:t>O! come to the land of freedom and vote yourself a farm.</a:t>
            </a:r>
            <a:r>
              <a:rPr lang="en-US" dirty="0"/>
              <a:t/>
            </a:r>
            <a:br>
              <a:rPr lang="en-US" dirty="0"/>
            </a:br>
            <a:endParaRPr lang="en-US" dirty="0"/>
          </a:p>
        </p:txBody>
      </p:sp>
      <p:sp>
        <p:nvSpPr>
          <p:cNvPr id="6" name="Text Placeholder 5"/>
          <p:cNvSpPr>
            <a:spLocks noGrp="1"/>
          </p:cNvSpPr>
          <p:nvPr>
            <p:ph type="body" sz="half" idx="2"/>
          </p:nvPr>
        </p:nvSpPr>
        <p:spPr>
          <a:xfrm>
            <a:off x="680322" y="2336872"/>
            <a:ext cx="2545478" cy="3822628"/>
          </a:xfrm>
        </p:spPr>
        <p:txBody>
          <a:bodyPr/>
          <a:lstStyle/>
          <a:p>
            <a:r>
              <a:rPr lang="en-US" dirty="0">
                <a:solidFill>
                  <a:schemeClr val="bg1"/>
                </a:solidFill>
                <a:hlinkClick r:id="rId3"/>
              </a:rPr>
              <a:t>http://www.youtube.com/watch?v=bwNsWz7O9yY</a:t>
            </a:r>
            <a:endParaRPr lang="en-US" dirty="0">
              <a:solidFill>
                <a:schemeClr val="bg1"/>
              </a:solidFill>
            </a:endParaRPr>
          </a:p>
        </p:txBody>
      </p:sp>
      <p:sp>
        <p:nvSpPr>
          <p:cNvPr id="3" name="Slide Number Placeholder 2"/>
          <p:cNvSpPr>
            <a:spLocks noGrp="1"/>
          </p:cNvSpPr>
          <p:nvPr>
            <p:ph type="sldNum" sz="quarter" idx="12"/>
          </p:nvPr>
        </p:nvSpPr>
        <p:spPr/>
        <p:txBody>
          <a:bodyPr/>
          <a:lstStyle/>
          <a:p>
            <a:fld id="{4FAB73BC-B049-4115-A692-8D63A059BFB8}" type="slidenum">
              <a:rPr lang="en-US" smtClean="0"/>
              <a:pPr/>
              <a:t>35</a:t>
            </a:fld>
            <a:endParaRPr lang="en-US" dirty="0"/>
          </a:p>
        </p:txBody>
      </p:sp>
    </p:spTree>
    <p:extLst>
      <p:ext uri="{BB962C8B-B14F-4D97-AF65-F5344CB8AC3E}">
        <p14:creationId xmlns:p14="http://schemas.microsoft.com/office/powerpoint/2010/main" val="253364194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Far &amp; Away</a:t>
            </a:r>
            <a:br>
              <a:rPr lang="en-US" dirty="0" smtClean="0"/>
            </a:br>
            <a:r>
              <a:rPr lang="en-US" sz="2000" dirty="0">
                <a:solidFill>
                  <a:schemeClr val="accent5"/>
                </a:solidFill>
              </a:rPr>
              <a:t>Oklahoma Land Race</a:t>
            </a:r>
          </a:p>
        </p:txBody>
      </p:sp>
      <p:sp>
        <p:nvSpPr>
          <p:cNvPr id="4" name="Content Placeholder 3"/>
          <p:cNvSpPr>
            <a:spLocks noGrp="1"/>
          </p:cNvSpPr>
          <p:nvPr>
            <p:ph idx="1"/>
          </p:nvPr>
        </p:nvSpPr>
        <p:spPr/>
        <p:txBody>
          <a:bodyPr/>
          <a:lstStyle/>
          <a:p>
            <a:r>
              <a:rPr lang="en-US" sz="3200" dirty="0" smtClean="0"/>
              <a:t>Great Land Dispersals</a:t>
            </a:r>
          </a:p>
          <a:p>
            <a:pPr lvl="1"/>
            <a:r>
              <a:rPr lang="en-US" sz="2800" dirty="0" smtClean="0"/>
              <a:t>1862 The Homestead Act</a:t>
            </a:r>
          </a:p>
          <a:p>
            <a:pPr lvl="1"/>
            <a:r>
              <a:rPr lang="en-US" sz="2800" dirty="0" smtClean="0"/>
              <a:t>1877 Desert Lands Act</a:t>
            </a:r>
          </a:p>
          <a:p>
            <a:pPr lvl="1"/>
            <a:r>
              <a:rPr lang="en-US" sz="2800" dirty="0" smtClean="0"/>
              <a:t>1916 Stock-Raising Homestead Act of 1916</a:t>
            </a:r>
          </a:p>
          <a:p>
            <a:pPr lvl="1"/>
            <a:endParaRPr lang="en-US" dirty="0"/>
          </a:p>
        </p:txBody>
      </p:sp>
      <p:sp>
        <p:nvSpPr>
          <p:cNvPr id="3" name="Text Placeholder 2"/>
          <p:cNvSpPr>
            <a:spLocks noGrp="1"/>
          </p:cNvSpPr>
          <p:nvPr>
            <p:ph type="body" sz="half" idx="2"/>
          </p:nvPr>
        </p:nvSpPr>
        <p:spPr/>
        <p:txBody>
          <a:bodyPr/>
          <a:lstStyle/>
          <a:p>
            <a:r>
              <a:rPr lang="en-US" dirty="0" smtClean="0">
                <a:hlinkClick r:id="rId3"/>
              </a:rPr>
              <a:t>http://www.youtube.com/watch?v=5ycMhMM2UFs</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36</a:t>
            </a:fld>
            <a:endParaRPr lang="en-US" dirty="0"/>
          </a:p>
        </p:txBody>
      </p:sp>
    </p:spTree>
    <p:extLst>
      <p:ext uri="{BB962C8B-B14F-4D97-AF65-F5344CB8AC3E}">
        <p14:creationId xmlns:p14="http://schemas.microsoft.com/office/powerpoint/2010/main" val="359023743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P6260001"/>
          <p:cNvPicPr>
            <a:picLocks noChangeAspect="1" noChangeArrowheads="1"/>
          </p:cNvPicPr>
          <p:nvPr/>
        </p:nvPicPr>
        <p:blipFill>
          <a:blip r:embed="rId3" cstate="print"/>
          <a:stretch>
            <a:fillRect/>
          </a:stretch>
        </p:blipFill>
        <p:spPr>
          <a:xfrm>
            <a:off x="0" y="-157549"/>
            <a:ext cx="12839700" cy="9607329"/>
          </a:xfrm>
          <a:prstGeom prst="rect">
            <a:avLst/>
          </a:prstGeom>
          <a:noFill/>
          <a:ln/>
        </p:spPr>
      </p:pic>
      <p:sp>
        <p:nvSpPr>
          <p:cNvPr id="2" name="Title 1"/>
          <p:cNvSpPr>
            <a:spLocks noGrp="1"/>
          </p:cNvSpPr>
          <p:nvPr>
            <p:ph type="title"/>
          </p:nvPr>
        </p:nvSpPr>
        <p:spPr/>
        <p:txBody>
          <a:bodyPr/>
          <a:lstStyle/>
          <a:p>
            <a:r>
              <a:rPr lang="en-US" dirty="0" smtClean="0"/>
              <a:t>Foust v. Lujan </a:t>
            </a:r>
            <a:endParaRPr lang="en-US" dirty="0"/>
          </a:p>
        </p:txBody>
      </p:sp>
      <p:sp>
        <p:nvSpPr>
          <p:cNvPr id="3" name="Text Placeholder 2"/>
          <p:cNvSpPr>
            <a:spLocks noGrp="1"/>
          </p:cNvSpPr>
          <p:nvPr>
            <p:ph type="body" idx="1"/>
          </p:nvPr>
        </p:nvSpPr>
        <p:spPr/>
        <p:txBody>
          <a:bodyPr/>
          <a:lstStyle/>
          <a:p>
            <a:r>
              <a:rPr lang="en-US" dirty="0" smtClean="0"/>
              <a:t>942 F.2d 712 (10</a:t>
            </a:r>
            <a:r>
              <a:rPr lang="en-US" baseline="30000" dirty="0" smtClean="0"/>
              <a:t>th</a:t>
            </a:r>
            <a:r>
              <a:rPr lang="en-US" dirty="0" smtClean="0"/>
              <a:t> Cir. 1991)</a:t>
            </a:r>
          </a:p>
          <a:p>
            <a:r>
              <a:rPr lang="en-US" dirty="0" smtClean="0"/>
              <a:t>p.66</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37</a:t>
            </a:fld>
            <a:endParaRPr lang="en-US" dirty="0"/>
          </a:p>
        </p:txBody>
      </p:sp>
    </p:spTree>
    <p:extLst>
      <p:ext uri="{BB962C8B-B14F-4D97-AF65-F5344CB8AC3E}">
        <p14:creationId xmlns:p14="http://schemas.microsoft.com/office/powerpoint/2010/main" val="88691141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Timeline</a:t>
            </a:r>
            <a:endParaRPr lang="en-US" dirty="0"/>
          </a:p>
        </p:txBody>
      </p:sp>
      <p:sp>
        <p:nvSpPr>
          <p:cNvPr id="4" name="Content Placeholder 3"/>
          <p:cNvSpPr>
            <a:spLocks noGrp="1"/>
          </p:cNvSpPr>
          <p:nvPr>
            <p:ph idx="1"/>
          </p:nvPr>
        </p:nvSpPr>
        <p:spPr>
          <a:xfrm>
            <a:off x="1371600" y="1320800"/>
            <a:ext cx="9601200" cy="5346700"/>
          </a:xfrm>
        </p:spPr>
        <p:txBody>
          <a:bodyPr>
            <a:normAutofit/>
          </a:bodyPr>
          <a:lstStyle/>
          <a:p>
            <a:r>
              <a:rPr lang="en-US" dirty="0" smtClean="0"/>
              <a:t>1863 Treaty with Eastern Band of Shoshone</a:t>
            </a:r>
          </a:p>
          <a:p>
            <a:r>
              <a:rPr lang="en-US" dirty="0" smtClean="0"/>
              <a:t>1868 Treaty. Tribe agreed to switch lands.</a:t>
            </a:r>
          </a:p>
          <a:p>
            <a:r>
              <a:rPr lang="en-US" dirty="0" smtClean="0"/>
              <a:t>1878. Feds moved another tribe onto the land too. (Northern Arapaho)</a:t>
            </a:r>
          </a:p>
          <a:p>
            <a:r>
              <a:rPr lang="en-US" dirty="0" smtClean="0"/>
              <a:t>1905. Tribes ceded some land to the feds conditionally for the purpose of developing hydroelectric facilities.</a:t>
            </a:r>
          </a:p>
          <a:p>
            <a:r>
              <a:rPr lang="en-US" dirty="0" smtClean="0"/>
              <a:t>1920 Supreme Ct holds that ceded lands remain Indian lands until all the conditions in the agreement have been fulfilled</a:t>
            </a:r>
          </a:p>
          <a:p>
            <a:r>
              <a:rPr lang="en-US" dirty="0" smtClean="0"/>
              <a:t>1928. Feds opened up some of the ceded land to homesteading</a:t>
            </a:r>
          </a:p>
          <a:p>
            <a:r>
              <a:rPr lang="en-US" dirty="0" smtClean="0"/>
              <a:t>1929 &amp; 1930. Smith filed claims for land. He gets his patents and builds.</a:t>
            </a:r>
          </a:p>
          <a:p>
            <a:r>
              <a:rPr lang="en-US" dirty="0" smtClean="0"/>
              <a:t>1934.  Congress revokes power to sell additional Indian lands.</a:t>
            </a:r>
          </a:p>
          <a:p>
            <a:r>
              <a:rPr lang="en-US" dirty="0" smtClean="0"/>
              <a:t>1939.  Tribal ownership of all </a:t>
            </a:r>
            <a:r>
              <a:rPr lang="en-US" dirty="0" err="1" smtClean="0"/>
              <a:t>undisposed</a:t>
            </a:r>
            <a:r>
              <a:rPr lang="en-US" dirty="0" smtClean="0"/>
              <a:t> lands restored.</a:t>
            </a:r>
          </a:p>
          <a:p>
            <a:r>
              <a:rPr lang="en-US" dirty="0" smtClean="0"/>
              <a:t>1979. survey shows that there were confused about the parcel</a:t>
            </a:r>
          </a:p>
          <a:p>
            <a:endParaRPr lang="en-US" dirty="0"/>
          </a:p>
        </p:txBody>
      </p:sp>
      <p:sp>
        <p:nvSpPr>
          <p:cNvPr id="2" name="Slide Number Placeholder 1"/>
          <p:cNvSpPr>
            <a:spLocks noGrp="1"/>
          </p:cNvSpPr>
          <p:nvPr>
            <p:ph type="sldNum" sz="quarter" idx="12"/>
          </p:nvPr>
        </p:nvSpPr>
        <p:spPr/>
        <p:txBody>
          <a:bodyPr/>
          <a:lstStyle/>
          <a:p>
            <a:fld id="{6113E31D-E2AB-40D1-8B51-AFA5AFEF393A}" type="slidenum">
              <a:rPr lang="en-US" smtClean="0"/>
              <a:t>38</a:t>
            </a:fld>
            <a:endParaRPr lang="en-US" dirty="0"/>
          </a:p>
        </p:txBody>
      </p:sp>
    </p:spTree>
    <p:extLst>
      <p:ext uri="{BB962C8B-B14F-4D97-AF65-F5344CB8AC3E}">
        <p14:creationId xmlns:p14="http://schemas.microsoft.com/office/powerpoint/2010/main" val="27514950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66" name="Picture 2" descr="Cadastralpmmap2"/>
          <p:cNvPicPr>
            <a:picLocks noChangeAspect="1" noChangeArrowheads="1"/>
          </p:cNvPicPr>
          <p:nvPr/>
        </p:nvPicPr>
        <p:blipFill>
          <a:blip r:embed="rId3" cstate="print"/>
          <a:srcRect l="18146" t="21309" r="42540" b="35536"/>
          <a:stretch>
            <a:fillRect/>
          </a:stretch>
        </p:blipFill>
        <p:spPr bwMode="auto">
          <a:xfrm>
            <a:off x="622300" y="-100696"/>
            <a:ext cx="9817101" cy="7148375"/>
          </a:xfrm>
          <a:prstGeom prst="rect">
            <a:avLst/>
          </a:prstGeom>
          <a:noFill/>
        </p:spPr>
      </p:pic>
      <p:sp>
        <p:nvSpPr>
          <p:cNvPr id="139269" name="Text Box 5"/>
          <p:cNvSpPr txBox="1">
            <a:spLocks noChangeArrowheads="1"/>
          </p:cNvSpPr>
          <p:nvPr/>
        </p:nvSpPr>
        <p:spPr bwMode="auto">
          <a:xfrm>
            <a:off x="5791200" y="6553200"/>
            <a:ext cx="4648200" cy="304800"/>
          </a:xfrm>
          <a:prstGeom prst="rect">
            <a:avLst/>
          </a:prstGeom>
          <a:solidFill>
            <a:schemeClr val="bg1"/>
          </a:solidFill>
          <a:ln w="9525">
            <a:noFill/>
            <a:miter lim="800000"/>
            <a:headEnd/>
            <a:tailEnd/>
          </a:ln>
          <a:effectLst/>
        </p:spPr>
        <p:txBody>
          <a:bodyPr>
            <a:spAutoFit/>
          </a:bodyPr>
          <a:lstStyle/>
          <a:p>
            <a:pPr algn="r">
              <a:spcBef>
                <a:spcPct val="50000"/>
              </a:spcBef>
            </a:pPr>
            <a:r>
              <a:rPr lang="en-US" sz="1400"/>
              <a:t>Source: Bureau of Land Management</a:t>
            </a:r>
          </a:p>
        </p:txBody>
      </p:sp>
      <p:sp>
        <p:nvSpPr>
          <p:cNvPr id="2" name="Slide Number Placeholder 1"/>
          <p:cNvSpPr>
            <a:spLocks noGrp="1"/>
          </p:cNvSpPr>
          <p:nvPr>
            <p:ph type="sldNum" sz="quarter" idx="12"/>
          </p:nvPr>
        </p:nvSpPr>
        <p:spPr/>
        <p:txBody>
          <a:bodyPr/>
          <a:lstStyle/>
          <a:p>
            <a:fld id="{4FAB73BC-B049-4115-A692-8D63A059BFB8}" type="slidenum">
              <a:rPr lang="en-US" smtClean="0"/>
              <a:pPr/>
              <a:t>39</a:t>
            </a:fld>
            <a:endParaRPr lang="en-US" dirty="0"/>
          </a:p>
        </p:txBody>
      </p:sp>
    </p:spTree>
    <p:extLst>
      <p:ext uri="{BB962C8B-B14F-4D97-AF65-F5344CB8AC3E}">
        <p14:creationId xmlns:p14="http://schemas.microsoft.com/office/powerpoint/2010/main" val="36183993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506" name="Picture 2" descr="DefendersPLMap"/>
          <p:cNvPicPr>
            <a:picLocks noChangeAspect="1" noChangeArrowheads="1"/>
          </p:cNvPicPr>
          <p:nvPr/>
        </p:nvPicPr>
        <p:blipFill>
          <a:blip r:embed="rId3" cstate="print">
            <a:lum contrast="6000"/>
          </a:blip>
          <a:srcRect/>
          <a:stretch>
            <a:fillRect/>
          </a:stretch>
        </p:blipFill>
        <p:spPr bwMode="auto">
          <a:xfrm>
            <a:off x="1981200" y="272356"/>
            <a:ext cx="8966200" cy="5927114"/>
          </a:xfrm>
          <a:prstGeom prst="rect">
            <a:avLst/>
          </a:prstGeom>
          <a:noFill/>
        </p:spPr>
      </p:pic>
      <p:sp>
        <p:nvSpPr>
          <p:cNvPr id="149507" name="Text Box 3"/>
          <p:cNvSpPr txBox="1">
            <a:spLocks noChangeArrowheads="1"/>
          </p:cNvSpPr>
          <p:nvPr/>
        </p:nvSpPr>
        <p:spPr bwMode="auto">
          <a:xfrm>
            <a:off x="6597650" y="6401777"/>
            <a:ext cx="3524250" cy="253916"/>
          </a:xfrm>
          <a:prstGeom prst="rect">
            <a:avLst/>
          </a:prstGeom>
          <a:noFill/>
          <a:ln w="9525">
            <a:noFill/>
            <a:miter lim="800000"/>
            <a:headEnd/>
            <a:tailEnd/>
          </a:ln>
          <a:effectLst/>
        </p:spPr>
        <p:txBody>
          <a:bodyPr wrap="square">
            <a:spAutoFit/>
          </a:bodyPr>
          <a:lstStyle/>
          <a:p>
            <a:pPr>
              <a:spcBef>
                <a:spcPct val="50000"/>
              </a:spcBef>
            </a:pPr>
            <a:r>
              <a:rPr lang="en-US" sz="1050" dirty="0"/>
              <a:t>www.defenders.org/publiclands/images/landsmap.jpg</a:t>
            </a:r>
          </a:p>
        </p:txBody>
      </p:sp>
      <p:sp>
        <p:nvSpPr>
          <p:cNvPr id="2" name="Slide Number Placeholder 1"/>
          <p:cNvSpPr>
            <a:spLocks noGrp="1"/>
          </p:cNvSpPr>
          <p:nvPr>
            <p:ph type="sldNum" sz="quarter" idx="12"/>
          </p:nvPr>
        </p:nvSpPr>
        <p:spPr/>
        <p:txBody>
          <a:bodyPr/>
          <a:lstStyle/>
          <a:p>
            <a:fld id="{4FAB73BC-B049-4115-A692-8D63A059BFB8}" type="slidenum">
              <a:rPr lang="en-US" smtClean="0"/>
              <a:pPr/>
              <a:t>4</a:t>
            </a:fld>
            <a:endParaRPr lang="en-US" dirty="0"/>
          </a:p>
        </p:txBody>
      </p:sp>
    </p:spTree>
    <p:extLst>
      <p:ext uri="{BB962C8B-B14F-4D97-AF65-F5344CB8AC3E}">
        <p14:creationId xmlns:p14="http://schemas.microsoft.com/office/powerpoint/2010/main" val="2909344745"/>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ChangeArrowheads="1"/>
          </p:cNvSpPr>
          <p:nvPr/>
        </p:nvSpPr>
        <p:spPr bwMode="auto">
          <a:xfrm>
            <a:off x="1524001" y="696397"/>
            <a:ext cx="184731" cy="369332"/>
          </a:xfrm>
          <a:prstGeom prst="rect">
            <a:avLst/>
          </a:prstGeom>
          <a:noFill/>
          <a:ln w="9525">
            <a:noFill/>
            <a:miter lim="800000"/>
            <a:headEnd/>
            <a:tailEnd/>
          </a:ln>
          <a:effectLst/>
        </p:spPr>
        <p:txBody>
          <a:bodyPr wrap="none" anchor="ctr">
            <a:spAutoFit/>
          </a:bodyPr>
          <a:lstStyle/>
          <a:p>
            <a:endParaRPr lang="en-US"/>
          </a:p>
        </p:txBody>
      </p:sp>
      <p:grpSp>
        <p:nvGrpSpPr>
          <p:cNvPr id="2" name="Group 3"/>
          <p:cNvGrpSpPr>
            <a:grpSpLocks/>
          </p:cNvGrpSpPr>
          <p:nvPr/>
        </p:nvGrpSpPr>
        <p:grpSpPr bwMode="auto">
          <a:xfrm>
            <a:off x="2797175" y="1143000"/>
            <a:ext cx="6108700" cy="5959064"/>
            <a:chOff x="874" y="624"/>
            <a:chExt cx="3848" cy="3866"/>
          </a:xfrm>
        </p:grpSpPr>
        <p:sp>
          <p:nvSpPr>
            <p:cNvPr id="254980" name="Text Box 4"/>
            <p:cNvSpPr txBox="1">
              <a:spLocks noChangeArrowheads="1"/>
            </p:cNvSpPr>
            <p:nvPr/>
          </p:nvSpPr>
          <p:spPr bwMode="auto">
            <a:xfrm>
              <a:off x="3768" y="624"/>
              <a:ext cx="789" cy="789"/>
            </a:xfrm>
            <a:prstGeom prst="rect">
              <a:avLst/>
            </a:prstGeom>
            <a:solidFill>
              <a:srgbClr val="FFFFFF"/>
            </a:solidFill>
            <a:ln w="9525">
              <a:solidFill>
                <a:srgbClr val="000000"/>
              </a:solidFill>
              <a:miter lim="800000"/>
              <a:headEnd/>
              <a:tailEnd/>
            </a:ln>
          </p:spPr>
          <p:txBody>
            <a:bodyPr/>
            <a:lstStyle/>
            <a:p>
              <a:endParaRPr lang="en-US"/>
            </a:p>
          </p:txBody>
        </p:sp>
        <p:grpSp>
          <p:nvGrpSpPr>
            <p:cNvPr id="3" name="Group 5"/>
            <p:cNvGrpSpPr>
              <a:grpSpLocks/>
            </p:cNvGrpSpPr>
            <p:nvPr/>
          </p:nvGrpSpPr>
          <p:grpSpPr bwMode="auto">
            <a:xfrm>
              <a:off x="1392" y="2208"/>
              <a:ext cx="3168" cy="1584"/>
              <a:chOff x="2700" y="8848"/>
              <a:chExt cx="7920" cy="3960"/>
            </a:xfrm>
          </p:grpSpPr>
          <p:sp>
            <p:nvSpPr>
              <p:cNvPr id="254982" name="Text Box 6"/>
              <p:cNvSpPr txBox="1">
                <a:spLocks noChangeArrowheads="1"/>
              </p:cNvSpPr>
              <p:nvPr/>
            </p:nvSpPr>
            <p:spPr bwMode="auto">
              <a:xfrm>
                <a:off x="2700" y="8848"/>
                <a:ext cx="3960" cy="3960"/>
              </a:xfrm>
              <a:prstGeom prst="rect">
                <a:avLst/>
              </a:prstGeom>
              <a:solidFill>
                <a:srgbClr val="FFFFFF"/>
              </a:solidFill>
              <a:ln w="9525">
                <a:solidFill>
                  <a:srgbClr val="000000"/>
                </a:solidFill>
                <a:miter lim="800000"/>
                <a:headEnd/>
                <a:tailEnd/>
              </a:ln>
            </p:spPr>
            <p:txBody>
              <a:bodyPr/>
              <a:lstStyle/>
              <a:p>
                <a:pPr algn="ctr" eaLnBrk="1" hangingPunct="1"/>
                <a:endParaRPr lang="en-US" sz="1200">
                  <a:solidFill>
                    <a:srgbClr val="000000"/>
                  </a:solidFill>
                  <a:latin typeface="Tahoma" charset="0"/>
                  <a:cs typeface="Times New Roman" charset="0"/>
                </a:endParaRPr>
              </a:p>
            </p:txBody>
          </p:sp>
          <p:sp>
            <p:nvSpPr>
              <p:cNvPr id="254983" name="Text Box 7"/>
              <p:cNvSpPr txBox="1">
                <a:spLocks noChangeArrowheads="1"/>
              </p:cNvSpPr>
              <p:nvPr/>
            </p:nvSpPr>
            <p:spPr bwMode="auto">
              <a:xfrm>
                <a:off x="8647" y="10835"/>
                <a:ext cx="1973" cy="1973"/>
              </a:xfrm>
              <a:prstGeom prst="rect">
                <a:avLst/>
              </a:prstGeom>
              <a:solidFill>
                <a:srgbClr val="FFFFFF"/>
              </a:solidFill>
              <a:ln w="9525">
                <a:solidFill>
                  <a:srgbClr val="000000"/>
                </a:solidFill>
                <a:miter lim="800000"/>
                <a:headEnd/>
                <a:tailEnd/>
              </a:ln>
            </p:spPr>
            <p:txBody>
              <a:bodyPr/>
              <a:lstStyle/>
              <a:p>
                <a:pPr algn="ctr" eaLnBrk="1" hangingPunct="1"/>
                <a:endParaRPr lang="en-US" sz="1400">
                  <a:solidFill>
                    <a:srgbClr val="000000"/>
                  </a:solidFill>
                  <a:latin typeface="Tahoma" charset="0"/>
                  <a:cs typeface="Times New Roman" charset="0"/>
                </a:endParaRPr>
              </a:p>
              <a:p>
                <a:pPr algn="ctr" eaLnBrk="1" hangingPunct="1"/>
                <a:r>
                  <a:rPr lang="en-US" sz="1400">
                    <a:solidFill>
                      <a:srgbClr val="000000"/>
                    </a:solidFill>
                    <a:cs typeface="Times New Roman" charset="0"/>
                  </a:rPr>
                  <a:t>SE ¼</a:t>
                </a:r>
                <a:endParaRPr lang="en-US" sz="1400">
                  <a:solidFill>
                    <a:srgbClr val="000000"/>
                  </a:solidFill>
                </a:endParaRPr>
              </a:p>
              <a:p>
                <a:pPr algn="ctr"/>
                <a:r>
                  <a:rPr lang="en-US" sz="1400">
                    <a:solidFill>
                      <a:srgbClr val="000000"/>
                    </a:solidFill>
                    <a:cs typeface="Times New Roman" charset="0"/>
                  </a:rPr>
                  <a:t>of SE ¼</a:t>
                </a:r>
              </a:p>
            </p:txBody>
          </p:sp>
          <p:sp>
            <p:nvSpPr>
              <p:cNvPr id="254984" name="Text Box 8"/>
              <p:cNvSpPr txBox="1">
                <a:spLocks noChangeArrowheads="1"/>
              </p:cNvSpPr>
              <p:nvPr/>
            </p:nvSpPr>
            <p:spPr bwMode="auto">
              <a:xfrm>
                <a:off x="8647" y="8848"/>
                <a:ext cx="1973" cy="1973"/>
              </a:xfrm>
              <a:prstGeom prst="rect">
                <a:avLst/>
              </a:prstGeom>
              <a:solidFill>
                <a:schemeClr val="accent1"/>
              </a:solidFill>
              <a:ln w="9525">
                <a:solidFill>
                  <a:srgbClr val="000000"/>
                </a:solidFill>
                <a:miter lim="800000"/>
                <a:headEnd/>
                <a:tailEnd/>
              </a:ln>
            </p:spPr>
            <p:txBody>
              <a:bodyPr/>
              <a:lstStyle/>
              <a:p>
                <a:pPr algn="ctr" eaLnBrk="1" hangingPunct="1"/>
                <a:endParaRPr lang="en-US" sz="1400">
                  <a:solidFill>
                    <a:srgbClr val="000000"/>
                  </a:solidFill>
                  <a:latin typeface="Tahoma" charset="0"/>
                  <a:cs typeface="Times New Roman" charset="0"/>
                </a:endParaRPr>
              </a:p>
              <a:p>
                <a:pPr algn="ctr" eaLnBrk="1" hangingPunct="1"/>
                <a:r>
                  <a:rPr lang="en-US" sz="1400">
                    <a:solidFill>
                      <a:srgbClr val="000000"/>
                    </a:solidFill>
                    <a:cs typeface="Times New Roman" charset="0"/>
                  </a:rPr>
                  <a:t>NE ¼</a:t>
                </a:r>
                <a:endParaRPr lang="en-US" sz="1400">
                  <a:solidFill>
                    <a:srgbClr val="000000"/>
                  </a:solidFill>
                </a:endParaRPr>
              </a:p>
              <a:p>
                <a:pPr algn="ctr"/>
                <a:r>
                  <a:rPr lang="en-US" sz="1400">
                    <a:solidFill>
                      <a:srgbClr val="000000"/>
                    </a:solidFill>
                    <a:cs typeface="Times New Roman" charset="0"/>
                  </a:rPr>
                  <a:t>of SE ¼</a:t>
                </a:r>
                <a:endParaRPr lang="en-US" sz="1400">
                  <a:solidFill>
                    <a:srgbClr val="000000"/>
                  </a:solidFill>
                </a:endParaRPr>
              </a:p>
              <a:p>
                <a:pPr algn="ctr"/>
                <a:r>
                  <a:rPr lang="en-US" sz="1400">
                    <a:solidFill>
                      <a:srgbClr val="000000"/>
                    </a:solidFill>
                    <a:cs typeface="Times New Roman" charset="0"/>
                  </a:rPr>
                  <a:t>(40 acres)</a:t>
                </a:r>
                <a:endParaRPr lang="en-US" sz="1400">
                  <a:solidFill>
                    <a:srgbClr val="000000"/>
                  </a:solidFill>
                </a:endParaRPr>
              </a:p>
              <a:p>
                <a:endParaRPr lang="en-US" sz="1400">
                  <a:solidFill>
                    <a:srgbClr val="000000"/>
                  </a:solidFill>
                  <a:latin typeface="Arial" charset="0"/>
                </a:endParaRPr>
              </a:p>
            </p:txBody>
          </p:sp>
          <p:sp>
            <p:nvSpPr>
              <p:cNvPr id="254985" name="Text Box 9"/>
              <p:cNvSpPr txBox="1">
                <a:spLocks noChangeArrowheads="1"/>
              </p:cNvSpPr>
              <p:nvPr/>
            </p:nvSpPr>
            <p:spPr bwMode="auto">
              <a:xfrm>
                <a:off x="6660" y="8848"/>
                <a:ext cx="1973" cy="3960"/>
              </a:xfrm>
              <a:prstGeom prst="rect">
                <a:avLst/>
              </a:prstGeom>
              <a:solidFill>
                <a:srgbClr val="FFFFFF"/>
              </a:solidFill>
              <a:ln w="9525">
                <a:solidFill>
                  <a:srgbClr val="000000"/>
                </a:solidFill>
                <a:miter lim="800000"/>
                <a:headEnd/>
                <a:tailEnd/>
              </a:ln>
            </p:spPr>
            <p:txBody>
              <a:bodyPr/>
              <a:lstStyle/>
              <a:p>
                <a:pPr algn="ctr" eaLnBrk="1" hangingPunct="1"/>
                <a:endParaRPr lang="en-US" sz="1400">
                  <a:solidFill>
                    <a:srgbClr val="000000"/>
                  </a:solidFill>
                  <a:latin typeface="Arial" charset="0"/>
                  <a:cs typeface="Times New Roman" charset="0"/>
                </a:endParaRPr>
              </a:p>
              <a:p>
                <a:pPr algn="ctr" eaLnBrk="1" hangingPunct="1"/>
                <a:endParaRPr lang="en-US" sz="1400">
                  <a:solidFill>
                    <a:srgbClr val="000000"/>
                  </a:solidFill>
                  <a:latin typeface="Arial" charset="0"/>
                  <a:cs typeface="Times New Roman" charset="0"/>
                </a:endParaRPr>
              </a:p>
              <a:p>
                <a:pPr algn="ctr" eaLnBrk="1" hangingPunct="1"/>
                <a:endParaRPr lang="en-US" sz="1400">
                  <a:solidFill>
                    <a:srgbClr val="000000"/>
                  </a:solidFill>
                  <a:latin typeface="Arial" charset="0"/>
                  <a:cs typeface="Times New Roman" charset="0"/>
                </a:endParaRPr>
              </a:p>
              <a:p>
                <a:pPr algn="ctr" eaLnBrk="1" hangingPunct="1"/>
                <a:endParaRPr lang="en-US" sz="1400">
                  <a:solidFill>
                    <a:srgbClr val="000000"/>
                  </a:solidFill>
                  <a:latin typeface="Arial" charset="0"/>
                  <a:cs typeface="Times New Roman" charset="0"/>
                </a:endParaRPr>
              </a:p>
              <a:p>
                <a:pPr algn="ctr" eaLnBrk="1" hangingPunct="1"/>
                <a:r>
                  <a:rPr lang="en-US" sz="1600">
                    <a:solidFill>
                      <a:srgbClr val="000000"/>
                    </a:solidFill>
                    <a:cs typeface="Times New Roman" charset="0"/>
                  </a:rPr>
                  <a:t>W ½</a:t>
                </a:r>
              </a:p>
              <a:p>
                <a:pPr algn="ctr" eaLnBrk="1" hangingPunct="1"/>
                <a:r>
                  <a:rPr lang="en-US" sz="1600">
                    <a:solidFill>
                      <a:srgbClr val="000000"/>
                    </a:solidFill>
                    <a:cs typeface="Times New Roman" charset="0"/>
                  </a:rPr>
                  <a:t>of SE ¼ </a:t>
                </a:r>
                <a:endParaRPr lang="en-US" sz="1600">
                  <a:solidFill>
                    <a:srgbClr val="000000"/>
                  </a:solidFill>
                </a:endParaRPr>
              </a:p>
            </p:txBody>
          </p:sp>
          <p:sp>
            <p:nvSpPr>
              <p:cNvPr id="254986" name="Text Box 10"/>
              <p:cNvSpPr txBox="1">
                <a:spLocks noChangeArrowheads="1"/>
              </p:cNvSpPr>
              <p:nvPr/>
            </p:nvSpPr>
            <p:spPr bwMode="auto">
              <a:xfrm>
                <a:off x="2880" y="9664"/>
                <a:ext cx="540" cy="1440"/>
              </a:xfrm>
              <a:prstGeom prst="rect">
                <a:avLst/>
              </a:prstGeom>
              <a:solidFill>
                <a:srgbClr val="FFFFFF"/>
              </a:solidFill>
              <a:ln w="0">
                <a:solidFill>
                  <a:srgbClr val="FFFFFF"/>
                </a:solidFill>
                <a:miter lim="800000"/>
                <a:headEnd/>
                <a:tailEnd/>
              </a:ln>
            </p:spPr>
            <p:txBody>
              <a:bodyPr/>
              <a:lstStyle/>
              <a:p>
                <a:pPr eaLnBrk="1" hangingPunct="1"/>
                <a:endParaRPr lang="en-US" sz="1200">
                  <a:solidFill>
                    <a:srgbClr val="000000"/>
                  </a:solidFill>
                  <a:cs typeface="Times New Roman" charset="0"/>
                  <a:sym typeface="Symbol" pitchFamily="18" charset="2"/>
                </a:endParaRPr>
              </a:p>
            </p:txBody>
          </p:sp>
        </p:grpSp>
        <p:sp>
          <p:nvSpPr>
            <p:cNvPr id="254987" name="Text Box 11"/>
            <p:cNvSpPr txBox="1">
              <a:spLocks noChangeArrowheads="1"/>
            </p:cNvSpPr>
            <p:nvPr/>
          </p:nvSpPr>
          <p:spPr bwMode="auto">
            <a:xfrm>
              <a:off x="1392" y="624"/>
              <a:ext cx="1584" cy="1584"/>
            </a:xfrm>
            <a:prstGeom prst="rect">
              <a:avLst/>
            </a:prstGeom>
            <a:solidFill>
              <a:srgbClr val="FFFFFF"/>
            </a:solidFill>
            <a:ln w="9525">
              <a:solidFill>
                <a:srgbClr val="000000"/>
              </a:solidFill>
              <a:miter lim="800000"/>
              <a:headEnd/>
              <a:tailEnd/>
            </a:ln>
          </p:spPr>
          <p:txBody>
            <a:bodyPr/>
            <a:lstStyle/>
            <a:p>
              <a:pPr algn="r" eaLnBrk="1" hangingPunct="1"/>
              <a:r>
                <a:rPr lang="en-US" sz="1200">
                  <a:cs typeface="Times New Roman" charset="0"/>
                  <a:sym typeface="Symbol" pitchFamily="18" charset="2"/>
                </a:rPr>
                <a:t></a:t>
              </a:r>
              <a:r>
                <a:rPr lang="en-US" sz="1200">
                  <a:latin typeface="Tahoma" charset="0"/>
                  <a:cs typeface="Times New Roman" charset="0"/>
                </a:rPr>
                <a:t> </a:t>
              </a:r>
              <a:endParaRPr lang="en-US" sz="1100">
                <a:sym typeface="Symbol" pitchFamily="18" charset="2"/>
              </a:endParaRPr>
            </a:p>
            <a:p>
              <a:pPr algn="ctr"/>
              <a:r>
                <a:rPr lang="en-US" sz="1200">
                  <a:cs typeface="Times New Roman" charset="0"/>
                  <a:sym typeface="Symbol" pitchFamily="18" charset="2"/>
                </a:rPr>
                <a:t>N.W. ¼</a:t>
              </a:r>
              <a:endParaRPr lang="en-US" sz="1100">
                <a:sym typeface="Symbol" pitchFamily="18" charset="2"/>
              </a:endParaRPr>
            </a:p>
            <a:p>
              <a:pPr algn="r"/>
              <a:r>
                <a:rPr lang="en-US" sz="1200">
                  <a:cs typeface="Times New Roman" charset="0"/>
                  <a:sym typeface="Symbol" pitchFamily="18" charset="2"/>
                </a:rPr>
                <a:t>  </a:t>
              </a:r>
              <a:endParaRPr lang="en-US" sz="1100">
                <a:sym typeface="Symbol" pitchFamily="18" charset="2"/>
              </a:endParaRPr>
            </a:p>
            <a:p>
              <a:pPr algn="ctr"/>
              <a:r>
                <a:rPr lang="en-US" sz="4400">
                  <a:solidFill>
                    <a:srgbClr val="000000"/>
                  </a:solidFill>
                  <a:cs typeface="Times New Roman" charset="0"/>
                  <a:sym typeface="Symbol" pitchFamily="18" charset="2"/>
                </a:rPr>
                <a:t>NW ¼</a:t>
              </a:r>
            </a:p>
            <a:p>
              <a:pPr algn="ctr"/>
              <a:r>
                <a:rPr lang="en-US" sz="3600">
                  <a:solidFill>
                    <a:srgbClr val="000000"/>
                  </a:solidFill>
                  <a:sym typeface="Symbol" pitchFamily="18" charset="2"/>
                </a:rPr>
                <a:t>(160 Acres)</a:t>
              </a:r>
            </a:p>
            <a:p>
              <a:endParaRPr lang="en-US" sz="2400">
                <a:solidFill>
                  <a:srgbClr val="000000"/>
                </a:solidFill>
                <a:cs typeface="Times New Roman" charset="0"/>
                <a:sym typeface="Symbol" pitchFamily="18" charset="2"/>
              </a:endParaRPr>
            </a:p>
          </p:txBody>
        </p:sp>
        <p:grpSp>
          <p:nvGrpSpPr>
            <p:cNvPr id="4" name="Group 12"/>
            <p:cNvGrpSpPr>
              <a:grpSpLocks/>
            </p:cNvGrpSpPr>
            <p:nvPr/>
          </p:nvGrpSpPr>
          <p:grpSpPr bwMode="auto">
            <a:xfrm>
              <a:off x="2976" y="1416"/>
              <a:ext cx="1581" cy="792"/>
              <a:chOff x="6660" y="6840"/>
              <a:chExt cx="3953" cy="1973"/>
            </a:xfrm>
          </p:grpSpPr>
          <p:sp>
            <p:nvSpPr>
              <p:cNvPr id="254989" name="Text Box 13"/>
              <p:cNvSpPr txBox="1">
                <a:spLocks noChangeArrowheads="1"/>
              </p:cNvSpPr>
              <p:nvPr/>
            </p:nvSpPr>
            <p:spPr bwMode="auto">
              <a:xfrm>
                <a:off x="6660" y="6840"/>
                <a:ext cx="1973" cy="1973"/>
              </a:xfrm>
              <a:prstGeom prst="rect">
                <a:avLst/>
              </a:prstGeom>
              <a:solidFill>
                <a:schemeClr val="tx1"/>
              </a:solidFill>
              <a:ln w="9525">
                <a:solidFill>
                  <a:srgbClr val="000000"/>
                </a:solidFill>
                <a:miter lim="800000"/>
                <a:headEnd/>
                <a:tailEnd/>
              </a:ln>
            </p:spPr>
            <p:txBody>
              <a:bodyPr/>
              <a:lstStyle/>
              <a:p>
                <a:pPr algn="ctr" eaLnBrk="1" hangingPunct="1"/>
                <a:endParaRPr lang="en-US" sz="1600">
                  <a:solidFill>
                    <a:srgbClr val="000000"/>
                  </a:solidFill>
                  <a:latin typeface="Arial" charset="0"/>
                  <a:cs typeface="Times New Roman" charset="0"/>
                </a:endParaRPr>
              </a:p>
              <a:p>
                <a:pPr algn="ctr" eaLnBrk="1" hangingPunct="1"/>
                <a:r>
                  <a:rPr lang="en-US" sz="1600">
                    <a:solidFill>
                      <a:srgbClr val="000000"/>
                    </a:solidFill>
                    <a:cs typeface="Times New Roman" charset="0"/>
                  </a:rPr>
                  <a:t>SW ¼</a:t>
                </a:r>
                <a:endParaRPr lang="en-US" sz="1600">
                  <a:solidFill>
                    <a:srgbClr val="000000"/>
                  </a:solidFill>
                </a:endParaRPr>
              </a:p>
              <a:p>
                <a:pPr algn="ctr"/>
                <a:r>
                  <a:rPr lang="en-US" sz="1600">
                    <a:solidFill>
                      <a:srgbClr val="000000"/>
                    </a:solidFill>
                    <a:cs typeface="Times New Roman" charset="0"/>
                  </a:rPr>
                  <a:t>of NE ¼</a:t>
                </a:r>
                <a:endParaRPr lang="en-US" sz="1600">
                  <a:solidFill>
                    <a:srgbClr val="000000"/>
                  </a:solidFill>
                </a:endParaRPr>
              </a:p>
              <a:p>
                <a:pPr algn="ctr"/>
                <a:r>
                  <a:rPr lang="en-US" sz="1200">
                    <a:cs typeface="Times New Roman" charset="0"/>
                  </a:rPr>
                  <a:t>40 acres</a:t>
                </a:r>
                <a:endParaRPr lang="en-US" sz="1100"/>
              </a:p>
              <a:p>
                <a:pPr algn="ctr"/>
                <a:r>
                  <a:rPr lang="en-US" sz="1200">
                    <a:cs typeface="Times New Roman" charset="0"/>
                    <a:sym typeface="Symbol" pitchFamily="18" charset="2"/>
                  </a:rPr>
                  <a:t></a:t>
                </a:r>
                <a:r>
                  <a:rPr lang="en-US" sz="1200">
                    <a:latin typeface="Tahoma" charset="0"/>
                    <a:cs typeface="Times New Roman" charset="0"/>
                  </a:rPr>
                  <a:t>1320 ft.</a:t>
                </a:r>
                <a:r>
                  <a:rPr lang="en-US" sz="1200">
                    <a:cs typeface="Times New Roman" charset="0"/>
                    <a:sym typeface="Symbol" pitchFamily="18" charset="2"/>
                  </a:rPr>
                  <a:t></a:t>
                </a:r>
              </a:p>
            </p:txBody>
          </p:sp>
          <p:sp>
            <p:nvSpPr>
              <p:cNvPr id="254990" name="Text Box 14"/>
              <p:cNvSpPr txBox="1">
                <a:spLocks noChangeArrowheads="1"/>
              </p:cNvSpPr>
              <p:nvPr/>
            </p:nvSpPr>
            <p:spPr bwMode="auto">
              <a:xfrm>
                <a:off x="8640" y="6840"/>
                <a:ext cx="1973" cy="1973"/>
              </a:xfrm>
              <a:prstGeom prst="rect">
                <a:avLst/>
              </a:prstGeom>
              <a:solidFill>
                <a:srgbClr val="FFFFFF"/>
              </a:solidFill>
              <a:ln w="9525">
                <a:solidFill>
                  <a:srgbClr val="000000"/>
                </a:solidFill>
                <a:miter lim="800000"/>
                <a:headEnd/>
                <a:tailEnd/>
              </a:ln>
            </p:spPr>
            <p:txBody>
              <a:bodyPr/>
              <a:lstStyle/>
              <a:p>
                <a:pPr algn="ctr" eaLnBrk="1" hangingPunct="1"/>
                <a:endParaRPr lang="en-US" sz="1400">
                  <a:solidFill>
                    <a:srgbClr val="000000"/>
                  </a:solidFill>
                  <a:latin typeface="Tahoma" charset="0"/>
                  <a:cs typeface="Times New Roman" charset="0"/>
                </a:endParaRPr>
              </a:p>
              <a:p>
                <a:pPr algn="ctr" eaLnBrk="1" hangingPunct="1"/>
                <a:endParaRPr lang="en-US" sz="1600">
                  <a:solidFill>
                    <a:srgbClr val="000000"/>
                  </a:solidFill>
                </a:endParaRPr>
              </a:p>
            </p:txBody>
          </p:sp>
        </p:grpSp>
        <p:sp>
          <p:nvSpPr>
            <p:cNvPr id="254991" name="Text Box 15"/>
            <p:cNvSpPr txBox="1">
              <a:spLocks noChangeArrowheads="1"/>
            </p:cNvSpPr>
            <p:nvPr/>
          </p:nvSpPr>
          <p:spPr bwMode="auto">
            <a:xfrm>
              <a:off x="2976" y="624"/>
              <a:ext cx="789" cy="789"/>
            </a:xfrm>
            <a:prstGeom prst="rect">
              <a:avLst/>
            </a:prstGeom>
            <a:solidFill>
              <a:schemeClr val="tx1"/>
            </a:solidFill>
            <a:ln w="9525">
              <a:solidFill>
                <a:srgbClr val="000000"/>
              </a:solidFill>
              <a:miter lim="800000"/>
              <a:headEnd/>
              <a:tailEnd/>
            </a:ln>
          </p:spPr>
          <p:txBody>
            <a:bodyPr/>
            <a:lstStyle/>
            <a:p>
              <a:pPr algn="ctr">
                <a:tabLst>
                  <a:tab pos="457200" algn="r"/>
                  <a:tab pos="2743200" algn="ctr"/>
                  <a:tab pos="5486400" algn="r"/>
                </a:tabLst>
              </a:pPr>
              <a:endParaRPr lang="en-US" sz="1200">
                <a:solidFill>
                  <a:srgbClr val="000000"/>
                </a:solidFill>
                <a:cs typeface="Times New Roman" charset="0"/>
                <a:sym typeface="Symbol" pitchFamily="18" charset="2"/>
              </a:endParaRPr>
            </a:p>
            <a:p>
              <a:pPr algn="ctr">
                <a:tabLst>
                  <a:tab pos="457200" algn="r"/>
                  <a:tab pos="2743200" algn="ctr"/>
                  <a:tab pos="5486400" algn="r"/>
                </a:tabLst>
              </a:pPr>
              <a:endParaRPr lang="en-US" sz="1200">
                <a:solidFill>
                  <a:srgbClr val="000000"/>
                </a:solidFill>
                <a:cs typeface="Times New Roman" charset="0"/>
                <a:sym typeface="Symbol" pitchFamily="18" charset="2"/>
              </a:endParaRPr>
            </a:p>
            <a:p>
              <a:pPr algn="ctr">
                <a:tabLst>
                  <a:tab pos="457200" algn="r"/>
                  <a:tab pos="2743200" algn="ctr"/>
                  <a:tab pos="5486400" algn="r"/>
                </a:tabLst>
              </a:pPr>
              <a:r>
                <a:rPr lang="en-US" sz="1600">
                  <a:solidFill>
                    <a:srgbClr val="000000"/>
                  </a:solidFill>
                  <a:cs typeface="Times New Roman" charset="0"/>
                  <a:sym typeface="Symbol" pitchFamily="18" charset="2"/>
                </a:rPr>
                <a:t>NW ¼</a:t>
              </a:r>
            </a:p>
            <a:p>
              <a:pPr algn="ctr">
                <a:tabLst>
                  <a:tab pos="457200" algn="r"/>
                  <a:tab pos="2743200" algn="ctr"/>
                  <a:tab pos="5486400" algn="r"/>
                </a:tabLst>
              </a:pPr>
              <a:r>
                <a:rPr lang="en-US" sz="1600">
                  <a:solidFill>
                    <a:srgbClr val="000000"/>
                  </a:solidFill>
                  <a:cs typeface="Times New Roman" charset="0"/>
                  <a:sym typeface="Symbol" pitchFamily="18" charset="2"/>
                </a:rPr>
                <a:t>of NE ¼</a:t>
              </a:r>
              <a:r>
                <a:rPr lang="en-US" sz="1400">
                  <a:solidFill>
                    <a:srgbClr val="000000"/>
                  </a:solidFill>
                  <a:cs typeface="Times New Roman" charset="0"/>
                  <a:sym typeface="Symbol" pitchFamily="18" charset="2"/>
                </a:rPr>
                <a:t> </a:t>
              </a:r>
            </a:p>
          </p:txBody>
        </p:sp>
        <p:sp>
          <p:nvSpPr>
            <p:cNvPr id="254992" name="Rectangle 16"/>
            <p:cNvSpPr>
              <a:spLocks noChangeArrowheads="1"/>
            </p:cNvSpPr>
            <p:nvPr/>
          </p:nvSpPr>
          <p:spPr bwMode="auto">
            <a:xfrm>
              <a:off x="874" y="3891"/>
              <a:ext cx="3848" cy="599"/>
            </a:xfrm>
            <a:prstGeom prst="rect">
              <a:avLst/>
            </a:prstGeom>
            <a:noFill/>
            <a:ln w="9525">
              <a:noFill/>
              <a:miter lim="800000"/>
              <a:headEnd/>
              <a:tailEnd/>
            </a:ln>
            <a:effectLst/>
          </p:spPr>
          <p:txBody>
            <a:bodyPr wrap="none" anchor="ctr">
              <a:spAutoFit/>
            </a:bodyPr>
            <a:lstStyle/>
            <a:p>
              <a:pPr algn="ctr" eaLnBrk="1" hangingPunct="1"/>
              <a:r>
                <a:rPr lang="en-US" dirty="0">
                  <a:latin typeface="Arial" charset="0"/>
                </a:rPr>
                <a:t/>
              </a:r>
              <a:br>
                <a:rPr lang="en-US" dirty="0">
                  <a:latin typeface="Arial" charset="0"/>
                </a:rPr>
              </a:br>
              <a:r>
                <a:rPr lang="en-US" dirty="0">
                  <a:latin typeface="Arial" charset="0"/>
                </a:rPr>
                <a:t>	</a:t>
              </a:r>
              <a:r>
                <a:rPr lang="en-US" b="1" dirty="0">
                  <a:latin typeface="Book Antiqua" pitchFamily="18" charset="0"/>
                  <a:cs typeface="Times New Roman" charset="0"/>
                </a:rPr>
                <a:t>Enlargement of Section 28, Township 6N, Range 6E</a:t>
              </a:r>
              <a:r>
                <a:rPr lang="en-US" dirty="0">
                  <a:latin typeface="Book Antiqua" pitchFamily="18" charset="0"/>
                  <a:cs typeface="Times New Roman" charset="0"/>
                </a:rPr>
                <a:t> </a:t>
              </a:r>
              <a:endParaRPr lang="en-US" dirty="0">
                <a:latin typeface="Book Antiqua" pitchFamily="18" charset="0"/>
              </a:endParaRPr>
            </a:p>
            <a:p>
              <a:pPr algn="ctr"/>
              <a:endParaRPr lang="en-US" dirty="0">
                <a:latin typeface="Book Antiqua" pitchFamily="18" charset="0"/>
              </a:endParaRPr>
            </a:p>
          </p:txBody>
        </p:sp>
      </p:grpSp>
      <p:sp>
        <p:nvSpPr>
          <p:cNvPr id="254993" name="Text Box 17"/>
          <p:cNvSpPr txBox="1">
            <a:spLocks noChangeArrowheads="1"/>
          </p:cNvSpPr>
          <p:nvPr/>
        </p:nvSpPr>
        <p:spPr bwMode="auto">
          <a:xfrm>
            <a:off x="5715000" y="762001"/>
            <a:ext cx="838200" cy="366713"/>
          </a:xfrm>
          <a:prstGeom prst="rect">
            <a:avLst/>
          </a:prstGeom>
          <a:noFill/>
          <a:ln w="9525">
            <a:noFill/>
            <a:miter lim="800000"/>
            <a:headEnd/>
            <a:tailEnd/>
          </a:ln>
          <a:effectLst/>
        </p:spPr>
        <p:txBody>
          <a:bodyPr>
            <a:spAutoFit/>
          </a:bodyPr>
          <a:lstStyle/>
          <a:p>
            <a:pPr algn="ctr">
              <a:spcBef>
                <a:spcPct val="50000"/>
              </a:spcBef>
            </a:pPr>
            <a:r>
              <a:rPr lang="en-US" dirty="0"/>
              <a:t>1 mile</a:t>
            </a:r>
          </a:p>
        </p:txBody>
      </p:sp>
      <p:sp>
        <p:nvSpPr>
          <p:cNvPr id="254994" name="Line 18"/>
          <p:cNvSpPr>
            <a:spLocks noChangeShapeType="1"/>
          </p:cNvSpPr>
          <p:nvPr/>
        </p:nvSpPr>
        <p:spPr bwMode="auto">
          <a:xfrm flipH="1">
            <a:off x="3581400" y="990600"/>
            <a:ext cx="2057400" cy="0"/>
          </a:xfrm>
          <a:prstGeom prst="line">
            <a:avLst/>
          </a:prstGeom>
          <a:noFill/>
          <a:ln w="57150">
            <a:solidFill>
              <a:schemeClr val="tx1"/>
            </a:solidFill>
            <a:round/>
            <a:headEnd/>
            <a:tailEnd type="triangle" w="med" len="med"/>
          </a:ln>
          <a:effectLst/>
        </p:spPr>
        <p:txBody>
          <a:bodyPr/>
          <a:lstStyle/>
          <a:p>
            <a:endParaRPr lang="en-US"/>
          </a:p>
        </p:txBody>
      </p:sp>
      <p:sp>
        <p:nvSpPr>
          <p:cNvPr id="254995" name="Line 19"/>
          <p:cNvSpPr>
            <a:spLocks noChangeShapeType="1"/>
          </p:cNvSpPr>
          <p:nvPr/>
        </p:nvSpPr>
        <p:spPr bwMode="auto">
          <a:xfrm>
            <a:off x="6629400" y="990600"/>
            <a:ext cx="1981200" cy="0"/>
          </a:xfrm>
          <a:prstGeom prst="line">
            <a:avLst/>
          </a:prstGeom>
          <a:noFill/>
          <a:ln w="57150">
            <a:solidFill>
              <a:schemeClr val="tx1"/>
            </a:solidFill>
            <a:round/>
            <a:headEnd/>
            <a:tailEnd type="triangle" w="med" len="med"/>
          </a:ln>
          <a:effectLst/>
        </p:spPr>
        <p:txBody>
          <a:bodyPr/>
          <a:lstStyle/>
          <a:p>
            <a:endParaRPr lang="en-US"/>
          </a:p>
        </p:txBody>
      </p:sp>
      <p:sp>
        <p:nvSpPr>
          <p:cNvPr id="254996" name="Text Box 20"/>
          <p:cNvSpPr txBox="1">
            <a:spLocks noChangeArrowheads="1"/>
          </p:cNvSpPr>
          <p:nvPr/>
        </p:nvSpPr>
        <p:spPr bwMode="auto">
          <a:xfrm>
            <a:off x="3962400" y="4343401"/>
            <a:ext cx="184150" cy="366713"/>
          </a:xfrm>
          <a:prstGeom prst="rect">
            <a:avLst/>
          </a:prstGeom>
          <a:noFill/>
          <a:ln w="9525">
            <a:noFill/>
            <a:miter lim="800000"/>
            <a:headEnd/>
            <a:tailEnd/>
          </a:ln>
          <a:effectLst/>
        </p:spPr>
        <p:txBody>
          <a:bodyPr wrap="none">
            <a:spAutoFit/>
          </a:bodyPr>
          <a:lstStyle/>
          <a:p>
            <a:endParaRPr lang="en-US">
              <a:latin typeface="Tahoma" charset="0"/>
            </a:endParaRPr>
          </a:p>
        </p:txBody>
      </p:sp>
      <p:sp>
        <p:nvSpPr>
          <p:cNvPr id="254997" name="Text Box 21"/>
          <p:cNvSpPr txBox="1">
            <a:spLocks noChangeArrowheads="1"/>
          </p:cNvSpPr>
          <p:nvPr/>
        </p:nvSpPr>
        <p:spPr bwMode="auto">
          <a:xfrm>
            <a:off x="4038600" y="4114800"/>
            <a:ext cx="1905000" cy="762000"/>
          </a:xfrm>
          <a:prstGeom prst="rect">
            <a:avLst/>
          </a:prstGeom>
          <a:noFill/>
          <a:ln w="9525">
            <a:noFill/>
            <a:miter lim="800000"/>
            <a:headEnd/>
            <a:tailEnd/>
          </a:ln>
          <a:effectLst/>
        </p:spPr>
        <p:txBody>
          <a:bodyPr>
            <a:spAutoFit/>
          </a:bodyPr>
          <a:lstStyle/>
          <a:p>
            <a:pPr algn="ctr">
              <a:spcBef>
                <a:spcPct val="50000"/>
              </a:spcBef>
            </a:pPr>
            <a:r>
              <a:rPr lang="en-US" sz="4400" dirty="0">
                <a:solidFill>
                  <a:srgbClr val="000000"/>
                </a:solidFill>
              </a:rPr>
              <a:t>SW ¼ </a:t>
            </a:r>
          </a:p>
        </p:txBody>
      </p:sp>
      <p:sp>
        <p:nvSpPr>
          <p:cNvPr id="254999" name="Rectangle 23"/>
          <p:cNvSpPr>
            <a:spLocks noChangeArrowheads="1"/>
          </p:cNvSpPr>
          <p:nvPr/>
        </p:nvSpPr>
        <p:spPr bwMode="auto">
          <a:xfrm>
            <a:off x="7391400" y="1524001"/>
            <a:ext cx="1219200" cy="581025"/>
          </a:xfrm>
          <a:prstGeom prst="rect">
            <a:avLst/>
          </a:prstGeom>
          <a:noFill/>
          <a:ln w="9525">
            <a:noFill/>
            <a:miter lim="800000"/>
            <a:headEnd/>
            <a:tailEnd/>
          </a:ln>
          <a:effectLst/>
        </p:spPr>
        <p:txBody>
          <a:bodyPr>
            <a:spAutoFit/>
          </a:bodyPr>
          <a:lstStyle/>
          <a:p>
            <a:pPr algn="ctr"/>
            <a:r>
              <a:rPr lang="en-US" sz="1600">
                <a:solidFill>
                  <a:srgbClr val="000000"/>
                </a:solidFill>
                <a:cs typeface="Times New Roman" charset="0"/>
                <a:sym typeface="Symbol" pitchFamily="18" charset="2"/>
              </a:rPr>
              <a:t>NE ¼</a:t>
            </a:r>
          </a:p>
          <a:p>
            <a:pPr algn="ctr"/>
            <a:r>
              <a:rPr lang="en-US" sz="1600">
                <a:solidFill>
                  <a:srgbClr val="000000"/>
                </a:solidFill>
                <a:cs typeface="Times New Roman" charset="0"/>
                <a:sym typeface="Symbol" pitchFamily="18" charset="2"/>
              </a:rPr>
              <a:t>of NE ¼</a:t>
            </a:r>
          </a:p>
        </p:txBody>
      </p:sp>
      <p:sp>
        <p:nvSpPr>
          <p:cNvPr id="255000" name="Rectangle 24"/>
          <p:cNvSpPr>
            <a:spLocks noChangeArrowheads="1"/>
          </p:cNvSpPr>
          <p:nvPr/>
        </p:nvSpPr>
        <p:spPr bwMode="auto">
          <a:xfrm>
            <a:off x="7391400" y="2667001"/>
            <a:ext cx="1219200" cy="581025"/>
          </a:xfrm>
          <a:prstGeom prst="rect">
            <a:avLst/>
          </a:prstGeom>
          <a:noFill/>
          <a:ln w="9525">
            <a:noFill/>
            <a:miter lim="800000"/>
            <a:headEnd/>
            <a:tailEnd/>
          </a:ln>
          <a:effectLst/>
        </p:spPr>
        <p:txBody>
          <a:bodyPr>
            <a:spAutoFit/>
          </a:bodyPr>
          <a:lstStyle/>
          <a:p>
            <a:pPr algn="ctr"/>
            <a:r>
              <a:rPr lang="en-US" sz="1600">
                <a:solidFill>
                  <a:srgbClr val="000000"/>
                </a:solidFill>
              </a:rPr>
              <a:t>SE ¼</a:t>
            </a:r>
          </a:p>
          <a:p>
            <a:pPr algn="ctr"/>
            <a:r>
              <a:rPr lang="en-US" sz="1600">
                <a:solidFill>
                  <a:srgbClr val="000000"/>
                </a:solidFill>
              </a:rPr>
              <a:t>of NE ¼</a:t>
            </a:r>
          </a:p>
        </p:txBody>
      </p:sp>
      <p:sp>
        <p:nvSpPr>
          <p:cNvPr id="5" name="Slide Number Placeholder 4"/>
          <p:cNvSpPr>
            <a:spLocks noGrp="1"/>
          </p:cNvSpPr>
          <p:nvPr>
            <p:ph type="sldNum" sz="quarter" idx="12"/>
          </p:nvPr>
        </p:nvSpPr>
        <p:spPr/>
        <p:txBody>
          <a:bodyPr/>
          <a:lstStyle/>
          <a:p>
            <a:fld id="{4FAB73BC-B049-4115-A692-8D63A059BFB8}" type="slidenum">
              <a:rPr lang="en-US" smtClean="0"/>
              <a:pPr/>
              <a:t>40</a:t>
            </a:fld>
            <a:endParaRPr lang="en-US" dirty="0"/>
          </a:p>
        </p:txBody>
      </p:sp>
    </p:spTree>
    <p:extLst>
      <p:ext uri="{BB962C8B-B14F-4D97-AF65-F5344CB8AC3E}">
        <p14:creationId xmlns:p14="http://schemas.microsoft.com/office/powerpoint/2010/main" val="320953601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ChangeArrowheads="1"/>
          </p:cNvSpPr>
          <p:nvPr/>
        </p:nvSpPr>
        <p:spPr bwMode="auto">
          <a:xfrm>
            <a:off x="1524001" y="696397"/>
            <a:ext cx="184731" cy="369332"/>
          </a:xfrm>
          <a:prstGeom prst="rect">
            <a:avLst/>
          </a:prstGeom>
          <a:noFill/>
          <a:ln w="9525">
            <a:noFill/>
            <a:miter lim="800000"/>
            <a:headEnd/>
            <a:tailEnd/>
          </a:ln>
          <a:effectLst/>
        </p:spPr>
        <p:txBody>
          <a:bodyPr wrap="none" anchor="ctr">
            <a:spAutoFit/>
          </a:bodyPr>
          <a:lstStyle/>
          <a:p>
            <a:endParaRPr lang="en-US"/>
          </a:p>
        </p:txBody>
      </p:sp>
      <p:grpSp>
        <p:nvGrpSpPr>
          <p:cNvPr id="2" name="Group 3"/>
          <p:cNvGrpSpPr>
            <a:grpSpLocks/>
          </p:cNvGrpSpPr>
          <p:nvPr/>
        </p:nvGrpSpPr>
        <p:grpSpPr bwMode="auto">
          <a:xfrm>
            <a:off x="2714625" y="1143000"/>
            <a:ext cx="6108700" cy="5576796"/>
            <a:chOff x="822" y="624"/>
            <a:chExt cx="3848" cy="3618"/>
          </a:xfrm>
        </p:grpSpPr>
        <p:sp>
          <p:nvSpPr>
            <p:cNvPr id="256004" name="Text Box 4"/>
            <p:cNvSpPr txBox="1">
              <a:spLocks noChangeArrowheads="1"/>
            </p:cNvSpPr>
            <p:nvPr/>
          </p:nvSpPr>
          <p:spPr bwMode="auto">
            <a:xfrm>
              <a:off x="3768" y="624"/>
              <a:ext cx="789" cy="789"/>
            </a:xfrm>
            <a:prstGeom prst="rect">
              <a:avLst/>
            </a:prstGeom>
            <a:solidFill>
              <a:srgbClr val="FFFFFF"/>
            </a:solidFill>
            <a:ln w="9525">
              <a:solidFill>
                <a:srgbClr val="000000"/>
              </a:solidFill>
              <a:miter lim="800000"/>
              <a:headEnd/>
              <a:tailEnd/>
            </a:ln>
          </p:spPr>
          <p:txBody>
            <a:bodyPr/>
            <a:lstStyle/>
            <a:p>
              <a:endParaRPr lang="en-US"/>
            </a:p>
          </p:txBody>
        </p:sp>
        <p:grpSp>
          <p:nvGrpSpPr>
            <p:cNvPr id="3" name="Group 5"/>
            <p:cNvGrpSpPr>
              <a:grpSpLocks/>
            </p:cNvGrpSpPr>
            <p:nvPr/>
          </p:nvGrpSpPr>
          <p:grpSpPr bwMode="auto">
            <a:xfrm>
              <a:off x="1392" y="2208"/>
              <a:ext cx="3168" cy="1584"/>
              <a:chOff x="2700" y="8848"/>
              <a:chExt cx="7920" cy="3960"/>
            </a:xfrm>
          </p:grpSpPr>
          <p:sp>
            <p:nvSpPr>
              <p:cNvPr id="256006" name="Text Box 6"/>
              <p:cNvSpPr txBox="1">
                <a:spLocks noChangeArrowheads="1"/>
              </p:cNvSpPr>
              <p:nvPr/>
            </p:nvSpPr>
            <p:spPr bwMode="auto">
              <a:xfrm>
                <a:off x="2700" y="8848"/>
                <a:ext cx="3960" cy="3960"/>
              </a:xfrm>
              <a:prstGeom prst="rect">
                <a:avLst/>
              </a:prstGeom>
              <a:solidFill>
                <a:srgbClr val="FFFFFF"/>
              </a:solidFill>
              <a:ln w="9525">
                <a:solidFill>
                  <a:srgbClr val="000000"/>
                </a:solidFill>
                <a:miter lim="800000"/>
                <a:headEnd/>
                <a:tailEnd/>
              </a:ln>
            </p:spPr>
            <p:txBody>
              <a:bodyPr/>
              <a:lstStyle/>
              <a:p>
                <a:pPr algn="ctr" eaLnBrk="1" hangingPunct="1"/>
                <a:endParaRPr lang="en-US" sz="1200">
                  <a:solidFill>
                    <a:srgbClr val="000000"/>
                  </a:solidFill>
                  <a:latin typeface="Tahoma" charset="0"/>
                  <a:cs typeface="Times New Roman" charset="0"/>
                </a:endParaRPr>
              </a:p>
            </p:txBody>
          </p:sp>
          <p:sp>
            <p:nvSpPr>
              <p:cNvPr id="256007" name="Text Box 7"/>
              <p:cNvSpPr txBox="1">
                <a:spLocks noChangeArrowheads="1"/>
              </p:cNvSpPr>
              <p:nvPr/>
            </p:nvSpPr>
            <p:spPr bwMode="auto">
              <a:xfrm>
                <a:off x="8647" y="10835"/>
                <a:ext cx="1973" cy="1973"/>
              </a:xfrm>
              <a:prstGeom prst="rect">
                <a:avLst/>
              </a:prstGeom>
              <a:solidFill>
                <a:srgbClr val="FFFFFF"/>
              </a:solidFill>
              <a:ln w="9525">
                <a:solidFill>
                  <a:srgbClr val="000000"/>
                </a:solidFill>
                <a:miter lim="800000"/>
                <a:headEnd/>
                <a:tailEnd/>
              </a:ln>
            </p:spPr>
            <p:txBody>
              <a:bodyPr/>
              <a:lstStyle/>
              <a:p>
                <a:pPr algn="ctr" eaLnBrk="1" hangingPunct="1"/>
                <a:endParaRPr lang="en-US" sz="1400">
                  <a:solidFill>
                    <a:srgbClr val="000000"/>
                  </a:solidFill>
                  <a:latin typeface="Tahoma" charset="0"/>
                  <a:cs typeface="Times New Roman" charset="0"/>
                </a:endParaRPr>
              </a:p>
              <a:p>
                <a:pPr algn="ctr" eaLnBrk="1" hangingPunct="1"/>
                <a:r>
                  <a:rPr lang="en-US" sz="1400">
                    <a:solidFill>
                      <a:srgbClr val="000000"/>
                    </a:solidFill>
                    <a:cs typeface="Times New Roman" charset="0"/>
                  </a:rPr>
                  <a:t>SE ¼</a:t>
                </a:r>
                <a:endParaRPr lang="en-US" sz="1400">
                  <a:solidFill>
                    <a:srgbClr val="000000"/>
                  </a:solidFill>
                </a:endParaRPr>
              </a:p>
              <a:p>
                <a:pPr algn="ctr"/>
                <a:r>
                  <a:rPr lang="en-US" sz="1400">
                    <a:solidFill>
                      <a:srgbClr val="000000"/>
                    </a:solidFill>
                    <a:cs typeface="Times New Roman" charset="0"/>
                  </a:rPr>
                  <a:t>of SE ¼</a:t>
                </a:r>
              </a:p>
            </p:txBody>
          </p:sp>
          <p:sp>
            <p:nvSpPr>
              <p:cNvPr id="256008" name="Text Box 8"/>
              <p:cNvSpPr txBox="1">
                <a:spLocks noChangeArrowheads="1"/>
              </p:cNvSpPr>
              <p:nvPr/>
            </p:nvSpPr>
            <p:spPr bwMode="auto">
              <a:xfrm>
                <a:off x="8647" y="8848"/>
                <a:ext cx="1973" cy="1973"/>
              </a:xfrm>
              <a:prstGeom prst="rect">
                <a:avLst/>
              </a:prstGeom>
              <a:solidFill>
                <a:schemeClr val="accent1"/>
              </a:solidFill>
              <a:ln w="9525">
                <a:solidFill>
                  <a:srgbClr val="000000"/>
                </a:solidFill>
                <a:miter lim="800000"/>
                <a:headEnd/>
                <a:tailEnd/>
              </a:ln>
            </p:spPr>
            <p:txBody>
              <a:bodyPr/>
              <a:lstStyle/>
              <a:p>
                <a:pPr algn="ctr" eaLnBrk="1" hangingPunct="1"/>
                <a:r>
                  <a:rPr lang="en-US" sz="1200">
                    <a:solidFill>
                      <a:srgbClr val="000000"/>
                    </a:solidFill>
                    <a:cs typeface="Times New Roman" charset="0"/>
                  </a:rPr>
                  <a:t>NE ¼of SE ¼</a:t>
                </a:r>
                <a:endParaRPr lang="en-US" sz="1200">
                  <a:solidFill>
                    <a:srgbClr val="000000"/>
                  </a:solidFill>
                </a:endParaRPr>
              </a:p>
              <a:p>
                <a:pPr algn="ctr"/>
                <a:endParaRPr lang="en-US" sz="1200">
                  <a:solidFill>
                    <a:srgbClr val="000000"/>
                  </a:solidFill>
                  <a:latin typeface="Arial" charset="0"/>
                </a:endParaRPr>
              </a:p>
            </p:txBody>
          </p:sp>
          <p:sp>
            <p:nvSpPr>
              <p:cNvPr id="256009" name="Text Box 9"/>
              <p:cNvSpPr txBox="1">
                <a:spLocks noChangeArrowheads="1"/>
              </p:cNvSpPr>
              <p:nvPr/>
            </p:nvSpPr>
            <p:spPr bwMode="auto">
              <a:xfrm>
                <a:off x="6660" y="8848"/>
                <a:ext cx="1973" cy="3960"/>
              </a:xfrm>
              <a:prstGeom prst="rect">
                <a:avLst/>
              </a:prstGeom>
              <a:solidFill>
                <a:srgbClr val="FFFFFF"/>
              </a:solidFill>
              <a:ln w="9525">
                <a:solidFill>
                  <a:srgbClr val="000000"/>
                </a:solidFill>
                <a:miter lim="800000"/>
                <a:headEnd/>
                <a:tailEnd/>
              </a:ln>
            </p:spPr>
            <p:txBody>
              <a:bodyPr/>
              <a:lstStyle/>
              <a:p>
                <a:pPr algn="ctr" eaLnBrk="1" hangingPunct="1"/>
                <a:endParaRPr lang="en-US" sz="1400">
                  <a:solidFill>
                    <a:srgbClr val="000000"/>
                  </a:solidFill>
                  <a:latin typeface="Arial" charset="0"/>
                  <a:cs typeface="Times New Roman" charset="0"/>
                </a:endParaRPr>
              </a:p>
              <a:p>
                <a:pPr algn="ctr" eaLnBrk="1" hangingPunct="1"/>
                <a:endParaRPr lang="en-US" sz="1400">
                  <a:solidFill>
                    <a:srgbClr val="000000"/>
                  </a:solidFill>
                  <a:latin typeface="Arial" charset="0"/>
                  <a:cs typeface="Times New Roman" charset="0"/>
                </a:endParaRPr>
              </a:p>
              <a:p>
                <a:pPr algn="ctr" eaLnBrk="1" hangingPunct="1"/>
                <a:endParaRPr lang="en-US" sz="1400">
                  <a:solidFill>
                    <a:srgbClr val="000000"/>
                  </a:solidFill>
                  <a:latin typeface="Arial" charset="0"/>
                  <a:cs typeface="Times New Roman" charset="0"/>
                </a:endParaRPr>
              </a:p>
              <a:p>
                <a:pPr algn="ctr" eaLnBrk="1" hangingPunct="1"/>
                <a:endParaRPr lang="en-US" sz="1400">
                  <a:solidFill>
                    <a:srgbClr val="000000"/>
                  </a:solidFill>
                  <a:latin typeface="Arial" charset="0"/>
                  <a:cs typeface="Times New Roman" charset="0"/>
                </a:endParaRPr>
              </a:p>
              <a:p>
                <a:pPr algn="ctr" eaLnBrk="1" hangingPunct="1"/>
                <a:r>
                  <a:rPr lang="en-US" sz="1600">
                    <a:solidFill>
                      <a:srgbClr val="000000"/>
                    </a:solidFill>
                    <a:cs typeface="Times New Roman" charset="0"/>
                  </a:rPr>
                  <a:t>W ½</a:t>
                </a:r>
              </a:p>
              <a:p>
                <a:pPr algn="ctr" eaLnBrk="1" hangingPunct="1"/>
                <a:r>
                  <a:rPr lang="en-US" sz="1600">
                    <a:solidFill>
                      <a:srgbClr val="000000"/>
                    </a:solidFill>
                    <a:cs typeface="Times New Roman" charset="0"/>
                  </a:rPr>
                  <a:t>of SE ¼ </a:t>
                </a:r>
                <a:endParaRPr lang="en-US" sz="1600">
                  <a:solidFill>
                    <a:srgbClr val="000000"/>
                  </a:solidFill>
                </a:endParaRPr>
              </a:p>
            </p:txBody>
          </p:sp>
          <p:sp>
            <p:nvSpPr>
              <p:cNvPr id="256010" name="Text Box 10"/>
              <p:cNvSpPr txBox="1">
                <a:spLocks noChangeArrowheads="1"/>
              </p:cNvSpPr>
              <p:nvPr/>
            </p:nvSpPr>
            <p:spPr bwMode="auto">
              <a:xfrm>
                <a:off x="2880" y="9664"/>
                <a:ext cx="540" cy="1440"/>
              </a:xfrm>
              <a:prstGeom prst="rect">
                <a:avLst/>
              </a:prstGeom>
              <a:solidFill>
                <a:srgbClr val="FFFFFF"/>
              </a:solidFill>
              <a:ln w="0">
                <a:solidFill>
                  <a:srgbClr val="FFFFFF"/>
                </a:solidFill>
                <a:miter lim="800000"/>
                <a:headEnd/>
                <a:tailEnd/>
              </a:ln>
            </p:spPr>
            <p:txBody>
              <a:bodyPr/>
              <a:lstStyle/>
              <a:p>
                <a:pPr eaLnBrk="1" hangingPunct="1"/>
                <a:endParaRPr lang="en-US" sz="1200">
                  <a:solidFill>
                    <a:srgbClr val="000000"/>
                  </a:solidFill>
                  <a:cs typeface="Times New Roman" charset="0"/>
                  <a:sym typeface="Symbol" pitchFamily="18" charset="2"/>
                </a:endParaRPr>
              </a:p>
            </p:txBody>
          </p:sp>
        </p:grpSp>
        <p:sp>
          <p:nvSpPr>
            <p:cNvPr id="256011" name="Text Box 11"/>
            <p:cNvSpPr txBox="1">
              <a:spLocks noChangeArrowheads="1"/>
            </p:cNvSpPr>
            <p:nvPr/>
          </p:nvSpPr>
          <p:spPr bwMode="auto">
            <a:xfrm>
              <a:off x="1392" y="624"/>
              <a:ext cx="1584" cy="1584"/>
            </a:xfrm>
            <a:prstGeom prst="rect">
              <a:avLst/>
            </a:prstGeom>
            <a:solidFill>
              <a:srgbClr val="FFFFFF"/>
            </a:solidFill>
            <a:ln w="9525">
              <a:solidFill>
                <a:srgbClr val="000000"/>
              </a:solidFill>
              <a:miter lim="800000"/>
              <a:headEnd/>
              <a:tailEnd/>
            </a:ln>
          </p:spPr>
          <p:txBody>
            <a:bodyPr/>
            <a:lstStyle/>
            <a:p>
              <a:pPr algn="r" eaLnBrk="1" hangingPunct="1"/>
              <a:r>
                <a:rPr lang="en-US" sz="1200">
                  <a:cs typeface="Times New Roman" charset="0"/>
                  <a:sym typeface="Symbol" pitchFamily="18" charset="2"/>
                </a:rPr>
                <a:t></a:t>
              </a:r>
              <a:r>
                <a:rPr lang="en-US" sz="1200">
                  <a:latin typeface="Tahoma" charset="0"/>
                  <a:cs typeface="Times New Roman" charset="0"/>
                </a:rPr>
                <a:t> </a:t>
              </a:r>
              <a:endParaRPr lang="en-US" sz="1100">
                <a:sym typeface="Symbol" pitchFamily="18" charset="2"/>
              </a:endParaRPr>
            </a:p>
            <a:p>
              <a:pPr algn="ctr"/>
              <a:r>
                <a:rPr lang="en-US" sz="1200">
                  <a:cs typeface="Times New Roman" charset="0"/>
                  <a:sym typeface="Symbol" pitchFamily="18" charset="2"/>
                </a:rPr>
                <a:t>N.W. ¼</a:t>
              </a:r>
              <a:endParaRPr lang="en-US" sz="1100">
                <a:sym typeface="Symbol" pitchFamily="18" charset="2"/>
              </a:endParaRPr>
            </a:p>
            <a:p>
              <a:pPr algn="r"/>
              <a:r>
                <a:rPr lang="en-US" sz="1200">
                  <a:cs typeface="Times New Roman" charset="0"/>
                  <a:sym typeface="Symbol" pitchFamily="18" charset="2"/>
                </a:rPr>
                <a:t>  </a:t>
              </a:r>
              <a:endParaRPr lang="en-US" sz="1100">
                <a:sym typeface="Symbol" pitchFamily="18" charset="2"/>
              </a:endParaRPr>
            </a:p>
            <a:p>
              <a:pPr algn="ctr"/>
              <a:r>
                <a:rPr lang="en-US" sz="4400">
                  <a:solidFill>
                    <a:srgbClr val="000000"/>
                  </a:solidFill>
                  <a:cs typeface="Times New Roman" charset="0"/>
                  <a:sym typeface="Symbol" pitchFamily="18" charset="2"/>
                </a:rPr>
                <a:t>NW ¼</a:t>
              </a:r>
            </a:p>
            <a:p>
              <a:pPr algn="ctr"/>
              <a:r>
                <a:rPr lang="en-US" sz="3600">
                  <a:solidFill>
                    <a:srgbClr val="000000"/>
                  </a:solidFill>
                  <a:sym typeface="Symbol" pitchFamily="18" charset="2"/>
                </a:rPr>
                <a:t>(160 Acres)</a:t>
              </a:r>
            </a:p>
            <a:p>
              <a:endParaRPr lang="en-US" sz="2400">
                <a:solidFill>
                  <a:srgbClr val="000000"/>
                </a:solidFill>
                <a:cs typeface="Times New Roman" charset="0"/>
                <a:sym typeface="Symbol" pitchFamily="18" charset="2"/>
              </a:endParaRPr>
            </a:p>
          </p:txBody>
        </p:sp>
        <p:grpSp>
          <p:nvGrpSpPr>
            <p:cNvPr id="4" name="Group 12"/>
            <p:cNvGrpSpPr>
              <a:grpSpLocks/>
            </p:cNvGrpSpPr>
            <p:nvPr/>
          </p:nvGrpSpPr>
          <p:grpSpPr bwMode="auto">
            <a:xfrm>
              <a:off x="2976" y="1416"/>
              <a:ext cx="1581" cy="792"/>
              <a:chOff x="6660" y="6840"/>
              <a:chExt cx="3953" cy="1973"/>
            </a:xfrm>
          </p:grpSpPr>
          <p:sp>
            <p:nvSpPr>
              <p:cNvPr id="256013" name="Text Box 13"/>
              <p:cNvSpPr txBox="1">
                <a:spLocks noChangeArrowheads="1"/>
              </p:cNvSpPr>
              <p:nvPr/>
            </p:nvSpPr>
            <p:spPr bwMode="auto">
              <a:xfrm>
                <a:off x="6660" y="6840"/>
                <a:ext cx="1973" cy="1973"/>
              </a:xfrm>
              <a:prstGeom prst="rect">
                <a:avLst/>
              </a:prstGeom>
              <a:solidFill>
                <a:schemeClr val="accent1"/>
              </a:solidFill>
              <a:ln w="9525">
                <a:solidFill>
                  <a:srgbClr val="000000"/>
                </a:solidFill>
                <a:miter lim="800000"/>
                <a:headEnd/>
                <a:tailEnd/>
              </a:ln>
            </p:spPr>
            <p:txBody>
              <a:bodyPr/>
              <a:lstStyle/>
              <a:p>
                <a:pPr algn="ctr" eaLnBrk="1" hangingPunct="1"/>
                <a:r>
                  <a:rPr lang="en-US" sz="1200">
                    <a:solidFill>
                      <a:srgbClr val="000000"/>
                    </a:solidFill>
                    <a:cs typeface="Times New Roman" charset="0"/>
                  </a:rPr>
                  <a:t>SW ¼ of NE ¼</a:t>
                </a:r>
                <a:endParaRPr lang="en-US" sz="1200">
                  <a:solidFill>
                    <a:srgbClr val="000000"/>
                  </a:solidFill>
                </a:endParaRPr>
              </a:p>
              <a:p>
                <a:pPr algn="ctr"/>
                <a:endParaRPr lang="en-US" sz="1200">
                  <a:cs typeface="Times New Roman" charset="0"/>
                  <a:sym typeface="Symbol" pitchFamily="18" charset="2"/>
                </a:endParaRPr>
              </a:p>
            </p:txBody>
          </p:sp>
          <p:sp>
            <p:nvSpPr>
              <p:cNvPr id="256014" name="Text Box 14"/>
              <p:cNvSpPr txBox="1">
                <a:spLocks noChangeArrowheads="1"/>
              </p:cNvSpPr>
              <p:nvPr/>
            </p:nvSpPr>
            <p:spPr bwMode="auto">
              <a:xfrm>
                <a:off x="8640" y="6840"/>
                <a:ext cx="1973" cy="1973"/>
              </a:xfrm>
              <a:prstGeom prst="rect">
                <a:avLst/>
              </a:prstGeom>
              <a:solidFill>
                <a:srgbClr val="FFFFFF"/>
              </a:solidFill>
              <a:ln w="9525">
                <a:solidFill>
                  <a:srgbClr val="000000"/>
                </a:solidFill>
                <a:miter lim="800000"/>
                <a:headEnd/>
                <a:tailEnd/>
              </a:ln>
            </p:spPr>
            <p:txBody>
              <a:bodyPr/>
              <a:lstStyle/>
              <a:p>
                <a:pPr algn="ctr" eaLnBrk="1" hangingPunct="1"/>
                <a:endParaRPr lang="en-US" sz="1400">
                  <a:solidFill>
                    <a:srgbClr val="000000"/>
                  </a:solidFill>
                  <a:latin typeface="Tahoma" charset="0"/>
                  <a:cs typeface="Times New Roman" charset="0"/>
                </a:endParaRPr>
              </a:p>
              <a:p>
                <a:pPr algn="ctr" eaLnBrk="1" hangingPunct="1"/>
                <a:endParaRPr lang="en-US" sz="1600">
                  <a:solidFill>
                    <a:srgbClr val="000000"/>
                  </a:solidFill>
                </a:endParaRPr>
              </a:p>
            </p:txBody>
          </p:sp>
        </p:grpSp>
        <p:sp>
          <p:nvSpPr>
            <p:cNvPr id="256015" name="Text Box 15"/>
            <p:cNvSpPr txBox="1">
              <a:spLocks noChangeArrowheads="1"/>
            </p:cNvSpPr>
            <p:nvPr/>
          </p:nvSpPr>
          <p:spPr bwMode="auto">
            <a:xfrm>
              <a:off x="2976" y="624"/>
              <a:ext cx="789" cy="789"/>
            </a:xfrm>
            <a:prstGeom prst="rect">
              <a:avLst/>
            </a:prstGeom>
            <a:solidFill>
              <a:schemeClr val="tx1"/>
            </a:solidFill>
            <a:ln w="9525">
              <a:solidFill>
                <a:srgbClr val="000000"/>
              </a:solidFill>
              <a:miter lim="800000"/>
              <a:headEnd/>
              <a:tailEnd/>
            </a:ln>
          </p:spPr>
          <p:txBody>
            <a:bodyPr/>
            <a:lstStyle/>
            <a:p>
              <a:pPr algn="ctr">
                <a:tabLst>
                  <a:tab pos="457200" algn="r"/>
                  <a:tab pos="2743200" algn="ctr"/>
                  <a:tab pos="5486400" algn="r"/>
                </a:tabLst>
              </a:pPr>
              <a:endParaRPr lang="en-US" sz="1200">
                <a:solidFill>
                  <a:srgbClr val="000000"/>
                </a:solidFill>
                <a:cs typeface="Times New Roman" charset="0"/>
                <a:sym typeface="Symbol" pitchFamily="18" charset="2"/>
              </a:endParaRPr>
            </a:p>
            <a:p>
              <a:pPr algn="ctr">
                <a:tabLst>
                  <a:tab pos="457200" algn="r"/>
                  <a:tab pos="2743200" algn="ctr"/>
                  <a:tab pos="5486400" algn="r"/>
                </a:tabLst>
              </a:pPr>
              <a:endParaRPr lang="en-US" sz="1200">
                <a:solidFill>
                  <a:srgbClr val="000000"/>
                </a:solidFill>
                <a:cs typeface="Times New Roman" charset="0"/>
                <a:sym typeface="Symbol" pitchFamily="18" charset="2"/>
              </a:endParaRPr>
            </a:p>
            <a:p>
              <a:pPr algn="ctr">
                <a:tabLst>
                  <a:tab pos="457200" algn="r"/>
                  <a:tab pos="2743200" algn="ctr"/>
                  <a:tab pos="5486400" algn="r"/>
                </a:tabLst>
              </a:pPr>
              <a:r>
                <a:rPr lang="en-US" sz="1600">
                  <a:solidFill>
                    <a:srgbClr val="000000"/>
                  </a:solidFill>
                  <a:cs typeface="Times New Roman" charset="0"/>
                  <a:sym typeface="Symbol" pitchFamily="18" charset="2"/>
                </a:rPr>
                <a:t>NW ¼</a:t>
              </a:r>
            </a:p>
            <a:p>
              <a:pPr algn="ctr">
                <a:tabLst>
                  <a:tab pos="457200" algn="r"/>
                  <a:tab pos="2743200" algn="ctr"/>
                  <a:tab pos="5486400" algn="r"/>
                </a:tabLst>
              </a:pPr>
              <a:r>
                <a:rPr lang="en-US" sz="1600">
                  <a:solidFill>
                    <a:srgbClr val="000000"/>
                  </a:solidFill>
                  <a:cs typeface="Times New Roman" charset="0"/>
                  <a:sym typeface="Symbol" pitchFamily="18" charset="2"/>
                </a:rPr>
                <a:t>of NE ¼</a:t>
              </a:r>
              <a:r>
                <a:rPr lang="en-US" sz="1400">
                  <a:solidFill>
                    <a:srgbClr val="000000"/>
                  </a:solidFill>
                  <a:cs typeface="Times New Roman" charset="0"/>
                  <a:sym typeface="Symbol" pitchFamily="18" charset="2"/>
                </a:rPr>
                <a:t> </a:t>
              </a:r>
            </a:p>
          </p:txBody>
        </p:sp>
        <p:sp>
          <p:nvSpPr>
            <p:cNvPr id="256016" name="Rectangle 16"/>
            <p:cNvSpPr>
              <a:spLocks noChangeArrowheads="1"/>
            </p:cNvSpPr>
            <p:nvPr/>
          </p:nvSpPr>
          <p:spPr bwMode="auto">
            <a:xfrm>
              <a:off x="822" y="3643"/>
              <a:ext cx="3848" cy="599"/>
            </a:xfrm>
            <a:prstGeom prst="rect">
              <a:avLst/>
            </a:prstGeom>
            <a:noFill/>
            <a:ln w="9525">
              <a:noFill/>
              <a:miter lim="800000"/>
              <a:headEnd/>
              <a:tailEnd/>
            </a:ln>
            <a:effectLst/>
          </p:spPr>
          <p:txBody>
            <a:bodyPr wrap="none" anchor="ctr">
              <a:spAutoFit/>
            </a:bodyPr>
            <a:lstStyle/>
            <a:p>
              <a:pPr algn="ctr" eaLnBrk="1" hangingPunct="1"/>
              <a:r>
                <a:rPr lang="en-US">
                  <a:latin typeface="Arial" charset="0"/>
                </a:rPr>
                <a:t/>
              </a:r>
              <a:br>
                <a:rPr lang="en-US">
                  <a:latin typeface="Arial" charset="0"/>
                </a:rPr>
              </a:br>
              <a:r>
                <a:rPr lang="en-US">
                  <a:latin typeface="Arial" charset="0"/>
                </a:rPr>
                <a:t>	</a:t>
              </a:r>
              <a:r>
                <a:rPr lang="en-US" b="1">
                  <a:latin typeface="Book Antiqua" pitchFamily="18" charset="0"/>
                  <a:cs typeface="Times New Roman" charset="0"/>
                </a:rPr>
                <a:t>Enlargement of Section 28, Township 6N, Range 6E</a:t>
              </a:r>
              <a:r>
                <a:rPr lang="en-US">
                  <a:latin typeface="Book Antiqua" pitchFamily="18" charset="0"/>
                  <a:cs typeface="Times New Roman" charset="0"/>
                </a:rPr>
                <a:t> </a:t>
              </a:r>
              <a:endParaRPr lang="en-US">
                <a:latin typeface="Book Antiqua" pitchFamily="18" charset="0"/>
              </a:endParaRPr>
            </a:p>
            <a:p>
              <a:pPr algn="ctr"/>
              <a:endParaRPr lang="en-US">
                <a:latin typeface="Book Antiqua" pitchFamily="18" charset="0"/>
              </a:endParaRPr>
            </a:p>
          </p:txBody>
        </p:sp>
      </p:grpSp>
      <p:sp>
        <p:nvSpPr>
          <p:cNvPr id="256017" name="Text Box 17"/>
          <p:cNvSpPr txBox="1">
            <a:spLocks noChangeArrowheads="1"/>
          </p:cNvSpPr>
          <p:nvPr/>
        </p:nvSpPr>
        <p:spPr bwMode="auto">
          <a:xfrm>
            <a:off x="5715000" y="762001"/>
            <a:ext cx="838200" cy="366713"/>
          </a:xfrm>
          <a:prstGeom prst="rect">
            <a:avLst/>
          </a:prstGeom>
          <a:noFill/>
          <a:ln w="9525">
            <a:noFill/>
            <a:miter lim="800000"/>
            <a:headEnd/>
            <a:tailEnd/>
          </a:ln>
          <a:effectLst/>
        </p:spPr>
        <p:txBody>
          <a:bodyPr>
            <a:spAutoFit/>
          </a:bodyPr>
          <a:lstStyle/>
          <a:p>
            <a:pPr algn="ctr">
              <a:spcBef>
                <a:spcPct val="50000"/>
              </a:spcBef>
            </a:pPr>
            <a:r>
              <a:rPr lang="en-US"/>
              <a:t>1 mile</a:t>
            </a:r>
          </a:p>
        </p:txBody>
      </p:sp>
      <p:sp>
        <p:nvSpPr>
          <p:cNvPr id="256018" name="Line 18"/>
          <p:cNvSpPr>
            <a:spLocks noChangeShapeType="1"/>
          </p:cNvSpPr>
          <p:nvPr/>
        </p:nvSpPr>
        <p:spPr bwMode="auto">
          <a:xfrm flipH="1">
            <a:off x="3581400" y="990600"/>
            <a:ext cx="2057400" cy="0"/>
          </a:xfrm>
          <a:prstGeom prst="line">
            <a:avLst/>
          </a:prstGeom>
          <a:noFill/>
          <a:ln w="57150">
            <a:solidFill>
              <a:schemeClr val="tx1"/>
            </a:solidFill>
            <a:round/>
            <a:headEnd/>
            <a:tailEnd type="triangle" w="med" len="med"/>
          </a:ln>
          <a:effectLst/>
        </p:spPr>
        <p:txBody>
          <a:bodyPr/>
          <a:lstStyle/>
          <a:p>
            <a:endParaRPr lang="en-US"/>
          </a:p>
        </p:txBody>
      </p:sp>
      <p:sp>
        <p:nvSpPr>
          <p:cNvPr id="256019" name="Line 19"/>
          <p:cNvSpPr>
            <a:spLocks noChangeShapeType="1"/>
          </p:cNvSpPr>
          <p:nvPr/>
        </p:nvSpPr>
        <p:spPr bwMode="auto">
          <a:xfrm>
            <a:off x="6629400" y="990600"/>
            <a:ext cx="1981200" cy="0"/>
          </a:xfrm>
          <a:prstGeom prst="line">
            <a:avLst/>
          </a:prstGeom>
          <a:noFill/>
          <a:ln w="57150">
            <a:solidFill>
              <a:schemeClr val="tx1"/>
            </a:solidFill>
            <a:round/>
            <a:headEnd/>
            <a:tailEnd type="triangle" w="med" len="med"/>
          </a:ln>
          <a:effectLst/>
        </p:spPr>
        <p:txBody>
          <a:bodyPr/>
          <a:lstStyle/>
          <a:p>
            <a:endParaRPr lang="en-US"/>
          </a:p>
        </p:txBody>
      </p:sp>
      <p:sp>
        <p:nvSpPr>
          <p:cNvPr id="256020" name="Text Box 20"/>
          <p:cNvSpPr txBox="1">
            <a:spLocks noChangeArrowheads="1"/>
          </p:cNvSpPr>
          <p:nvPr/>
        </p:nvSpPr>
        <p:spPr bwMode="auto">
          <a:xfrm>
            <a:off x="3962400" y="4343401"/>
            <a:ext cx="184150" cy="366713"/>
          </a:xfrm>
          <a:prstGeom prst="rect">
            <a:avLst/>
          </a:prstGeom>
          <a:noFill/>
          <a:ln w="9525">
            <a:noFill/>
            <a:miter lim="800000"/>
            <a:headEnd/>
            <a:tailEnd/>
          </a:ln>
          <a:effectLst/>
        </p:spPr>
        <p:txBody>
          <a:bodyPr wrap="none">
            <a:spAutoFit/>
          </a:bodyPr>
          <a:lstStyle/>
          <a:p>
            <a:endParaRPr lang="en-US">
              <a:latin typeface="Tahoma" charset="0"/>
            </a:endParaRPr>
          </a:p>
        </p:txBody>
      </p:sp>
      <p:sp>
        <p:nvSpPr>
          <p:cNvPr id="256021" name="Text Box 21"/>
          <p:cNvSpPr txBox="1">
            <a:spLocks noChangeArrowheads="1"/>
          </p:cNvSpPr>
          <p:nvPr/>
        </p:nvSpPr>
        <p:spPr bwMode="auto">
          <a:xfrm>
            <a:off x="4038600" y="4114800"/>
            <a:ext cx="1905000" cy="762000"/>
          </a:xfrm>
          <a:prstGeom prst="rect">
            <a:avLst/>
          </a:prstGeom>
          <a:noFill/>
          <a:ln w="9525">
            <a:noFill/>
            <a:miter lim="800000"/>
            <a:headEnd/>
            <a:tailEnd/>
          </a:ln>
          <a:effectLst/>
        </p:spPr>
        <p:txBody>
          <a:bodyPr>
            <a:spAutoFit/>
          </a:bodyPr>
          <a:lstStyle/>
          <a:p>
            <a:pPr algn="ctr">
              <a:spcBef>
                <a:spcPct val="50000"/>
              </a:spcBef>
            </a:pPr>
            <a:r>
              <a:rPr lang="en-US" sz="4400">
                <a:solidFill>
                  <a:srgbClr val="000000"/>
                </a:solidFill>
              </a:rPr>
              <a:t>SW ¼ </a:t>
            </a:r>
          </a:p>
        </p:txBody>
      </p:sp>
      <p:sp>
        <p:nvSpPr>
          <p:cNvPr id="256023" name="Rectangle 23"/>
          <p:cNvSpPr>
            <a:spLocks noChangeArrowheads="1"/>
          </p:cNvSpPr>
          <p:nvPr/>
        </p:nvSpPr>
        <p:spPr bwMode="auto">
          <a:xfrm>
            <a:off x="7391400" y="1524000"/>
            <a:ext cx="1219200" cy="825500"/>
          </a:xfrm>
          <a:prstGeom prst="rect">
            <a:avLst/>
          </a:prstGeom>
          <a:noFill/>
          <a:ln w="9525">
            <a:noFill/>
            <a:miter lim="800000"/>
            <a:headEnd/>
            <a:tailEnd/>
          </a:ln>
          <a:effectLst/>
        </p:spPr>
        <p:txBody>
          <a:bodyPr>
            <a:spAutoFit/>
          </a:bodyPr>
          <a:lstStyle/>
          <a:p>
            <a:pPr algn="ctr"/>
            <a:r>
              <a:rPr lang="en-US" sz="1600">
                <a:solidFill>
                  <a:srgbClr val="000000"/>
                </a:solidFill>
                <a:cs typeface="Times New Roman" charset="0"/>
                <a:sym typeface="Symbol" pitchFamily="18" charset="2"/>
              </a:rPr>
              <a:t>NE ¼</a:t>
            </a:r>
          </a:p>
          <a:p>
            <a:pPr algn="ctr"/>
            <a:r>
              <a:rPr lang="en-US" sz="1600">
                <a:solidFill>
                  <a:srgbClr val="000000"/>
                </a:solidFill>
                <a:cs typeface="Times New Roman" charset="0"/>
                <a:sym typeface="Symbol" pitchFamily="18" charset="2"/>
              </a:rPr>
              <a:t>of NE ¼ </a:t>
            </a:r>
          </a:p>
          <a:p>
            <a:pPr algn="ctr"/>
            <a:r>
              <a:rPr lang="en-US" sz="1600">
                <a:solidFill>
                  <a:srgbClr val="000000"/>
                </a:solidFill>
                <a:cs typeface="Times New Roman" charset="0"/>
                <a:sym typeface="Symbol" pitchFamily="18" charset="2"/>
              </a:rPr>
              <a:t>(40 acres)</a:t>
            </a:r>
          </a:p>
        </p:txBody>
      </p:sp>
      <p:sp>
        <p:nvSpPr>
          <p:cNvPr id="256024" name="Rectangle 24"/>
          <p:cNvSpPr>
            <a:spLocks noChangeArrowheads="1"/>
          </p:cNvSpPr>
          <p:nvPr/>
        </p:nvSpPr>
        <p:spPr bwMode="auto">
          <a:xfrm>
            <a:off x="7391400" y="2667001"/>
            <a:ext cx="1219200" cy="581025"/>
          </a:xfrm>
          <a:prstGeom prst="rect">
            <a:avLst/>
          </a:prstGeom>
          <a:noFill/>
          <a:ln w="9525">
            <a:noFill/>
            <a:miter lim="800000"/>
            <a:headEnd/>
            <a:tailEnd/>
          </a:ln>
          <a:effectLst/>
        </p:spPr>
        <p:txBody>
          <a:bodyPr>
            <a:spAutoFit/>
          </a:bodyPr>
          <a:lstStyle/>
          <a:p>
            <a:pPr algn="ctr"/>
            <a:r>
              <a:rPr lang="en-US" sz="1600">
                <a:solidFill>
                  <a:srgbClr val="000000"/>
                </a:solidFill>
              </a:rPr>
              <a:t>SE ¼</a:t>
            </a:r>
          </a:p>
          <a:p>
            <a:pPr algn="ctr"/>
            <a:r>
              <a:rPr lang="en-US" sz="1600">
                <a:solidFill>
                  <a:srgbClr val="000000"/>
                </a:solidFill>
              </a:rPr>
              <a:t>of NE ¼</a:t>
            </a:r>
          </a:p>
        </p:txBody>
      </p:sp>
      <p:graphicFrame>
        <p:nvGraphicFramePr>
          <p:cNvPr id="729088" name="Object 0"/>
          <p:cNvGraphicFramePr>
            <a:graphicFrameLocks noChangeAspect="1"/>
          </p:cNvGraphicFramePr>
          <p:nvPr/>
        </p:nvGraphicFramePr>
        <p:xfrm>
          <a:off x="6324601" y="2667000"/>
          <a:ext cx="936625" cy="908050"/>
        </p:xfrm>
        <a:graphic>
          <a:graphicData uri="http://schemas.openxmlformats.org/presentationml/2006/ole">
            <mc:AlternateContent xmlns:mc="http://schemas.openxmlformats.org/markup-compatibility/2006">
              <mc:Choice xmlns:v="urn:schemas-microsoft-com:vml" Requires="v">
                <p:oleObj spid="_x0000_s1038" name="Clip" r:id="rId4" imgW="936000" imgH="908640" progId="">
                  <p:embed/>
                </p:oleObj>
              </mc:Choice>
              <mc:Fallback>
                <p:oleObj name="Clip" r:id="rId4" imgW="936000" imgH="908640" progId="">
                  <p:embed/>
                  <p:pic>
                    <p:nvPicPr>
                      <p:cNvPr id="729088" name="Object 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4601" y="2667000"/>
                        <a:ext cx="936625" cy="90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29089" name="Object 1"/>
          <p:cNvGraphicFramePr>
            <a:graphicFrameLocks noChangeAspect="1"/>
          </p:cNvGraphicFramePr>
          <p:nvPr/>
        </p:nvGraphicFramePr>
        <p:xfrm>
          <a:off x="7620001" y="3886200"/>
          <a:ext cx="887413" cy="909638"/>
        </p:xfrm>
        <a:graphic>
          <a:graphicData uri="http://schemas.openxmlformats.org/presentationml/2006/ole">
            <mc:AlternateContent xmlns:mc="http://schemas.openxmlformats.org/markup-compatibility/2006">
              <mc:Choice xmlns:v="urn:schemas-microsoft-com:vml" Requires="v">
                <p:oleObj spid="_x0000_s1039" name="Clip" r:id="rId6" imgW="1769760" imgH="1815120" progId="">
                  <p:embed/>
                </p:oleObj>
              </mc:Choice>
              <mc:Fallback>
                <p:oleObj name="Clip" r:id="rId6" imgW="1769760" imgH="1815120" progId="">
                  <p:embed/>
                  <p:pic>
                    <p:nvPicPr>
                      <p:cNvPr id="729089" name="Object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01" y="3886200"/>
                        <a:ext cx="887413" cy="909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Slide Number Placeholder 4"/>
          <p:cNvSpPr>
            <a:spLocks noGrp="1"/>
          </p:cNvSpPr>
          <p:nvPr>
            <p:ph type="sldNum" sz="quarter" idx="12"/>
          </p:nvPr>
        </p:nvSpPr>
        <p:spPr/>
        <p:txBody>
          <a:bodyPr/>
          <a:lstStyle/>
          <a:p>
            <a:fld id="{4FAB73BC-B049-4115-A692-8D63A059BFB8}" type="slidenum">
              <a:rPr lang="en-US" smtClean="0"/>
              <a:pPr/>
              <a:t>41</a:t>
            </a:fld>
            <a:endParaRPr lang="en-US" dirty="0"/>
          </a:p>
        </p:txBody>
      </p:sp>
    </p:spTree>
    <p:extLst>
      <p:ext uri="{BB962C8B-B14F-4D97-AF65-F5344CB8AC3E}">
        <p14:creationId xmlns:p14="http://schemas.microsoft.com/office/powerpoint/2010/main" val="55804839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02" name="Rectangle 2"/>
          <p:cNvSpPr>
            <a:spLocks noChangeArrowheads="1"/>
          </p:cNvSpPr>
          <p:nvPr/>
        </p:nvSpPr>
        <p:spPr bwMode="auto">
          <a:xfrm>
            <a:off x="1524001" y="3244334"/>
            <a:ext cx="184731" cy="369332"/>
          </a:xfrm>
          <a:prstGeom prst="rect">
            <a:avLst/>
          </a:prstGeom>
          <a:noFill/>
          <a:ln w="9525">
            <a:noFill/>
            <a:miter lim="800000"/>
            <a:headEnd/>
            <a:tailEnd/>
          </a:ln>
          <a:effectLst/>
        </p:spPr>
        <p:txBody>
          <a:bodyPr wrap="none" anchor="ctr">
            <a:spAutoFit/>
          </a:bodyPr>
          <a:lstStyle/>
          <a:p>
            <a:pPr eaLnBrk="1" hangingPunct="1"/>
            <a:endParaRPr lang="en-US">
              <a:latin typeface="Arial" charset="0"/>
            </a:endParaRPr>
          </a:p>
        </p:txBody>
      </p:sp>
      <p:pic>
        <p:nvPicPr>
          <p:cNvPr id="665603" name="Picture 3" descr="Foust_map"/>
          <p:cNvPicPr>
            <a:picLocks noChangeAspect="1" noChangeArrowheads="1"/>
          </p:cNvPicPr>
          <p:nvPr/>
        </p:nvPicPr>
        <p:blipFill>
          <a:blip r:embed="rId3" cstate="print"/>
          <a:srcRect/>
          <a:stretch>
            <a:fillRect/>
          </a:stretch>
        </p:blipFill>
        <p:spPr bwMode="auto">
          <a:xfrm>
            <a:off x="3314700" y="1028700"/>
            <a:ext cx="5715000" cy="5410200"/>
          </a:xfrm>
          <a:prstGeom prst="rect">
            <a:avLst/>
          </a:prstGeom>
          <a:noFill/>
          <a:ln w="9525">
            <a:noFill/>
            <a:miter lim="800000"/>
            <a:headEnd/>
            <a:tailEnd/>
          </a:ln>
        </p:spPr>
      </p:pic>
      <p:sp>
        <p:nvSpPr>
          <p:cNvPr id="665604" name="Rectangle 4"/>
          <p:cNvSpPr>
            <a:spLocks noChangeArrowheads="1"/>
          </p:cNvSpPr>
          <p:nvPr/>
        </p:nvSpPr>
        <p:spPr bwMode="auto">
          <a:xfrm>
            <a:off x="7543800" y="3657600"/>
            <a:ext cx="1371600" cy="1066800"/>
          </a:xfrm>
          <a:prstGeom prst="rect">
            <a:avLst/>
          </a:prstGeom>
          <a:noFill/>
          <a:ln w="57150">
            <a:solidFill>
              <a:srgbClr val="FF0000"/>
            </a:solidFill>
            <a:miter lim="800000"/>
            <a:headEnd/>
            <a:tailEnd/>
          </a:ln>
          <a:effectLst/>
        </p:spPr>
        <p:txBody>
          <a:bodyPr wrap="none" anchor="ctr"/>
          <a:lstStyle/>
          <a:p>
            <a:endParaRPr lang="en-US"/>
          </a:p>
        </p:txBody>
      </p:sp>
      <p:sp>
        <p:nvSpPr>
          <p:cNvPr id="665605" name="Rectangle 5"/>
          <p:cNvSpPr>
            <a:spLocks noChangeArrowheads="1"/>
          </p:cNvSpPr>
          <p:nvPr/>
        </p:nvSpPr>
        <p:spPr bwMode="auto">
          <a:xfrm>
            <a:off x="6248400" y="3657600"/>
            <a:ext cx="1295400" cy="1066800"/>
          </a:xfrm>
          <a:prstGeom prst="rect">
            <a:avLst/>
          </a:prstGeom>
          <a:noFill/>
          <a:ln w="57150">
            <a:solidFill>
              <a:srgbClr val="FF0000"/>
            </a:solidFill>
            <a:miter lim="800000"/>
            <a:headEnd/>
            <a:tailEnd/>
          </a:ln>
          <a:effectLst/>
        </p:spPr>
        <p:txBody>
          <a:bodyPr wrap="none" anchor="ctr"/>
          <a:lstStyle/>
          <a:p>
            <a:endParaRPr lang="en-US"/>
          </a:p>
        </p:txBody>
      </p:sp>
      <p:sp>
        <p:nvSpPr>
          <p:cNvPr id="665606" name="Line 6"/>
          <p:cNvSpPr>
            <a:spLocks noChangeShapeType="1"/>
          </p:cNvSpPr>
          <p:nvPr/>
        </p:nvSpPr>
        <p:spPr bwMode="auto">
          <a:xfrm flipV="1">
            <a:off x="5334000" y="1981200"/>
            <a:ext cx="0" cy="1219200"/>
          </a:xfrm>
          <a:prstGeom prst="line">
            <a:avLst/>
          </a:prstGeom>
          <a:noFill/>
          <a:ln w="9525">
            <a:solidFill>
              <a:schemeClr val="tx1"/>
            </a:solidFill>
            <a:round/>
            <a:headEnd/>
            <a:tailEnd/>
          </a:ln>
          <a:effectLst/>
        </p:spPr>
        <p:txBody>
          <a:bodyPr/>
          <a:lstStyle/>
          <a:p>
            <a:endParaRPr lang="en-US"/>
          </a:p>
        </p:txBody>
      </p:sp>
      <p:sp>
        <p:nvSpPr>
          <p:cNvPr id="665607" name="Line 7"/>
          <p:cNvSpPr>
            <a:spLocks noChangeShapeType="1"/>
          </p:cNvSpPr>
          <p:nvPr/>
        </p:nvSpPr>
        <p:spPr bwMode="auto">
          <a:xfrm>
            <a:off x="5791200" y="3733800"/>
            <a:ext cx="381000" cy="990600"/>
          </a:xfrm>
          <a:prstGeom prst="line">
            <a:avLst/>
          </a:prstGeom>
          <a:noFill/>
          <a:ln w="57150">
            <a:solidFill>
              <a:srgbClr val="FF0000"/>
            </a:solidFill>
            <a:round/>
            <a:headEnd/>
            <a:tailEnd/>
          </a:ln>
          <a:effectLst/>
        </p:spPr>
        <p:txBody>
          <a:bodyPr/>
          <a:lstStyle/>
          <a:p>
            <a:endParaRPr lang="en-US"/>
          </a:p>
        </p:txBody>
      </p:sp>
      <p:sp>
        <p:nvSpPr>
          <p:cNvPr id="665608" name="Line 8"/>
          <p:cNvSpPr>
            <a:spLocks noChangeShapeType="1"/>
          </p:cNvSpPr>
          <p:nvPr/>
        </p:nvSpPr>
        <p:spPr bwMode="auto">
          <a:xfrm>
            <a:off x="6248400" y="2667000"/>
            <a:ext cx="0" cy="990600"/>
          </a:xfrm>
          <a:prstGeom prst="line">
            <a:avLst/>
          </a:prstGeom>
          <a:noFill/>
          <a:ln w="57150">
            <a:solidFill>
              <a:srgbClr val="FF0000"/>
            </a:solidFill>
            <a:round/>
            <a:headEnd/>
            <a:tailEnd/>
          </a:ln>
          <a:effectLst/>
        </p:spPr>
        <p:txBody>
          <a:bodyPr/>
          <a:lstStyle/>
          <a:p>
            <a:endParaRPr lang="en-US"/>
          </a:p>
        </p:txBody>
      </p:sp>
      <p:sp>
        <p:nvSpPr>
          <p:cNvPr id="665609" name="Line 9"/>
          <p:cNvSpPr>
            <a:spLocks noChangeShapeType="1"/>
          </p:cNvSpPr>
          <p:nvPr/>
        </p:nvSpPr>
        <p:spPr bwMode="auto">
          <a:xfrm>
            <a:off x="5715000" y="3657600"/>
            <a:ext cx="533400" cy="0"/>
          </a:xfrm>
          <a:prstGeom prst="line">
            <a:avLst/>
          </a:prstGeom>
          <a:noFill/>
          <a:ln w="57150">
            <a:solidFill>
              <a:srgbClr val="FF0000"/>
            </a:solidFill>
            <a:round/>
            <a:headEnd/>
            <a:tailEnd/>
          </a:ln>
          <a:effectLst/>
        </p:spPr>
        <p:txBody>
          <a:bodyPr/>
          <a:lstStyle/>
          <a:p>
            <a:endParaRPr lang="en-US"/>
          </a:p>
        </p:txBody>
      </p:sp>
      <p:sp>
        <p:nvSpPr>
          <p:cNvPr id="665610" name="Line 10"/>
          <p:cNvSpPr>
            <a:spLocks noChangeShapeType="1"/>
          </p:cNvSpPr>
          <p:nvPr/>
        </p:nvSpPr>
        <p:spPr bwMode="auto">
          <a:xfrm flipH="1" flipV="1">
            <a:off x="5486400" y="3276600"/>
            <a:ext cx="228600" cy="381000"/>
          </a:xfrm>
          <a:prstGeom prst="line">
            <a:avLst/>
          </a:prstGeom>
          <a:noFill/>
          <a:ln w="57150">
            <a:solidFill>
              <a:srgbClr val="FF0000"/>
            </a:solidFill>
            <a:round/>
            <a:headEnd/>
            <a:tailEnd/>
          </a:ln>
          <a:effectLst/>
        </p:spPr>
        <p:txBody>
          <a:bodyPr/>
          <a:lstStyle/>
          <a:p>
            <a:endParaRPr lang="en-US"/>
          </a:p>
        </p:txBody>
      </p:sp>
      <p:sp>
        <p:nvSpPr>
          <p:cNvPr id="665611" name="Line 11"/>
          <p:cNvSpPr>
            <a:spLocks noChangeShapeType="1"/>
          </p:cNvSpPr>
          <p:nvPr/>
        </p:nvSpPr>
        <p:spPr bwMode="auto">
          <a:xfrm flipV="1">
            <a:off x="5486400" y="2590800"/>
            <a:ext cx="381000" cy="685800"/>
          </a:xfrm>
          <a:prstGeom prst="line">
            <a:avLst/>
          </a:prstGeom>
          <a:noFill/>
          <a:ln w="57150">
            <a:solidFill>
              <a:srgbClr val="FF0000"/>
            </a:solidFill>
            <a:round/>
            <a:headEnd/>
            <a:tailEnd/>
          </a:ln>
          <a:effectLst/>
        </p:spPr>
        <p:txBody>
          <a:bodyPr/>
          <a:lstStyle/>
          <a:p>
            <a:endParaRPr lang="en-US"/>
          </a:p>
        </p:txBody>
      </p:sp>
      <p:sp>
        <p:nvSpPr>
          <p:cNvPr id="665612" name="Line 12"/>
          <p:cNvSpPr>
            <a:spLocks noChangeShapeType="1"/>
          </p:cNvSpPr>
          <p:nvPr/>
        </p:nvSpPr>
        <p:spPr bwMode="auto">
          <a:xfrm>
            <a:off x="5943600" y="2590800"/>
            <a:ext cx="228600" cy="0"/>
          </a:xfrm>
          <a:prstGeom prst="line">
            <a:avLst/>
          </a:prstGeom>
          <a:noFill/>
          <a:ln w="57150">
            <a:solidFill>
              <a:srgbClr val="FF0000"/>
            </a:solidFill>
            <a:round/>
            <a:headEnd/>
            <a:tailEnd/>
          </a:ln>
          <a:effectLst/>
        </p:spPr>
        <p:txBody>
          <a:bodyPr/>
          <a:lstStyle/>
          <a:p>
            <a:endParaRPr lang="en-US"/>
          </a:p>
        </p:txBody>
      </p:sp>
      <p:sp>
        <p:nvSpPr>
          <p:cNvPr id="665613" name="Text Box 13"/>
          <p:cNvSpPr txBox="1">
            <a:spLocks noChangeArrowheads="1"/>
          </p:cNvSpPr>
          <p:nvPr/>
        </p:nvSpPr>
        <p:spPr bwMode="auto">
          <a:xfrm>
            <a:off x="2286000" y="6400800"/>
            <a:ext cx="8058150" cy="304800"/>
          </a:xfrm>
          <a:prstGeom prst="rect">
            <a:avLst/>
          </a:prstGeom>
          <a:noFill/>
          <a:ln w="9525">
            <a:noFill/>
            <a:miter lim="800000"/>
            <a:headEnd/>
            <a:tailEnd/>
          </a:ln>
          <a:effectLst/>
        </p:spPr>
        <p:txBody>
          <a:bodyPr wrap="none">
            <a:spAutoFit/>
          </a:bodyPr>
          <a:lstStyle/>
          <a:p>
            <a:pPr algn="r"/>
            <a:r>
              <a:rPr lang="en-US" sz="1400" dirty="0"/>
              <a:t>Source: Appendix to Petition for Writ of Certiorari in Northern Arapahoe and Shoshone Indian Tribes v. Foust</a:t>
            </a:r>
          </a:p>
        </p:txBody>
      </p:sp>
      <p:sp>
        <p:nvSpPr>
          <p:cNvPr id="2" name="Slide Number Placeholder 1"/>
          <p:cNvSpPr>
            <a:spLocks noGrp="1"/>
          </p:cNvSpPr>
          <p:nvPr>
            <p:ph type="sldNum" sz="quarter" idx="12"/>
          </p:nvPr>
        </p:nvSpPr>
        <p:spPr/>
        <p:txBody>
          <a:bodyPr/>
          <a:lstStyle/>
          <a:p>
            <a:fld id="{4FAB73BC-B049-4115-A692-8D63A059BFB8}" type="slidenum">
              <a:rPr lang="en-US" smtClean="0"/>
              <a:pPr/>
              <a:t>42</a:t>
            </a:fld>
            <a:endParaRPr lang="en-US" dirty="0"/>
          </a:p>
        </p:txBody>
      </p:sp>
    </p:spTree>
    <p:extLst>
      <p:ext uri="{BB962C8B-B14F-4D97-AF65-F5344CB8AC3E}">
        <p14:creationId xmlns:p14="http://schemas.microsoft.com/office/powerpoint/2010/main" val="266335148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6626" name="Text Box 2"/>
          <p:cNvSpPr txBox="1">
            <a:spLocks noChangeArrowheads="1"/>
          </p:cNvSpPr>
          <p:nvPr/>
        </p:nvSpPr>
        <p:spPr bwMode="auto">
          <a:xfrm>
            <a:off x="2667000" y="1143001"/>
            <a:ext cx="6934200" cy="5032147"/>
          </a:xfrm>
          <a:prstGeom prst="rect">
            <a:avLst/>
          </a:prstGeom>
          <a:noFill/>
          <a:ln w="9525">
            <a:noFill/>
            <a:miter lim="800000"/>
            <a:headEnd/>
            <a:tailEnd/>
          </a:ln>
          <a:effectLst/>
        </p:spPr>
        <p:txBody>
          <a:bodyPr>
            <a:spAutoFit/>
          </a:bodyPr>
          <a:lstStyle/>
          <a:p>
            <a:pPr algn="just">
              <a:spcBef>
                <a:spcPct val="50000"/>
              </a:spcBef>
            </a:pPr>
            <a:r>
              <a:rPr lang="en-US" sz="2800" dirty="0"/>
              <a:t>The Secretary [of the Interior] may correct patents or documents of conveyance . . . relating to the disposal of public lands where necessary in order to eliminate errors. In addition, the Secretary may make </a:t>
            </a:r>
            <a:r>
              <a:rPr lang="en-US" sz="2800" u="sng" dirty="0">
                <a:solidFill>
                  <a:srgbClr val="FF0000"/>
                </a:solidFill>
              </a:rPr>
              <a:t>corrections of errors </a:t>
            </a:r>
            <a:r>
              <a:rPr lang="en-US" sz="2800" dirty="0"/>
              <a:t>in any documents of conveyance which have heretofore been issued by the Federal Government to dispose of public lands.</a:t>
            </a:r>
          </a:p>
          <a:p>
            <a:pPr algn="just">
              <a:spcBef>
                <a:spcPct val="50000"/>
              </a:spcBef>
            </a:pPr>
            <a:endParaRPr lang="en-US" sz="2800" dirty="0"/>
          </a:p>
          <a:p>
            <a:pPr algn="r">
              <a:spcBef>
                <a:spcPct val="50000"/>
              </a:spcBef>
            </a:pPr>
            <a:r>
              <a:rPr lang="en-US" dirty="0"/>
              <a:t>43 U.S.C. § 1746</a:t>
            </a:r>
          </a:p>
        </p:txBody>
      </p:sp>
      <p:sp>
        <p:nvSpPr>
          <p:cNvPr id="2" name="Slide Number Placeholder 1"/>
          <p:cNvSpPr>
            <a:spLocks noGrp="1"/>
          </p:cNvSpPr>
          <p:nvPr>
            <p:ph type="sldNum" sz="quarter" idx="12"/>
          </p:nvPr>
        </p:nvSpPr>
        <p:spPr/>
        <p:txBody>
          <a:bodyPr/>
          <a:lstStyle/>
          <a:p>
            <a:fld id="{4FAB73BC-B049-4115-A692-8D63A059BFB8}" type="slidenum">
              <a:rPr lang="en-US" smtClean="0"/>
              <a:pPr/>
              <a:t>43</a:t>
            </a:fld>
            <a:endParaRPr lang="en-US" dirty="0"/>
          </a:p>
        </p:txBody>
      </p:sp>
    </p:spTree>
    <p:extLst>
      <p:ext uri="{BB962C8B-B14F-4D97-AF65-F5344CB8AC3E}">
        <p14:creationId xmlns:p14="http://schemas.microsoft.com/office/powerpoint/2010/main" val="194068136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8978" name="Picture 2" descr="P6260004"/>
          <p:cNvPicPr>
            <a:picLocks noChangeAspect="1" noChangeArrowheads="1"/>
          </p:cNvPicPr>
          <p:nvPr/>
        </p:nvPicPr>
        <p:blipFill>
          <a:blip r:embed="rId3" cstate="print"/>
          <a:srcRect/>
          <a:stretch>
            <a:fillRect/>
          </a:stretch>
        </p:blipFill>
        <p:spPr bwMode="auto">
          <a:xfrm>
            <a:off x="-203200" y="-1727855"/>
            <a:ext cx="12954000" cy="9154391"/>
          </a:xfrm>
          <a:prstGeom prst="rect">
            <a:avLst/>
          </a:prstGeom>
          <a:noFill/>
        </p:spPr>
      </p:pic>
      <p:sp>
        <p:nvSpPr>
          <p:cNvPr id="638980" name="Text Box 4"/>
          <p:cNvSpPr txBox="1">
            <a:spLocks noChangeArrowheads="1"/>
          </p:cNvSpPr>
          <p:nvPr/>
        </p:nvSpPr>
        <p:spPr bwMode="auto">
          <a:xfrm>
            <a:off x="8077200" y="6340475"/>
            <a:ext cx="2590800" cy="523220"/>
          </a:xfrm>
          <a:prstGeom prst="rect">
            <a:avLst/>
          </a:prstGeom>
          <a:solidFill>
            <a:srgbClr val="808080"/>
          </a:solidFill>
          <a:ln w="9525">
            <a:noFill/>
            <a:miter lim="800000"/>
            <a:headEnd/>
            <a:tailEnd/>
          </a:ln>
          <a:effectLst/>
        </p:spPr>
        <p:txBody>
          <a:bodyPr wrap="square">
            <a:spAutoFit/>
          </a:bodyPr>
          <a:lstStyle/>
          <a:p>
            <a:pPr algn="r"/>
            <a:r>
              <a:rPr lang="en-US" sz="1400" dirty="0"/>
              <a:t>Wind River Canyon, Wyoming</a:t>
            </a:r>
          </a:p>
          <a:p>
            <a:pPr algn="r"/>
            <a:r>
              <a:rPr lang="en-US" sz="1400" dirty="0"/>
              <a:t>Source: Federico Cheever</a:t>
            </a:r>
          </a:p>
        </p:txBody>
      </p:sp>
      <p:sp>
        <p:nvSpPr>
          <p:cNvPr id="2" name="Slide Number Placeholder 1"/>
          <p:cNvSpPr>
            <a:spLocks noGrp="1"/>
          </p:cNvSpPr>
          <p:nvPr>
            <p:ph type="sldNum" sz="quarter" idx="12"/>
          </p:nvPr>
        </p:nvSpPr>
        <p:spPr/>
        <p:txBody>
          <a:bodyPr/>
          <a:lstStyle/>
          <a:p>
            <a:fld id="{4FAB73BC-B049-4115-A692-8D63A059BFB8}" type="slidenum">
              <a:rPr lang="en-US" smtClean="0"/>
              <a:pPr/>
              <a:t>44</a:t>
            </a:fld>
            <a:endParaRPr lang="en-US" dirty="0"/>
          </a:p>
        </p:txBody>
      </p:sp>
    </p:spTree>
    <p:extLst>
      <p:ext uri="{BB962C8B-B14F-4D97-AF65-F5344CB8AC3E}">
        <p14:creationId xmlns:p14="http://schemas.microsoft.com/office/powerpoint/2010/main" val="307580865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0002" name="Picture 2" descr="P6260010"/>
          <p:cNvPicPr>
            <a:picLocks noChangeAspect="1" noChangeArrowheads="1"/>
          </p:cNvPicPr>
          <p:nvPr/>
        </p:nvPicPr>
        <p:blipFill>
          <a:blip r:embed="rId3" cstate="print"/>
          <a:srcRect/>
          <a:stretch>
            <a:fillRect/>
          </a:stretch>
        </p:blipFill>
        <p:spPr bwMode="auto">
          <a:xfrm>
            <a:off x="-165100" y="-152400"/>
            <a:ext cx="12623800" cy="8896350"/>
          </a:xfrm>
          <a:prstGeom prst="rect">
            <a:avLst/>
          </a:prstGeom>
          <a:noFill/>
        </p:spPr>
      </p:pic>
      <p:sp>
        <p:nvSpPr>
          <p:cNvPr id="640003" name="Text Box 3"/>
          <p:cNvSpPr txBox="1">
            <a:spLocks noChangeArrowheads="1"/>
          </p:cNvSpPr>
          <p:nvPr/>
        </p:nvSpPr>
        <p:spPr bwMode="auto">
          <a:xfrm>
            <a:off x="8001000" y="6340475"/>
            <a:ext cx="2667000" cy="523220"/>
          </a:xfrm>
          <a:prstGeom prst="rect">
            <a:avLst/>
          </a:prstGeom>
          <a:solidFill>
            <a:srgbClr val="808080"/>
          </a:solidFill>
          <a:ln w="9525">
            <a:noFill/>
            <a:miter lim="800000"/>
            <a:headEnd/>
            <a:tailEnd/>
          </a:ln>
          <a:effectLst/>
        </p:spPr>
        <p:txBody>
          <a:bodyPr wrap="square">
            <a:spAutoFit/>
          </a:bodyPr>
          <a:lstStyle/>
          <a:p>
            <a:pPr algn="r"/>
            <a:r>
              <a:rPr lang="en-US" sz="1400" dirty="0"/>
              <a:t>Wind River Canyon, Wyoming</a:t>
            </a:r>
          </a:p>
          <a:p>
            <a:pPr algn="r"/>
            <a:r>
              <a:rPr lang="en-US" sz="1400" dirty="0"/>
              <a:t>Source: Federico Cheever</a:t>
            </a:r>
          </a:p>
        </p:txBody>
      </p:sp>
      <p:sp>
        <p:nvSpPr>
          <p:cNvPr id="2" name="Slide Number Placeholder 1"/>
          <p:cNvSpPr>
            <a:spLocks noGrp="1"/>
          </p:cNvSpPr>
          <p:nvPr>
            <p:ph type="sldNum" sz="quarter" idx="12"/>
          </p:nvPr>
        </p:nvSpPr>
        <p:spPr/>
        <p:txBody>
          <a:bodyPr/>
          <a:lstStyle/>
          <a:p>
            <a:fld id="{4FAB73BC-B049-4115-A692-8D63A059BFB8}" type="slidenum">
              <a:rPr lang="en-US" smtClean="0"/>
              <a:pPr/>
              <a:t>45</a:t>
            </a:fld>
            <a:endParaRPr lang="en-US" dirty="0"/>
          </a:p>
        </p:txBody>
      </p:sp>
    </p:spTree>
    <p:extLst>
      <p:ext uri="{BB962C8B-B14F-4D97-AF65-F5344CB8AC3E}">
        <p14:creationId xmlns:p14="http://schemas.microsoft.com/office/powerpoint/2010/main" val="14277550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Problem</a:t>
            </a:r>
            <a:endParaRPr lang="en-US" dirty="0"/>
          </a:p>
        </p:txBody>
      </p:sp>
      <p:sp>
        <p:nvSpPr>
          <p:cNvPr id="3" name="Text Placeholder 2"/>
          <p:cNvSpPr>
            <a:spLocks noGrp="1"/>
          </p:cNvSpPr>
          <p:nvPr>
            <p:ph type="body" idx="1"/>
          </p:nvPr>
        </p:nvSpPr>
        <p:spPr/>
        <p:txBody>
          <a:bodyPr/>
          <a:lstStyle/>
          <a:p>
            <a:r>
              <a:rPr lang="en-US" dirty="0" smtClean="0"/>
              <a:t>Nye County, Nevada</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46</a:t>
            </a:fld>
            <a:endParaRPr lang="en-US" dirty="0"/>
          </a:p>
        </p:txBody>
      </p:sp>
    </p:spTree>
    <p:extLst>
      <p:ext uri="{BB962C8B-B14F-4D97-AF65-F5344CB8AC3E}">
        <p14:creationId xmlns:p14="http://schemas.microsoft.com/office/powerpoint/2010/main" val="345306450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9394" name="Picture 2" descr="Wealth Public Land map"/>
          <p:cNvPicPr>
            <a:picLocks noChangeAspect="1" noChangeArrowheads="1"/>
          </p:cNvPicPr>
          <p:nvPr/>
        </p:nvPicPr>
        <p:blipFill>
          <a:blip r:embed="rId3" cstate="print"/>
          <a:srcRect t="2597" b="2597"/>
          <a:stretch>
            <a:fillRect/>
          </a:stretch>
        </p:blipFill>
        <p:spPr bwMode="auto">
          <a:xfrm>
            <a:off x="1054101" y="-969240"/>
            <a:ext cx="7009668" cy="7827240"/>
          </a:xfrm>
          <a:prstGeom prst="rect">
            <a:avLst/>
          </a:prstGeom>
          <a:noFill/>
        </p:spPr>
      </p:pic>
      <p:sp>
        <p:nvSpPr>
          <p:cNvPr id="699395" name="Text Box 3"/>
          <p:cNvSpPr txBox="1">
            <a:spLocks noChangeArrowheads="1"/>
          </p:cNvSpPr>
          <p:nvPr/>
        </p:nvSpPr>
        <p:spPr bwMode="auto">
          <a:xfrm>
            <a:off x="8899282" y="5121275"/>
            <a:ext cx="2743200" cy="954107"/>
          </a:xfrm>
          <a:prstGeom prst="rect">
            <a:avLst/>
          </a:prstGeom>
          <a:noFill/>
          <a:ln w="9525">
            <a:noFill/>
            <a:miter lim="800000"/>
            <a:headEnd/>
            <a:tailEnd/>
          </a:ln>
          <a:effectLst/>
        </p:spPr>
        <p:txBody>
          <a:bodyPr wrap="square">
            <a:spAutoFit/>
          </a:bodyPr>
          <a:lstStyle/>
          <a:p>
            <a:pPr algn="r"/>
            <a:r>
              <a:rPr lang="en-US" sz="1400" i="1" dirty="0"/>
              <a:t>University of Colorado Center of American West, </a:t>
            </a:r>
          </a:p>
          <a:p>
            <a:pPr algn="r"/>
            <a:r>
              <a:rPr lang="en-US" sz="1400" i="1" dirty="0"/>
              <a:t>Atlas of the New West </a:t>
            </a:r>
            <a:r>
              <a:rPr lang="en-US" sz="1400" dirty="0"/>
              <a:t>(William E. </a:t>
            </a:r>
            <a:r>
              <a:rPr lang="en-US" sz="1400" dirty="0" err="1"/>
              <a:t>Riebsame</a:t>
            </a:r>
            <a:r>
              <a:rPr lang="en-US" sz="1400" dirty="0"/>
              <a:t>, General Editor)</a:t>
            </a:r>
          </a:p>
        </p:txBody>
      </p:sp>
      <p:sp>
        <p:nvSpPr>
          <p:cNvPr id="3" name="Slide Number Placeholder 2"/>
          <p:cNvSpPr>
            <a:spLocks noGrp="1"/>
          </p:cNvSpPr>
          <p:nvPr>
            <p:ph type="sldNum" sz="quarter" idx="12"/>
          </p:nvPr>
        </p:nvSpPr>
        <p:spPr/>
        <p:txBody>
          <a:bodyPr/>
          <a:lstStyle/>
          <a:p>
            <a:fld id="{4FAB73BC-B049-4115-A692-8D63A059BFB8}" type="slidenum">
              <a:rPr lang="en-US" smtClean="0"/>
              <a:pPr/>
              <a:t>47</a:t>
            </a:fld>
            <a:endParaRPr lang="en-US" dirty="0"/>
          </a:p>
        </p:txBody>
      </p:sp>
    </p:spTree>
    <p:extLst>
      <p:ext uri="{BB962C8B-B14F-4D97-AF65-F5344CB8AC3E}">
        <p14:creationId xmlns:p14="http://schemas.microsoft.com/office/powerpoint/2010/main" val="3533580129"/>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0418" name="Picture 2" descr="ny_map1"/>
          <p:cNvPicPr>
            <a:picLocks noChangeAspect="1" noChangeArrowheads="1"/>
          </p:cNvPicPr>
          <p:nvPr/>
        </p:nvPicPr>
        <p:blipFill>
          <a:blip r:embed="rId3" cstate="print"/>
          <a:srcRect b="3798"/>
          <a:stretch>
            <a:fillRect/>
          </a:stretch>
        </p:blipFill>
        <p:spPr bwMode="auto">
          <a:xfrm>
            <a:off x="3581401" y="685800"/>
            <a:ext cx="5064125" cy="5791200"/>
          </a:xfrm>
          <a:prstGeom prst="rect">
            <a:avLst/>
          </a:prstGeom>
          <a:noFill/>
        </p:spPr>
      </p:pic>
      <p:sp>
        <p:nvSpPr>
          <p:cNvPr id="3" name="Slide Number Placeholder 2"/>
          <p:cNvSpPr>
            <a:spLocks noGrp="1"/>
          </p:cNvSpPr>
          <p:nvPr>
            <p:ph type="sldNum" sz="quarter" idx="12"/>
          </p:nvPr>
        </p:nvSpPr>
        <p:spPr/>
        <p:txBody>
          <a:bodyPr/>
          <a:lstStyle/>
          <a:p>
            <a:fld id="{4FAB73BC-B049-4115-A692-8D63A059BFB8}" type="slidenum">
              <a:rPr lang="en-US" smtClean="0"/>
              <a:pPr/>
              <a:t>48</a:t>
            </a:fld>
            <a:endParaRPr lang="en-US" dirty="0"/>
          </a:p>
        </p:txBody>
      </p:sp>
    </p:spTree>
    <p:extLst>
      <p:ext uri="{BB962C8B-B14F-4D97-AF65-F5344CB8AC3E}">
        <p14:creationId xmlns:p14="http://schemas.microsoft.com/office/powerpoint/2010/main" val="1204375250"/>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1442" name="Picture 2" descr="nyecountymap"/>
          <p:cNvPicPr>
            <a:picLocks noChangeAspect="1" noChangeArrowheads="1"/>
          </p:cNvPicPr>
          <p:nvPr/>
        </p:nvPicPr>
        <p:blipFill>
          <a:blip r:embed="rId3" cstate="print"/>
          <a:srcRect/>
          <a:stretch>
            <a:fillRect/>
          </a:stretch>
        </p:blipFill>
        <p:spPr bwMode="auto">
          <a:xfrm>
            <a:off x="3581401" y="685800"/>
            <a:ext cx="5000625" cy="5943600"/>
          </a:xfrm>
          <a:prstGeom prst="rect">
            <a:avLst/>
          </a:prstGeom>
          <a:noFill/>
        </p:spPr>
      </p:pic>
      <p:sp>
        <p:nvSpPr>
          <p:cNvPr id="701443" name="Text Box 3"/>
          <p:cNvSpPr txBox="1">
            <a:spLocks noChangeArrowheads="1"/>
          </p:cNvSpPr>
          <p:nvPr/>
        </p:nvSpPr>
        <p:spPr bwMode="auto">
          <a:xfrm>
            <a:off x="5638800" y="3886201"/>
            <a:ext cx="1447800" cy="366713"/>
          </a:xfrm>
          <a:prstGeom prst="rect">
            <a:avLst/>
          </a:prstGeom>
          <a:noFill/>
          <a:ln w="9525">
            <a:noFill/>
            <a:miter lim="800000"/>
            <a:headEnd/>
            <a:tailEnd/>
          </a:ln>
          <a:effectLst/>
        </p:spPr>
        <p:txBody>
          <a:bodyPr>
            <a:spAutoFit/>
          </a:bodyPr>
          <a:lstStyle/>
          <a:p>
            <a:endParaRPr lang="en-US"/>
          </a:p>
        </p:txBody>
      </p:sp>
      <p:sp>
        <p:nvSpPr>
          <p:cNvPr id="701444" name="Text Box 4"/>
          <p:cNvSpPr txBox="1">
            <a:spLocks noChangeArrowheads="1"/>
          </p:cNvSpPr>
          <p:nvPr/>
        </p:nvSpPr>
        <p:spPr bwMode="auto">
          <a:xfrm>
            <a:off x="5638800" y="3886200"/>
            <a:ext cx="1447800" cy="228600"/>
          </a:xfrm>
          <a:prstGeom prst="rect">
            <a:avLst/>
          </a:prstGeom>
          <a:noFill/>
          <a:ln w="9525">
            <a:noFill/>
            <a:miter lim="800000"/>
            <a:headEnd/>
            <a:tailEnd/>
          </a:ln>
          <a:effectLst/>
        </p:spPr>
        <p:txBody>
          <a:bodyPr>
            <a:spAutoFit/>
          </a:bodyPr>
          <a:lstStyle/>
          <a:p>
            <a:r>
              <a:rPr lang="en-US" sz="900"/>
              <a:t>aa</a:t>
            </a:r>
          </a:p>
        </p:txBody>
      </p:sp>
      <p:sp>
        <p:nvSpPr>
          <p:cNvPr id="701445" name="Text Box 5"/>
          <p:cNvSpPr txBox="1">
            <a:spLocks noChangeArrowheads="1"/>
          </p:cNvSpPr>
          <p:nvPr/>
        </p:nvSpPr>
        <p:spPr bwMode="auto">
          <a:xfrm>
            <a:off x="5562600" y="4114801"/>
            <a:ext cx="1524000" cy="246221"/>
          </a:xfrm>
          <a:prstGeom prst="rect">
            <a:avLst/>
          </a:prstGeom>
          <a:noFill/>
          <a:ln w="38100">
            <a:solidFill>
              <a:schemeClr val="folHlink"/>
            </a:solidFill>
            <a:miter lim="800000"/>
            <a:headEnd/>
            <a:tailEnd/>
          </a:ln>
          <a:effectLst/>
        </p:spPr>
        <p:txBody>
          <a:bodyPr>
            <a:spAutoFit/>
          </a:bodyPr>
          <a:lstStyle/>
          <a:p>
            <a:endParaRPr lang="en-US" sz="1000"/>
          </a:p>
        </p:txBody>
      </p:sp>
      <p:sp>
        <p:nvSpPr>
          <p:cNvPr id="701446" name="Text Box 6"/>
          <p:cNvSpPr txBox="1">
            <a:spLocks noChangeArrowheads="1"/>
          </p:cNvSpPr>
          <p:nvPr/>
        </p:nvSpPr>
        <p:spPr bwMode="auto">
          <a:xfrm>
            <a:off x="5410200" y="3352801"/>
            <a:ext cx="990600" cy="246221"/>
          </a:xfrm>
          <a:prstGeom prst="rect">
            <a:avLst/>
          </a:prstGeom>
          <a:noFill/>
          <a:ln w="38100">
            <a:solidFill>
              <a:schemeClr val="folHlink"/>
            </a:solidFill>
            <a:miter lim="800000"/>
            <a:headEnd/>
            <a:tailEnd/>
          </a:ln>
          <a:effectLst/>
        </p:spPr>
        <p:txBody>
          <a:bodyPr>
            <a:spAutoFit/>
          </a:bodyPr>
          <a:lstStyle/>
          <a:p>
            <a:endParaRPr lang="en-US" sz="1000"/>
          </a:p>
        </p:txBody>
      </p:sp>
      <p:sp>
        <p:nvSpPr>
          <p:cNvPr id="3" name="Slide Number Placeholder 2"/>
          <p:cNvSpPr>
            <a:spLocks noGrp="1"/>
          </p:cNvSpPr>
          <p:nvPr>
            <p:ph type="sldNum" sz="quarter" idx="12"/>
          </p:nvPr>
        </p:nvSpPr>
        <p:spPr/>
        <p:txBody>
          <a:bodyPr/>
          <a:lstStyle/>
          <a:p>
            <a:fld id="{4FAB73BC-B049-4115-A692-8D63A059BFB8}" type="slidenum">
              <a:rPr lang="en-US" smtClean="0"/>
              <a:pPr/>
              <a:t>49</a:t>
            </a:fld>
            <a:endParaRPr lang="en-US" dirty="0"/>
          </a:p>
        </p:txBody>
      </p:sp>
    </p:spTree>
    <p:extLst>
      <p:ext uri="{BB962C8B-B14F-4D97-AF65-F5344CB8AC3E}">
        <p14:creationId xmlns:p14="http://schemas.microsoft.com/office/powerpoint/2010/main" val="3853705129"/>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4" name="Rectangle 4"/>
          <p:cNvSpPr>
            <a:spLocks noGrp="1" noChangeArrowheads="1"/>
          </p:cNvSpPr>
          <p:nvPr>
            <p:ph type="title"/>
          </p:nvPr>
        </p:nvSpPr>
        <p:spPr/>
        <p:txBody>
          <a:bodyPr/>
          <a:lstStyle/>
          <a:p>
            <a:r>
              <a:rPr lang="en-US" dirty="0" smtClean="0"/>
              <a:t>Historical Background</a:t>
            </a:r>
            <a:endParaRPr lang="en-US" dirty="0"/>
          </a:p>
        </p:txBody>
      </p:sp>
      <p:sp>
        <p:nvSpPr>
          <p:cNvPr id="2" name="Text Placeholder 1"/>
          <p:cNvSpPr>
            <a:spLocks noGrp="1"/>
          </p:cNvSpPr>
          <p:nvPr>
            <p:ph type="body" idx="1"/>
          </p:nvPr>
        </p:nvSpPr>
        <p:spPr/>
        <p:txBody>
          <a:bodyPr/>
          <a:lstStyle/>
          <a:p>
            <a:r>
              <a:rPr lang="en-US" dirty="0" smtClean="0"/>
              <a:t>The Birth of the Public Domain</a:t>
            </a:r>
            <a:endParaRPr lang="en-US" dirty="0"/>
          </a:p>
        </p:txBody>
      </p:sp>
      <p:sp>
        <p:nvSpPr>
          <p:cNvPr id="3" name="Slide Number Placeholder 2"/>
          <p:cNvSpPr>
            <a:spLocks noGrp="1"/>
          </p:cNvSpPr>
          <p:nvPr>
            <p:ph type="sldNum" sz="quarter" idx="12"/>
          </p:nvPr>
        </p:nvSpPr>
        <p:spPr/>
        <p:txBody>
          <a:bodyPr/>
          <a:lstStyle/>
          <a:p>
            <a:fld id="{6D22F896-40B5-4ADD-8801-0D06FADFA095}" type="slidenum">
              <a:rPr lang="en-US" smtClean="0"/>
              <a:t>5</a:t>
            </a:fld>
            <a:endParaRPr lang="en-US" dirty="0"/>
          </a:p>
        </p:txBody>
      </p:sp>
    </p:spTree>
    <p:extLst>
      <p:ext uri="{BB962C8B-B14F-4D97-AF65-F5344CB8AC3E}">
        <p14:creationId xmlns:p14="http://schemas.microsoft.com/office/powerpoint/2010/main" val="853719617"/>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2466" name="Picture 2" descr="p41 Nuclear detonation"/>
          <p:cNvPicPr>
            <a:picLocks noChangeAspect="1" noChangeArrowheads="1"/>
          </p:cNvPicPr>
          <p:nvPr/>
        </p:nvPicPr>
        <p:blipFill>
          <a:blip r:embed="rId3" cstate="print"/>
          <a:srcRect t="5194"/>
          <a:stretch>
            <a:fillRect/>
          </a:stretch>
        </p:blipFill>
        <p:spPr bwMode="auto">
          <a:xfrm>
            <a:off x="2286000" y="685800"/>
            <a:ext cx="7620000" cy="5562600"/>
          </a:xfrm>
          <a:prstGeom prst="rect">
            <a:avLst/>
          </a:prstGeom>
          <a:noFill/>
        </p:spPr>
      </p:pic>
      <p:sp>
        <p:nvSpPr>
          <p:cNvPr id="702467" name="Text Box 3"/>
          <p:cNvSpPr txBox="1">
            <a:spLocks noChangeArrowheads="1"/>
          </p:cNvSpPr>
          <p:nvPr/>
        </p:nvSpPr>
        <p:spPr bwMode="auto">
          <a:xfrm>
            <a:off x="2133600" y="6340475"/>
            <a:ext cx="8229600" cy="523220"/>
          </a:xfrm>
          <a:prstGeom prst="rect">
            <a:avLst/>
          </a:prstGeom>
          <a:noFill/>
          <a:ln w="9525">
            <a:noFill/>
            <a:miter lim="800000"/>
            <a:headEnd/>
            <a:tailEnd/>
          </a:ln>
          <a:effectLst/>
        </p:spPr>
        <p:txBody>
          <a:bodyPr>
            <a:spAutoFit/>
          </a:bodyPr>
          <a:lstStyle/>
          <a:p>
            <a:pPr algn="r"/>
            <a:r>
              <a:rPr lang="en-US" sz="1400"/>
              <a:t>1951 Nuclear Detonation, Nevada.</a:t>
            </a:r>
          </a:p>
          <a:p>
            <a:pPr algn="r"/>
            <a:r>
              <a:rPr lang="en-US" sz="1400"/>
              <a:t>Source: State of Nevada Division of Environmental Protection</a:t>
            </a:r>
          </a:p>
        </p:txBody>
      </p:sp>
      <p:sp>
        <p:nvSpPr>
          <p:cNvPr id="3" name="Slide Number Placeholder 2"/>
          <p:cNvSpPr>
            <a:spLocks noGrp="1"/>
          </p:cNvSpPr>
          <p:nvPr>
            <p:ph type="sldNum" sz="quarter" idx="12"/>
          </p:nvPr>
        </p:nvSpPr>
        <p:spPr/>
        <p:txBody>
          <a:bodyPr/>
          <a:lstStyle/>
          <a:p>
            <a:fld id="{4FAB73BC-B049-4115-A692-8D63A059BFB8}" type="slidenum">
              <a:rPr lang="en-US" smtClean="0"/>
              <a:pPr/>
              <a:t>50</a:t>
            </a:fld>
            <a:endParaRPr lang="en-US" dirty="0"/>
          </a:p>
        </p:txBody>
      </p:sp>
    </p:spTree>
    <p:extLst>
      <p:ext uri="{BB962C8B-B14F-4D97-AF65-F5344CB8AC3E}">
        <p14:creationId xmlns:p14="http://schemas.microsoft.com/office/powerpoint/2010/main" val="1087008859"/>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FAB73BC-B049-4115-A692-8D63A059BFB8}" type="slidenum">
              <a:rPr lang="en-US" smtClean="0"/>
              <a:pPr/>
              <a:t>6</a:t>
            </a:fld>
            <a:endParaRPr lang="en-US" dirty="0"/>
          </a:p>
        </p:txBody>
      </p:sp>
      <p:sp>
        <p:nvSpPr>
          <p:cNvPr id="106498" name="Rectangle 2"/>
          <p:cNvSpPr>
            <a:spLocks noGrp="1" noChangeArrowheads="1"/>
          </p:cNvSpPr>
          <p:nvPr>
            <p:ph type="title" idx="4294967295"/>
          </p:nvPr>
        </p:nvSpPr>
        <p:spPr>
          <a:xfrm>
            <a:off x="2451100" y="139700"/>
            <a:ext cx="6172200" cy="400050"/>
          </a:xfrm>
        </p:spPr>
        <p:txBody>
          <a:bodyPr>
            <a:normAutofit/>
          </a:bodyPr>
          <a:lstStyle/>
          <a:p>
            <a:r>
              <a:rPr lang="en-US" sz="1500" dirty="0">
                <a:latin typeface="Arial Black" pitchFamily="34" charset="0"/>
              </a:rPr>
              <a:t>Acquisition of the Territory of the United States</a:t>
            </a:r>
            <a:endParaRPr lang="en-US" dirty="0"/>
          </a:p>
        </p:txBody>
      </p:sp>
      <p:pic>
        <p:nvPicPr>
          <p:cNvPr id="106499" name="Picture 3" descr="ORIGINAL"/>
          <p:cNvPicPr>
            <a:picLocks noGrp="1" noChangeAspect="1" noChangeArrowheads="1"/>
          </p:cNvPicPr>
          <p:nvPr>
            <p:ph sz="quarter" idx="4294967295"/>
          </p:nvPr>
        </p:nvPicPr>
        <p:blipFill>
          <a:blip r:embed="rId3" cstate="print"/>
          <a:srcRect/>
          <a:stretch>
            <a:fillRect/>
          </a:stretch>
        </p:blipFill>
        <p:spPr>
          <a:xfrm>
            <a:off x="1203325" y="539750"/>
            <a:ext cx="8667750" cy="5695950"/>
          </a:xfrm>
        </p:spPr>
      </p:pic>
    </p:spTree>
    <p:extLst>
      <p:ext uri="{BB962C8B-B14F-4D97-AF65-F5344CB8AC3E}">
        <p14:creationId xmlns:p14="http://schemas.microsoft.com/office/powerpoint/2010/main" val="2279028637"/>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Articles of Confederation</a:t>
            </a:r>
            <a:endParaRPr lang="en-US" dirty="0"/>
          </a:p>
        </p:txBody>
      </p:sp>
      <p:sp>
        <p:nvSpPr>
          <p:cNvPr id="4" name="Content Placeholder 3"/>
          <p:cNvSpPr>
            <a:spLocks noGrp="1"/>
          </p:cNvSpPr>
          <p:nvPr>
            <p:ph idx="1"/>
          </p:nvPr>
        </p:nvSpPr>
        <p:spPr>
          <a:xfrm>
            <a:off x="1282700" y="1320801"/>
            <a:ext cx="9156700" cy="5232400"/>
          </a:xfrm>
        </p:spPr>
        <p:txBody>
          <a:bodyPr>
            <a:normAutofit/>
          </a:bodyPr>
          <a:lstStyle/>
          <a:p>
            <a:r>
              <a:rPr lang="en-US" dirty="0" smtClean="0"/>
              <a:t>Adopted by the Continental Congress in 1777</a:t>
            </a:r>
          </a:p>
          <a:p>
            <a:r>
              <a:rPr lang="en-US" dirty="0" smtClean="0"/>
              <a:t>Then ratified by the states. </a:t>
            </a:r>
          </a:p>
          <a:p>
            <a:r>
              <a:rPr lang="en-US" sz="2800" dirty="0">
                <a:solidFill>
                  <a:srgbClr val="FF0000"/>
                </a:solidFill>
                <a:sym typeface="Wingdings" panose="05000000000000000000" pitchFamily="2" charset="2"/>
              </a:rPr>
              <a:t>“Those states which can remove the embarrassment respecting the western country, [to make] a liberal surrender of a portion of their territorial claims, since they cannot be preserved entire without endangering the stability of the general confederacy; to remind them how indispensably necessary it is to establish the federal union on a fixed and permanent basis, and on principles acceptable to all its respective members”</a:t>
            </a:r>
            <a:endParaRPr lang="en-US" sz="2800" dirty="0">
              <a:solidFill>
                <a:srgbClr val="FF0000"/>
              </a:solidFill>
            </a:endParaRPr>
          </a:p>
        </p:txBody>
      </p:sp>
      <p:sp>
        <p:nvSpPr>
          <p:cNvPr id="2" name="Slide Number Placeholder 1"/>
          <p:cNvSpPr>
            <a:spLocks noGrp="1"/>
          </p:cNvSpPr>
          <p:nvPr>
            <p:ph type="sldNum" sz="quarter" idx="12"/>
          </p:nvPr>
        </p:nvSpPr>
        <p:spPr/>
        <p:txBody>
          <a:bodyPr/>
          <a:lstStyle/>
          <a:p>
            <a:fld id="{4FAB73BC-B049-4115-A692-8D63A059BFB8}" type="slidenum">
              <a:rPr lang="en-US" smtClean="0"/>
              <a:pPr/>
              <a:t>7</a:t>
            </a:fld>
            <a:endParaRPr lang="en-US" dirty="0"/>
          </a:p>
        </p:txBody>
      </p:sp>
    </p:spTree>
    <p:extLst>
      <p:ext uri="{BB962C8B-B14F-4D97-AF65-F5344CB8AC3E}">
        <p14:creationId xmlns:p14="http://schemas.microsoft.com/office/powerpoint/2010/main" val="3666687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Continental Congress 1780 Statement</a:t>
            </a:r>
            <a:endParaRPr lang="en-US" dirty="0"/>
          </a:p>
        </p:txBody>
      </p:sp>
      <p:sp>
        <p:nvSpPr>
          <p:cNvPr id="3" name="Content Placeholder 2"/>
          <p:cNvSpPr>
            <a:spLocks noGrp="1"/>
          </p:cNvSpPr>
          <p:nvPr>
            <p:ph idx="1"/>
          </p:nvPr>
        </p:nvSpPr>
        <p:spPr/>
        <p:txBody>
          <a:bodyPr>
            <a:normAutofit/>
          </a:bodyPr>
          <a:lstStyle/>
          <a:p>
            <a:r>
              <a:rPr lang="en-US" sz="3600" dirty="0">
                <a:solidFill>
                  <a:srgbClr val="FF0000"/>
                </a:solidFill>
              </a:rPr>
              <a:t>Such lands if surrendered, would be disposed of for the common benefit of the United States and settled and forming into distinct republican states.</a:t>
            </a:r>
          </a:p>
        </p:txBody>
      </p:sp>
      <p:sp>
        <p:nvSpPr>
          <p:cNvPr id="4" name="Slide Number Placeholder 3"/>
          <p:cNvSpPr>
            <a:spLocks noGrp="1"/>
          </p:cNvSpPr>
          <p:nvPr>
            <p:ph type="sldNum" sz="quarter" idx="12"/>
          </p:nvPr>
        </p:nvSpPr>
        <p:spPr/>
        <p:txBody>
          <a:bodyPr/>
          <a:lstStyle/>
          <a:p>
            <a:fld id="{6113E31D-E2AB-40D1-8B51-AFA5AFEF393A}" type="slidenum">
              <a:rPr lang="en-US" smtClean="0"/>
              <a:t>8</a:t>
            </a:fld>
            <a:endParaRPr lang="en-US" dirty="0"/>
          </a:p>
        </p:txBody>
      </p:sp>
    </p:spTree>
    <p:extLst>
      <p:ext uri="{BB962C8B-B14F-4D97-AF65-F5344CB8AC3E}">
        <p14:creationId xmlns:p14="http://schemas.microsoft.com/office/powerpoint/2010/main" val="29926510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FAB73BC-B049-4115-A692-8D63A059BFB8}" type="slidenum">
              <a:rPr lang="en-US" smtClean="0"/>
              <a:pPr/>
              <a:t>9</a:t>
            </a:fld>
            <a:endParaRPr lang="en-US" dirty="0"/>
          </a:p>
        </p:txBody>
      </p:sp>
      <p:pic>
        <p:nvPicPr>
          <p:cNvPr id="108547" name="Picture 3" descr="CESSIONS"/>
          <p:cNvPicPr>
            <a:picLocks noGrp="1" noChangeAspect="1" noChangeArrowheads="1"/>
          </p:cNvPicPr>
          <p:nvPr>
            <p:ph sz="quarter" idx="4294967295"/>
          </p:nvPr>
        </p:nvPicPr>
        <p:blipFill>
          <a:blip r:embed="rId3" cstate="print"/>
          <a:srcRect/>
          <a:stretch>
            <a:fillRect/>
          </a:stretch>
        </p:blipFill>
        <p:spPr>
          <a:xfrm>
            <a:off x="1463675" y="266700"/>
            <a:ext cx="9256755" cy="6083300"/>
          </a:xfrm>
        </p:spPr>
      </p:pic>
    </p:spTree>
    <p:extLst>
      <p:ext uri="{BB962C8B-B14F-4D97-AF65-F5344CB8AC3E}">
        <p14:creationId xmlns:p14="http://schemas.microsoft.com/office/powerpoint/2010/main" val="2884724774"/>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TM10001105[[fn=Crop]]</Template>
  <TotalTime>2896</TotalTime>
  <Words>1993</Words>
  <Application>Microsoft Office PowerPoint</Application>
  <PresentationFormat>Widescreen</PresentationFormat>
  <Paragraphs>339</Paragraphs>
  <Slides>50</Slides>
  <Notes>50</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50</vt:i4>
      </vt:variant>
    </vt:vector>
  </HeadingPairs>
  <TitlesOfParts>
    <vt:vector size="61" baseType="lpstr">
      <vt:lpstr>Arial</vt:lpstr>
      <vt:lpstr>Arial Black</vt:lpstr>
      <vt:lpstr>Book Antiqua</vt:lpstr>
      <vt:lpstr>Calibri</vt:lpstr>
      <vt:lpstr>Franklin Gothic Book</vt:lpstr>
      <vt:lpstr>Symbol</vt:lpstr>
      <vt:lpstr>Tahoma</vt:lpstr>
      <vt:lpstr>Times New Roman</vt:lpstr>
      <vt:lpstr>Wingdings</vt:lpstr>
      <vt:lpstr>Crop</vt:lpstr>
      <vt:lpstr>Clip</vt:lpstr>
      <vt:lpstr>Natural Resources Law</vt:lpstr>
      <vt:lpstr>FEDERAL LANDS </vt:lpstr>
      <vt:lpstr>PowerPoint Presentation</vt:lpstr>
      <vt:lpstr>PowerPoint Presentation</vt:lpstr>
      <vt:lpstr>Historical Background</vt:lpstr>
      <vt:lpstr>Acquisition of the Territory of the United States</vt:lpstr>
      <vt:lpstr>Articles of Confederation</vt:lpstr>
      <vt:lpstr>Continental Congress 1780 Statement</vt:lpstr>
      <vt:lpstr>PowerPoint Presentation</vt:lpstr>
      <vt:lpstr>1783 Cession of the Virginia Legislature</vt:lpstr>
      <vt:lpstr>PowerPoint Presentation</vt:lpstr>
      <vt:lpstr>PowerPoint Presentation</vt:lpstr>
      <vt:lpstr>PowerPoint Presentation</vt:lpstr>
      <vt:lpstr>PowerPoint Presentation</vt:lpstr>
      <vt:lpstr>Pollard v. Hagan</vt:lpstr>
      <vt:lpstr>Pollard v. Hagan Timeline</vt:lpstr>
      <vt:lpstr>Ownership of the parcel</vt:lpstr>
      <vt:lpstr>Article IV – The States</vt:lpstr>
      <vt:lpstr>Article IV, Section 3- New States</vt:lpstr>
      <vt:lpstr>The Admissions Clause</vt:lpstr>
      <vt:lpstr>1802 Deed of Cession from Georgia</vt:lpstr>
      <vt:lpstr>PowerPoint Presentation</vt:lpstr>
      <vt:lpstr>PowerPoint Presentation</vt:lpstr>
      <vt:lpstr>PowerPoint Presentation</vt:lpstr>
      <vt:lpstr>Equal Footing Doctrine</vt:lpstr>
      <vt:lpstr>United States v. Gardner</vt:lpstr>
      <vt:lpstr>Who Owns the Land?</vt:lpstr>
      <vt:lpstr>Article IV, Section 3- New States</vt:lpstr>
      <vt:lpstr>Equal Footing Doctrine</vt:lpstr>
      <vt:lpstr>Equal Footing Doctrine Con’t.</vt:lpstr>
      <vt:lpstr>Land Grants to States</vt:lpstr>
      <vt:lpstr>PowerPoint Presentation</vt:lpstr>
      <vt:lpstr>PowerPoint Presentation</vt:lpstr>
      <vt:lpstr>Grants to Private Parties</vt:lpstr>
      <vt:lpstr>Uncle Sam’s Farm</vt:lpstr>
      <vt:lpstr>Far &amp; Away Oklahoma Land Race</vt:lpstr>
      <vt:lpstr>Foust v. Lujan </vt:lpstr>
      <vt:lpstr>Timeline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Discussion Problem</vt:lpstr>
      <vt:lpstr>PowerPoint Presentation</vt:lpstr>
      <vt:lpstr>PowerPoint Presentation</vt:lpstr>
      <vt:lpstr>PowerPoint Presentation</vt:lpstr>
      <vt:lpstr>PowerPoint Presentation</vt:lpstr>
    </vt:vector>
  </TitlesOfParts>
  <Company>University at Buffalo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Owley</dc:creator>
  <cp:lastModifiedBy>Owley Lippmann, Jessica</cp:lastModifiedBy>
  <cp:revision>16</cp:revision>
  <dcterms:created xsi:type="dcterms:W3CDTF">2016-09-08T16:55:49Z</dcterms:created>
  <dcterms:modified xsi:type="dcterms:W3CDTF">2018-02-07T22:02:56Z</dcterms:modified>
</cp:coreProperties>
</file>