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50"/>
  </p:notesMasterIdLst>
  <p:sldIdLst>
    <p:sldId id="256" r:id="rId2"/>
    <p:sldId id="257" r:id="rId3"/>
    <p:sldId id="271" r:id="rId4"/>
    <p:sldId id="258" r:id="rId5"/>
    <p:sldId id="259" r:id="rId6"/>
    <p:sldId id="260" r:id="rId7"/>
    <p:sldId id="261" r:id="rId8"/>
    <p:sldId id="262" r:id="rId9"/>
    <p:sldId id="263" r:id="rId10"/>
    <p:sldId id="264" r:id="rId11"/>
    <p:sldId id="265" r:id="rId12"/>
    <p:sldId id="266" r:id="rId13"/>
    <p:sldId id="316" r:id="rId14"/>
    <p:sldId id="318" r:id="rId15"/>
    <p:sldId id="267" r:id="rId16"/>
    <p:sldId id="268" r:id="rId17"/>
    <p:sldId id="269" r:id="rId18"/>
    <p:sldId id="270" r:id="rId19"/>
    <p:sldId id="272" r:id="rId20"/>
    <p:sldId id="273" r:id="rId21"/>
    <p:sldId id="274" r:id="rId22"/>
    <p:sldId id="275" r:id="rId23"/>
    <p:sldId id="276" r:id="rId24"/>
    <p:sldId id="277" r:id="rId25"/>
    <p:sldId id="278" r:id="rId26"/>
    <p:sldId id="279" r:id="rId27"/>
    <p:sldId id="280" r:id="rId28"/>
    <p:sldId id="319"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014" autoAdjust="0"/>
    <p:restoredTop sz="79767" autoAdjust="0"/>
  </p:normalViewPr>
  <p:slideViewPr>
    <p:cSldViewPr snapToGrid="0">
      <p:cViewPr>
        <p:scale>
          <a:sx n="66" d="100"/>
          <a:sy n="66" d="100"/>
        </p:scale>
        <p:origin x="2310" y="642"/>
      </p:cViewPr>
      <p:guideLst/>
    </p:cSldViewPr>
  </p:slideViewPr>
  <p:notesTextViewPr>
    <p:cViewPr>
      <p:scale>
        <a:sx n="1" d="1"/>
        <a:sy n="1" d="1"/>
      </p:scale>
      <p:origin x="0" y="0"/>
    </p:cViewPr>
  </p:notesTextViewPr>
  <p:notesViewPr>
    <p:cSldViewPr snapToGrid="0">
      <p:cViewPr varScale="1">
        <p:scale>
          <a:sx n="86" d="100"/>
          <a:sy n="86" d="100"/>
        </p:scale>
        <p:origin x="382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E027654-41CD-4D71-BB8A-57D4E0BA5022}" type="datetimeFigureOut">
              <a:rPr lang="en-US" smtClean="0"/>
              <a:t>4/3/2018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428F1F5-427B-4373-8908-F9969517C53E}" type="slidenum">
              <a:rPr lang="en-US" smtClean="0"/>
              <a:t>‹#›</a:t>
            </a:fld>
            <a:endParaRPr lang="en-US"/>
          </a:p>
        </p:txBody>
      </p:sp>
    </p:spTree>
    <p:extLst>
      <p:ext uri="{BB962C8B-B14F-4D97-AF65-F5344CB8AC3E}">
        <p14:creationId xmlns:p14="http://schemas.microsoft.com/office/powerpoint/2010/main" val="2938518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28F1F5-427B-4373-8908-F9969517C53E}" type="slidenum">
              <a:rPr lang="en-US" smtClean="0"/>
              <a:t>1</a:t>
            </a:fld>
            <a:endParaRPr lang="en-US"/>
          </a:p>
        </p:txBody>
      </p:sp>
    </p:spTree>
    <p:extLst>
      <p:ext uri="{BB962C8B-B14F-4D97-AF65-F5344CB8AC3E}">
        <p14:creationId xmlns:p14="http://schemas.microsoft.com/office/powerpoint/2010/main" val="3206963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22E0354-C6AB-4A2D-AFD3-DACEC40526C6}" type="slidenum">
              <a:rPr lang="en-US" smtClean="0"/>
              <a:pPr/>
              <a:t>10</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921190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22E0354-C6AB-4A2D-AFD3-DACEC40526C6}" type="slidenum">
              <a:rPr lang="en-US" smtClean="0"/>
              <a:pPr/>
              <a:t>11</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201094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28575"/>
            <a:ext cx="6356350" cy="3575050"/>
          </a:xfrm>
        </p:spPr>
      </p:sp>
      <p:sp>
        <p:nvSpPr>
          <p:cNvPr id="4" name="Slide Number Placeholder 3"/>
          <p:cNvSpPr>
            <a:spLocks noGrp="1"/>
          </p:cNvSpPr>
          <p:nvPr>
            <p:ph type="sldNum" sz="quarter" idx="10"/>
          </p:nvPr>
        </p:nvSpPr>
        <p:spPr/>
        <p:txBody>
          <a:bodyPr/>
          <a:lstStyle/>
          <a:p>
            <a:fld id="{F22E0354-C6AB-4A2D-AFD3-DACEC40526C6}" type="slidenum">
              <a:rPr lang="en-US" smtClean="0"/>
              <a:pPr/>
              <a:t>12</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1013026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B428F1F5-427B-4373-8908-F9969517C53E}" type="slidenum">
              <a:rPr lang="en-US" smtClean="0"/>
              <a:t>13</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027243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7B7A21B2-AA6B-4F2D-BFC5-4487920B4594}" type="slidenum">
              <a:rPr lang="en-US" smtClean="0"/>
              <a:t>14</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9131753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22E0354-C6AB-4A2D-AFD3-DACEC40526C6}" type="slidenum">
              <a:rPr lang="en-US" smtClean="0"/>
              <a:pPr/>
              <a:t>15</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8630219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77800"/>
            <a:ext cx="5670550" cy="3189288"/>
          </a:xfrm>
        </p:spPr>
      </p:sp>
      <p:sp>
        <p:nvSpPr>
          <p:cNvPr id="4" name="Slide Number Placeholder 3"/>
          <p:cNvSpPr>
            <a:spLocks noGrp="1"/>
          </p:cNvSpPr>
          <p:nvPr>
            <p:ph type="sldNum" sz="quarter" idx="10"/>
          </p:nvPr>
        </p:nvSpPr>
        <p:spPr/>
        <p:txBody>
          <a:bodyPr/>
          <a:lstStyle/>
          <a:p>
            <a:fld id="{F22E0354-C6AB-4A2D-AFD3-DACEC40526C6}" type="slidenum">
              <a:rPr lang="en-US" smtClean="0"/>
              <a:pPr/>
              <a:t>16</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150931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22E0354-C6AB-4A2D-AFD3-DACEC40526C6}" type="slidenum">
              <a:rPr lang="en-US" smtClean="0"/>
              <a:pPr/>
              <a:t>17</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245988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22E0354-C6AB-4A2D-AFD3-DACEC40526C6}" type="slidenum">
              <a:rPr lang="en-US" smtClean="0"/>
              <a:pPr/>
              <a:t>18</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9706776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D065C0-B20B-4781-B4E6-CB698A1F8550}" type="slidenum">
              <a:rPr lang="en-US" smtClean="0"/>
              <a:pPr/>
              <a:t>19</a:t>
            </a:fld>
            <a:endParaRPr lang="en-US"/>
          </a:p>
        </p:txBody>
      </p:sp>
    </p:spTree>
    <p:extLst>
      <p:ext uri="{BB962C8B-B14F-4D97-AF65-F5344CB8AC3E}">
        <p14:creationId xmlns:p14="http://schemas.microsoft.com/office/powerpoint/2010/main" val="2608608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473075"/>
            <a:ext cx="5670550" cy="3189288"/>
          </a:xfrm>
        </p:spPr>
      </p:sp>
      <p:sp>
        <p:nvSpPr>
          <p:cNvPr id="4" name="Slide Number Placeholder 3"/>
          <p:cNvSpPr>
            <a:spLocks noGrp="1"/>
          </p:cNvSpPr>
          <p:nvPr>
            <p:ph type="sldNum" sz="quarter" idx="10"/>
          </p:nvPr>
        </p:nvSpPr>
        <p:spPr/>
        <p:txBody>
          <a:bodyPr/>
          <a:lstStyle/>
          <a:p>
            <a:fld id="{F22E0354-C6AB-4A2D-AFD3-DACEC40526C6}" type="slidenum">
              <a:rPr lang="en-US" smtClean="0"/>
              <a:pPr/>
              <a:t>2</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5484108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D065C0-B20B-4781-B4E6-CB698A1F8550}" type="slidenum">
              <a:rPr lang="en-US" smtClean="0"/>
              <a:pPr/>
              <a:t>20</a:t>
            </a:fld>
            <a:endParaRPr lang="en-US"/>
          </a:p>
        </p:txBody>
      </p:sp>
    </p:spTree>
    <p:extLst>
      <p:ext uri="{BB962C8B-B14F-4D97-AF65-F5344CB8AC3E}">
        <p14:creationId xmlns:p14="http://schemas.microsoft.com/office/powerpoint/2010/main" val="40965116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2D065C0-B20B-4781-B4E6-CB698A1F8550}" type="slidenum">
              <a:rPr lang="en-US" smtClean="0"/>
              <a:pPr/>
              <a:t>21</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2320018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D065C0-B20B-4781-B4E6-CB698A1F8550}" type="slidenum">
              <a:rPr lang="en-US" smtClean="0"/>
              <a:pPr/>
              <a:t>22</a:t>
            </a:fld>
            <a:endParaRPr lang="en-US"/>
          </a:p>
        </p:txBody>
      </p:sp>
    </p:spTree>
    <p:extLst>
      <p:ext uri="{BB962C8B-B14F-4D97-AF65-F5344CB8AC3E}">
        <p14:creationId xmlns:p14="http://schemas.microsoft.com/office/powerpoint/2010/main" val="20452191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2D065C0-B20B-4781-B4E6-CB698A1F8550}" type="slidenum">
              <a:rPr lang="en-US" smtClean="0"/>
              <a:pPr/>
              <a:t>23</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8293729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D065C0-B20B-4781-B4E6-CB698A1F8550}" type="slidenum">
              <a:rPr lang="en-US" smtClean="0"/>
              <a:pPr/>
              <a:t>24</a:t>
            </a:fld>
            <a:endParaRPr lang="en-US"/>
          </a:p>
        </p:txBody>
      </p:sp>
    </p:spTree>
    <p:extLst>
      <p:ext uri="{BB962C8B-B14F-4D97-AF65-F5344CB8AC3E}">
        <p14:creationId xmlns:p14="http://schemas.microsoft.com/office/powerpoint/2010/main" val="2003860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D065C0-B20B-4781-B4E6-CB698A1F8550}" type="slidenum">
              <a:rPr lang="en-US" smtClean="0"/>
              <a:pPr/>
              <a:t>25</a:t>
            </a:fld>
            <a:endParaRPr lang="en-US"/>
          </a:p>
        </p:txBody>
      </p:sp>
    </p:spTree>
    <p:extLst>
      <p:ext uri="{BB962C8B-B14F-4D97-AF65-F5344CB8AC3E}">
        <p14:creationId xmlns:p14="http://schemas.microsoft.com/office/powerpoint/2010/main" val="7140985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D065C0-B20B-4781-B4E6-CB698A1F8550}" type="slidenum">
              <a:rPr lang="en-US" smtClean="0"/>
              <a:pPr/>
              <a:t>26</a:t>
            </a:fld>
            <a:endParaRPr lang="en-US"/>
          </a:p>
        </p:txBody>
      </p:sp>
    </p:spTree>
    <p:extLst>
      <p:ext uri="{BB962C8B-B14F-4D97-AF65-F5344CB8AC3E}">
        <p14:creationId xmlns:p14="http://schemas.microsoft.com/office/powerpoint/2010/main" val="2674147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2D065C0-B20B-4781-B4E6-CB698A1F8550}" type="slidenum">
              <a:rPr lang="en-US" smtClean="0"/>
              <a:pPr/>
              <a:t>27</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9790330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B66E59-06ED-43A4-82C0-F04020F90AB2}" type="slidenum">
              <a:rPr lang="en-US" smtClean="0"/>
              <a:t>28</a:t>
            </a:fld>
            <a:endParaRPr lang="en-US"/>
          </a:p>
        </p:txBody>
      </p:sp>
    </p:spTree>
    <p:extLst>
      <p:ext uri="{BB962C8B-B14F-4D97-AF65-F5344CB8AC3E}">
        <p14:creationId xmlns:p14="http://schemas.microsoft.com/office/powerpoint/2010/main" val="6365574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A88895B-E21E-4877-B7AB-266217C8C124}" type="slidenum">
              <a:rPr lang="en-US" smtClean="0"/>
              <a:t>29</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676970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B428F1F5-427B-4373-8908-F9969517C53E}" type="slidenum">
              <a:rPr lang="en-US" smtClean="0"/>
              <a:t>3</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3137757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A88895B-E21E-4877-B7AB-266217C8C124}" type="slidenum">
              <a:rPr lang="en-US" smtClean="0"/>
              <a:t>30</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1672976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A88895B-E21E-4877-B7AB-266217C8C124}" type="slidenum">
              <a:rPr lang="en-US" smtClean="0"/>
              <a:t>31</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361550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A88895B-E21E-4877-B7AB-266217C8C124}" type="slidenum">
              <a:rPr lang="en-US" smtClean="0"/>
              <a:t>32</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5653868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88895B-E21E-4877-B7AB-266217C8C124}" type="slidenum">
              <a:rPr lang="en-US" smtClean="0"/>
              <a:t>33</a:t>
            </a:fld>
            <a:endParaRPr lang="en-US"/>
          </a:p>
        </p:txBody>
      </p:sp>
    </p:spTree>
    <p:extLst>
      <p:ext uri="{BB962C8B-B14F-4D97-AF65-F5344CB8AC3E}">
        <p14:creationId xmlns:p14="http://schemas.microsoft.com/office/powerpoint/2010/main" val="23121179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77800"/>
            <a:ext cx="5575300" cy="3136900"/>
          </a:xfrm>
        </p:spPr>
      </p:sp>
      <p:sp>
        <p:nvSpPr>
          <p:cNvPr id="4" name="Slide Number Placeholder 3"/>
          <p:cNvSpPr>
            <a:spLocks noGrp="1"/>
          </p:cNvSpPr>
          <p:nvPr>
            <p:ph type="sldNum" sz="quarter" idx="10"/>
          </p:nvPr>
        </p:nvSpPr>
        <p:spPr/>
        <p:txBody>
          <a:bodyPr/>
          <a:lstStyle/>
          <a:p>
            <a:fld id="{E2D065C0-B20B-4781-B4E6-CB698A1F8550}" type="slidenum">
              <a:rPr lang="en-US" smtClean="0"/>
              <a:pPr/>
              <a:t>34</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7183623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a:xfrm>
            <a:off x="3983688" y="8831580"/>
            <a:ext cx="3037840" cy="464820"/>
          </a:xfrm>
        </p:spPr>
        <p:txBody>
          <a:bodyPr/>
          <a:lstStyle/>
          <a:p>
            <a:fld id="{0F3A9047-D669-450F-AC70-F33138CA6662}" type="slidenum">
              <a:rPr lang="en-US" smtClean="0"/>
              <a:pPr/>
              <a:t>35</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8451720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0F3A9047-D669-450F-AC70-F33138CA6662}" type="slidenum">
              <a:rPr lang="en-US" smtClean="0"/>
              <a:pPr/>
              <a:t>36</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573231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2D065C0-B20B-4781-B4E6-CB698A1F8550}" type="slidenum">
              <a:rPr lang="en-US" smtClean="0"/>
              <a:pPr/>
              <a:t>37</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6494837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D597E0CE-2353-477A-A680-F596212FC1C4}" type="slidenum">
              <a:rPr lang="en-US" smtClean="0">
                <a:solidFill>
                  <a:prstClr val="black"/>
                </a:solidFill>
              </a:rPr>
              <a:pPr/>
              <a:t>38</a:t>
            </a:fld>
            <a:endParaRPr lang="en-US">
              <a:solidFill>
                <a:prstClr val="black"/>
              </a:solidFill>
            </a:endParaRPr>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0245988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97E0CE-2353-477A-A680-F596212FC1C4}"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2723598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22E0354-C6AB-4A2D-AFD3-DACEC40526C6}" type="slidenum">
              <a:rPr lang="en-US" smtClean="0"/>
              <a:pPr/>
              <a:t>4</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2477772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97E0CE-2353-477A-A680-F596212FC1C4}" type="slidenum">
              <a:rPr lang="en-US" smtClean="0"/>
              <a:t>40</a:t>
            </a:fld>
            <a:endParaRPr lang="en-US"/>
          </a:p>
        </p:txBody>
      </p:sp>
    </p:spTree>
    <p:extLst>
      <p:ext uri="{BB962C8B-B14F-4D97-AF65-F5344CB8AC3E}">
        <p14:creationId xmlns:p14="http://schemas.microsoft.com/office/powerpoint/2010/main" val="41538068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97E0CE-2353-477A-A680-F596212FC1C4}" type="slidenum">
              <a:rPr lang="en-US" smtClean="0"/>
              <a:t>41</a:t>
            </a:fld>
            <a:endParaRPr lang="en-US"/>
          </a:p>
        </p:txBody>
      </p:sp>
    </p:spTree>
    <p:extLst>
      <p:ext uri="{BB962C8B-B14F-4D97-AF65-F5344CB8AC3E}">
        <p14:creationId xmlns:p14="http://schemas.microsoft.com/office/powerpoint/2010/main" val="30183425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2D065C0-B20B-4781-B4E6-CB698A1F8550}" type="slidenum">
              <a:rPr lang="en-US" smtClean="0"/>
              <a:pPr/>
              <a:t>42</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7696977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2D065C0-B20B-4781-B4E6-CB698A1F8550}" type="slidenum">
              <a:rPr lang="en-US" smtClean="0"/>
              <a:pPr/>
              <a:t>43</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9630921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0F3A9047-D669-450F-AC70-F33138CA6662}" type="slidenum">
              <a:rPr lang="en-US" smtClean="0"/>
              <a:pPr/>
              <a:t>44</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4142193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D597E0CE-2353-477A-A680-F596212FC1C4}" type="slidenum">
              <a:rPr lang="en-US" smtClean="0"/>
              <a:t>45</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8839667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0F3A9047-D669-450F-AC70-F33138CA6662}" type="slidenum">
              <a:rPr lang="en-US" smtClean="0"/>
              <a:pPr/>
              <a:t>46</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2163399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0F3A9047-D669-450F-AC70-F33138CA6662}" type="slidenum">
              <a:rPr lang="en-US" smtClean="0"/>
              <a:pPr/>
              <a:t>47</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0812670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2D065C0-B20B-4781-B4E6-CB698A1F8550}" type="slidenum">
              <a:rPr lang="en-US" smtClean="0"/>
              <a:pPr/>
              <a:t>48</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542780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22E0354-C6AB-4A2D-AFD3-DACEC40526C6}" type="slidenum">
              <a:rPr lang="en-US" smtClean="0"/>
              <a:pPr/>
              <a:t>5</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224680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22E0354-C6AB-4A2D-AFD3-DACEC40526C6}" type="slidenum">
              <a:rPr lang="en-US" smtClean="0"/>
              <a:pPr/>
              <a:t>6</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871044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22E0354-C6AB-4A2D-AFD3-DACEC40526C6}" type="slidenum">
              <a:rPr lang="en-US" smtClean="0"/>
              <a:pPr/>
              <a:t>7</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745320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22E0354-C6AB-4A2D-AFD3-DACEC40526C6}" type="slidenum">
              <a:rPr lang="en-US" smtClean="0"/>
              <a:pPr/>
              <a:t>8</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31370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22E0354-C6AB-4A2D-AFD3-DACEC40526C6}" type="slidenum">
              <a:rPr lang="en-US" smtClean="0"/>
              <a:pPr/>
              <a:t>9</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65333540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smtClean="0"/>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980F240-85F5-4BF8-8ECA-879A32D5276A}" type="datetime1">
              <a:rPr lang="en-US" smtClean="0"/>
              <a:t>4/3/2018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1517FB1-5756-442E-8871-488321D95BDA}" type="datetime1">
              <a:rPr lang="en-US" smtClean="0"/>
              <a:t>4/3/2018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CEFA2E4-23B7-4901-A344-1BB669627C28}" type="datetime1">
              <a:rPr lang="en-US" smtClean="0"/>
              <a:t>4/3/2018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53AE258-1BF0-47DC-982D-1CB88B4D0E71}" type="datetime1">
              <a:rPr lang="en-US" smtClean="0"/>
              <a:t>4/3/2018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smtClean="0"/>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8593667" y="6272784"/>
            <a:ext cx="2644309" cy="365125"/>
          </a:xfrm>
        </p:spPr>
        <p:txBody>
          <a:bodyPr/>
          <a:lstStyle/>
          <a:p>
            <a:fld id="{AB27CE7C-36C1-4DFC-859E-E1C6AB6354DE}" type="datetime1">
              <a:rPr lang="en-US" smtClean="0"/>
              <a:t>4/3/2018</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88881F1-C964-48A5-AB32-F104D05D1EC7}" type="datetime1">
              <a:rPr lang="en-US" smtClean="0"/>
              <a:t>4/3/2018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F856EF9-9503-4310-A365-BC79CFE6949F}" type="datetime1">
              <a:rPr lang="en-US" smtClean="0"/>
              <a:t>4/3/2018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71DD943-93F7-4377-BBA8-039B111B120C}" type="datetime1">
              <a:rPr lang="en-US" smtClean="0"/>
              <a:t>4/3/2018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121854-94D6-43E1-A558-E09203862A39}" type="datetime1">
              <a:rPr lang="en-US" smtClean="0"/>
              <a:t>4/3/2018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7C4C3DF3-70B6-4FAF-96A6-A93FEC31327A}" type="datetime1">
              <a:rPr lang="en-US" smtClean="0"/>
              <a:t>4/3/2018</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1DCA1F1-BB4D-4DA8-8B9B-A4C309A109A9}" type="datetime1">
              <a:rPr lang="en-US" smtClean="0"/>
              <a:t>4/3/2018</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682DE6DE-11A7-4DE4-98F6-D86EE0D8A0F7}" type="datetime1">
              <a:rPr lang="en-US" smtClean="0"/>
              <a:t>4/3/2018</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9.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hyperlink" Target="http://rockymountainwild.org/_site/wp-content/upload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Natural Resources</a:t>
            </a:r>
            <a:endParaRPr lang="en-US" dirty="0"/>
          </a:p>
        </p:txBody>
      </p:sp>
      <p:sp>
        <p:nvSpPr>
          <p:cNvPr id="3" name="Subtitle 2"/>
          <p:cNvSpPr>
            <a:spLocks noGrp="1"/>
          </p:cNvSpPr>
          <p:nvPr>
            <p:ph type="subTitle" idx="1"/>
          </p:nvPr>
        </p:nvSpPr>
        <p:spPr/>
        <p:txBody>
          <a:bodyPr/>
          <a:lstStyle/>
          <a:p>
            <a:r>
              <a:rPr lang="en-US" dirty="0" smtClean="0"/>
              <a:t>Class #15</a:t>
            </a:r>
          </a:p>
          <a:p>
            <a:r>
              <a:rPr lang="en-US" dirty="0" smtClean="0"/>
              <a:t>April 3, 2018</a:t>
            </a:r>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1</a:t>
            </a:fld>
            <a:endParaRPr lang="en-US" dirty="0"/>
          </a:p>
        </p:txBody>
      </p:sp>
    </p:spTree>
    <p:extLst>
      <p:ext uri="{BB962C8B-B14F-4D97-AF65-F5344CB8AC3E}">
        <p14:creationId xmlns:p14="http://schemas.microsoft.com/office/powerpoint/2010/main" val="471919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ext Box 2"/>
          <p:cNvSpPr txBox="1">
            <a:spLocks noChangeArrowheads="1"/>
          </p:cNvSpPr>
          <p:nvPr/>
        </p:nvSpPr>
        <p:spPr bwMode="auto">
          <a:xfrm>
            <a:off x="2387600" y="1295400"/>
            <a:ext cx="7318420" cy="3727944"/>
          </a:xfrm>
          <a:prstGeom prst="rect">
            <a:avLst/>
          </a:prstGeom>
          <a:noFill/>
          <a:ln w="9525">
            <a:noFill/>
            <a:miter lim="800000"/>
            <a:headEnd/>
            <a:tailEnd/>
          </a:ln>
          <a:effectLst/>
        </p:spPr>
        <p:txBody>
          <a:bodyPr wrap="square">
            <a:spAutoFit/>
          </a:bodyPr>
          <a:lstStyle/>
          <a:p>
            <a:pPr algn="just">
              <a:spcBef>
                <a:spcPct val="50000"/>
              </a:spcBef>
            </a:pPr>
            <a:r>
              <a:rPr lang="en-US" sz="2250" dirty="0"/>
              <a:t>“To put the claim of the State upon title is to lean upon a slender reed.  </a:t>
            </a:r>
            <a:r>
              <a:rPr lang="en-US" sz="2250" u="sng" dirty="0">
                <a:solidFill>
                  <a:schemeClr val="accent6"/>
                </a:solidFill>
              </a:rPr>
              <a:t>Wild birds are not in the possession of anyone; and possession is the beginning of ownership</a:t>
            </a:r>
            <a:r>
              <a:rPr lang="en-US" sz="2250" dirty="0"/>
              <a:t>.  The whole foundation of the State’s rights is the presence within their jurisdiction of birds that yesterday had not arrived, tomorrow may be in another State and in a week a thousand miles away. . . </a:t>
            </a:r>
          </a:p>
          <a:p>
            <a:pPr algn="just">
              <a:spcBef>
                <a:spcPct val="50000"/>
              </a:spcBef>
            </a:pPr>
            <a:r>
              <a:rPr lang="en-US" sz="2250" dirty="0"/>
              <a:t>Here a national interest of </a:t>
            </a:r>
            <a:r>
              <a:rPr lang="en-US" sz="2250" u="sng" dirty="0"/>
              <a:t>very nearly the first magnitude is involved</a:t>
            </a:r>
            <a:r>
              <a:rPr lang="en-US" sz="2250" dirty="0"/>
              <a:t>.  It can be protected only by national action in concert with that of another power.”</a:t>
            </a:r>
            <a:endParaRPr lang="en-US" sz="2250" dirty="0">
              <a:latin typeface="Garamond" pitchFamily="18" charset="0"/>
            </a:endParaRPr>
          </a:p>
        </p:txBody>
      </p:sp>
      <p:sp>
        <p:nvSpPr>
          <p:cNvPr id="2" name="Slide Number Placeholder 1"/>
          <p:cNvSpPr>
            <a:spLocks noGrp="1"/>
          </p:cNvSpPr>
          <p:nvPr>
            <p:ph type="sldNum" sz="quarter" idx="12"/>
          </p:nvPr>
        </p:nvSpPr>
        <p:spPr/>
        <p:txBody>
          <a:bodyPr/>
          <a:lstStyle/>
          <a:p>
            <a:fld id="{4FAB73BC-B049-4115-A692-8D63A059BFB8}" type="slidenum">
              <a:rPr lang="en-US" smtClean="0"/>
              <a:t>10</a:t>
            </a:fld>
            <a:endParaRPr lang="en-US" dirty="0"/>
          </a:p>
        </p:txBody>
      </p:sp>
    </p:spTree>
    <p:extLst>
      <p:ext uri="{BB962C8B-B14F-4D97-AF65-F5344CB8AC3E}">
        <p14:creationId xmlns:p14="http://schemas.microsoft.com/office/powerpoint/2010/main" val="5478170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5774" y="1737226"/>
            <a:ext cx="6527800" cy="2120900"/>
          </a:xfrm>
        </p:spPr>
        <p:txBody>
          <a:bodyPr>
            <a:normAutofit/>
          </a:bodyPr>
          <a:lstStyle/>
          <a:p>
            <a:r>
              <a:rPr lang="en-US" sz="4400" dirty="0"/>
              <a:t>Constitutional Foundations of Wildlife Law</a:t>
            </a:r>
          </a:p>
        </p:txBody>
      </p:sp>
      <p:sp>
        <p:nvSpPr>
          <p:cNvPr id="3" name="Text Placeholder 2"/>
          <p:cNvSpPr>
            <a:spLocks noGrp="1"/>
          </p:cNvSpPr>
          <p:nvPr>
            <p:ph type="body" idx="1"/>
          </p:nvPr>
        </p:nvSpPr>
        <p:spPr/>
        <p:txBody>
          <a:bodyPr/>
          <a:lstStyle/>
          <a:p>
            <a:r>
              <a:rPr lang="en-US" sz="2100" dirty="0"/>
              <a:t>The Commerce Clause</a:t>
            </a:r>
          </a:p>
        </p:txBody>
      </p:sp>
      <p:sp>
        <p:nvSpPr>
          <p:cNvPr id="4" name="Slide Number Placeholder 3"/>
          <p:cNvSpPr>
            <a:spLocks noGrp="1"/>
          </p:cNvSpPr>
          <p:nvPr>
            <p:ph type="sldNum" sz="quarter" idx="12"/>
          </p:nvPr>
        </p:nvSpPr>
        <p:spPr/>
        <p:txBody>
          <a:bodyPr/>
          <a:lstStyle/>
          <a:p>
            <a:fld id="{4FAB73BC-B049-4115-A692-8D63A059BFB8}" type="slidenum">
              <a:rPr lang="en-US" smtClean="0"/>
              <a:pPr/>
              <a:t>11</a:t>
            </a:fld>
            <a:endParaRPr lang="en-US" dirty="0"/>
          </a:p>
        </p:txBody>
      </p:sp>
    </p:spTree>
    <p:extLst>
      <p:ext uri="{BB962C8B-B14F-4D97-AF65-F5344CB8AC3E}">
        <p14:creationId xmlns:p14="http://schemas.microsoft.com/office/powerpoint/2010/main" val="14314996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Commerce Clause</a:t>
            </a:r>
            <a:endParaRPr lang="en-US" dirty="0"/>
          </a:p>
        </p:txBody>
      </p:sp>
      <p:sp>
        <p:nvSpPr>
          <p:cNvPr id="5" name="Content Placeholder 4"/>
          <p:cNvSpPr>
            <a:spLocks noGrp="1"/>
          </p:cNvSpPr>
          <p:nvPr>
            <p:ph idx="1"/>
          </p:nvPr>
        </p:nvSpPr>
        <p:spPr>
          <a:xfrm>
            <a:off x="1790700" y="1852359"/>
            <a:ext cx="8229600" cy="4729416"/>
          </a:xfrm>
        </p:spPr>
        <p:txBody>
          <a:bodyPr>
            <a:normAutofit/>
          </a:bodyPr>
          <a:lstStyle/>
          <a:p>
            <a:r>
              <a:rPr lang="en-US" sz="3200" dirty="0"/>
              <a:t>Article I – The Legislative Branch</a:t>
            </a:r>
          </a:p>
          <a:p>
            <a:pPr lvl="1"/>
            <a:r>
              <a:rPr lang="en-US" sz="2400" dirty="0">
                <a:solidFill>
                  <a:srgbClr val="00B050"/>
                </a:solidFill>
              </a:rPr>
              <a:t>Section 8 – Powers of Congress</a:t>
            </a:r>
          </a:p>
          <a:p>
            <a:pPr lvl="2"/>
            <a:r>
              <a:rPr lang="en-US" sz="2000" dirty="0"/>
              <a:t>Clause 3  - To regulate Commerce with foreign Nations, and among the several States, and with the Indian Tribes;</a:t>
            </a:r>
          </a:p>
          <a:p>
            <a:r>
              <a:rPr lang="en-US" sz="3200" dirty="0"/>
              <a:t>Protection of Endangered Species</a:t>
            </a:r>
          </a:p>
          <a:p>
            <a:pPr lvl="1"/>
            <a:r>
              <a:rPr lang="en-US" sz="2400" dirty="0">
                <a:solidFill>
                  <a:srgbClr val="00B050"/>
                </a:solidFill>
              </a:rPr>
              <a:t>National Association of Home Builders v. Babbitt, 130 F.3d 1041 (D.C. Cir. 1997)</a:t>
            </a:r>
          </a:p>
          <a:p>
            <a:pPr lvl="2"/>
            <a:r>
              <a:rPr lang="en-US" sz="2000" dirty="0"/>
              <a:t>Delhi Sands Flower-Loving Fly</a:t>
            </a:r>
          </a:p>
          <a:p>
            <a:pPr lvl="2"/>
            <a:r>
              <a:rPr lang="en-US" sz="2000" dirty="0"/>
              <a:t>Lopez Test</a:t>
            </a:r>
          </a:p>
          <a:p>
            <a:pPr lvl="3"/>
            <a:r>
              <a:rPr lang="en-US" dirty="0"/>
              <a:t>Channels of interstate commerce</a:t>
            </a:r>
          </a:p>
          <a:p>
            <a:pPr lvl="3"/>
            <a:r>
              <a:rPr lang="en-US" dirty="0"/>
              <a:t>Instrumentalities</a:t>
            </a:r>
          </a:p>
          <a:p>
            <a:pPr lvl="3"/>
            <a:r>
              <a:rPr lang="en-US" dirty="0"/>
              <a:t>Substantial relationship</a:t>
            </a:r>
          </a:p>
          <a:p>
            <a:pPr lvl="2"/>
            <a:endParaRPr lang="en-US" dirty="0"/>
          </a:p>
        </p:txBody>
      </p:sp>
      <p:sp>
        <p:nvSpPr>
          <p:cNvPr id="3" name="Slide Number Placeholder 2"/>
          <p:cNvSpPr>
            <a:spLocks noGrp="1"/>
          </p:cNvSpPr>
          <p:nvPr>
            <p:ph type="sldNum" sz="quarter" idx="12"/>
          </p:nvPr>
        </p:nvSpPr>
        <p:spPr/>
        <p:txBody>
          <a:bodyPr>
            <a:normAutofit/>
          </a:bodyPr>
          <a:lstStyle/>
          <a:p>
            <a:fld id="{4FAB73BC-B049-4115-A692-8D63A059BFB8}" type="slidenum">
              <a:rPr lang="en-US" smtClean="0"/>
              <a:t>12</a:t>
            </a:fld>
            <a:endParaRPr lang="en-US" dirty="0"/>
          </a:p>
        </p:txBody>
      </p:sp>
      <p:pic>
        <p:nvPicPr>
          <p:cNvPr id="5122" name="Picture 2"/>
          <p:cNvPicPr>
            <a:picLocks noChangeAspect="1" noChangeArrowheads="1"/>
          </p:cNvPicPr>
          <p:nvPr/>
        </p:nvPicPr>
        <p:blipFill>
          <a:blip r:embed="rId3" cstate="print"/>
          <a:srcRect/>
          <a:stretch>
            <a:fillRect/>
          </a:stretch>
        </p:blipFill>
        <p:spPr bwMode="auto">
          <a:xfrm>
            <a:off x="7756398" y="4953001"/>
            <a:ext cx="2533650" cy="1628775"/>
          </a:xfrm>
          <a:prstGeom prst="rect">
            <a:avLst/>
          </a:prstGeom>
          <a:noFill/>
          <a:ln w="9525">
            <a:noFill/>
            <a:miter lim="800000"/>
            <a:headEnd/>
            <a:tailEnd/>
          </a:ln>
        </p:spPr>
      </p:pic>
    </p:spTree>
    <p:extLst>
      <p:ext uri="{BB962C8B-B14F-4D97-AF65-F5344CB8AC3E}">
        <p14:creationId xmlns:p14="http://schemas.microsoft.com/office/powerpoint/2010/main" val="2578851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ox(i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ox(i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ox(i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ox(in)">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ox(in)">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ox(in)">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box(in)">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box(in)">
                                      <p:cBhvr>
                                        <p:cTn id="42" dur="500"/>
                                        <p:tgtEl>
                                          <p:spTgt spid="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Effect transition="in" filter="box(in)">
                                      <p:cBhvr>
                                        <p:cTn id="47" dur="500"/>
                                        <p:tgtEl>
                                          <p:spTgt spid="5">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5">
                                            <p:txEl>
                                              <p:pRg st="9" end="9"/>
                                            </p:txEl>
                                          </p:spTgt>
                                        </p:tgtEl>
                                        <p:attrNameLst>
                                          <p:attrName>style.visibility</p:attrName>
                                        </p:attrNameLst>
                                      </p:cBhvr>
                                      <p:to>
                                        <p:strVal val="visible"/>
                                      </p:to>
                                    </p:set>
                                    <p:animEffect transition="in" filter="box(in)">
                                      <p:cBhvr>
                                        <p:cTn id="52"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Fish and Wildlife Service</a:t>
            </a:r>
            <a:endParaRPr lang="en-US" dirty="0"/>
          </a:p>
        </p:txBody>
      </p:sp>
      <p:pic>
        <p:nvPicPr>
          <p:cNvPr id="4" name="Content Placeholder 3"/>
          <p:cNvPicPr>
            <a:picLocks noGrp="1" noChangeAspect="1"/>
          </p:cNvPicPr>
          <p:nvPr>
            <p:ph sz="half" idx="1"/>
          </p:nvPr>
        </p:nvPicPr>
        <p:blipFill>
          <a:blip r:embed="rId3"/>
          <a:stretch>
            <a:fillRect/>
          </a:stretch>
        </p:blipFill>
        <p:spPr>
          <a:xfrm>
            <a:off x="3956956" y="1820894"/>
            <a:ext cx="2085849" cy="2607311"/>
          </a:xfrm>
          <a:prstGeom prst="rect">
            <a:avLst/>
          </a:prstGeom>
        </p:spPr>
      </p:pic>
      <p:sp>
        <p:nvSpPr>
          <p:cNvPr id="6" name="Content Placeholder 5"/>
          <p:cNvSpPr>
            <a:spLocks noGrp="1"/>
          </p:cNvSpPr>
          <p:nvPr>
            <p:ph sz="half" idx="2"/>
          </p:nvPr>
        </p:nvSpPr>
        <p:spPr/>
        <p:txBody>
          <a:bodyPr/>
          <a:lstStyle/>
          <a:p>
            <a:r>
              <a:rPr lang="en-US" dirty="0" smtClean="0"/>
              <a:t>Created in 1940</a:t>
            </a:r>
          </a:p>
          <a:p>
            <a:r>
              <a:rPr lang="en-US" dirty="0" smtClean="0"/>
              <a:t>Manages the Refuge System</a:t>
            </a:r>
          </a:p>
          <a:p>
            <a:pPr lvl="1"/>
            <a:r>
              <a:rPr lang="en-US" dirty="0" smtClean="0"/>
              <a:t>95 million acres</a:t>
            </a:r>
          </a:p>
          <a:p>
            <a:pPr lvl="1"/>
            <a:r>
              <a:rPr lang="en-US" dirty="0" smtClean="0"/>
              <a:t>No guidelines or organic act until 1997</a:t>
            </a:r>
          </a:p>
          <a:p>
            <a:r>
              <a:rPr lang="en-US" dirty="0" smtClean="0"/>
              <a:t>Administers Wildlife Programs</a:t>
            </a:r>
          </a:p>
          <a:p>
            <a:r>
              <a:rPr lang="en-US" dirty="0" smtClean="0"/>
              <a:t>Mission is to administer lands for “the conservation, management and where appropriate, restoration of the fish, wildlife and plant resources and their habitats .. For the benefit of present and future generations…”</a:t>
            </a:r>
            <a:endParaRPr lang="en-US" dirty="0"/>
          </a:p>
        </p:txBody>
      </p:sp>
      <p:pic>
        <p:nvPicPr>
          <p:cNvPr id="5" name="Picture 4"/>
          <p:cNvPicPr>
            <a:picLocks noChangeAspect="1"/>
          </p:cNvPicPr>
          <p:nvPr/>
        </p:nvPicPr>
        <p:blipFill>
          <a:blip r:embed="rId4"/>
          <a:stretch>
            <a:fillRect/>
          </a:stretch>
        </p:blipFill>
        <p:spPr>
          <a:xfrm>
            <a:off x="1930400" y="1820893"/>
            <a:ext cx="1640730" cy="2597041"/>
          </a:xfrm>
          <a:prstGeom prst="rect">
            <a:avLst/>
          </a:prstGeom>
        </p:spPr>
      </p:pic>
      <p:pic>
        <p:nvPicPr>
          <p:cNvPr id="7" name="Picture 6"/>
          <p:cNvPicPr>
            <a:picLocks noChangeAspect="1"/>
          </p:cNvPicPr>
          <p:nvPr/>
        </p:nvPicPr>
        <p:blipFill>
          <a:blip r:embed="rId5"/>
          <a:stretch>
            <a:fillRect/>
          </a:stretch>
        </p:blipFill>
        <p:spPr>
          <a:xfrm>
            <a:off x="2142380" y="4547614"/>
            <a:ext cx="2857500" cy="2162175"/>
          </a:xfrm>
          <a:prstGeom prst="rect">
            <a:avLst/>
          </a:prstGeom>
        </p:spPr>
      </p:pic>
      <p:sp>
        <p:nvSpPr>
          <p:cNvPr id="8" name="Slide Number Placeholder 7"/>
          <p:cNvSpPr>
            <a:spLocks noGrp="1"/>
          </p:cNvSpPr>
          <p:nvPr>
            <p:ph type="sldNum" sz="quarter" idx="12"/>
          </p:nvPr>
        </p:nvSpPr>
        <p:spPr/>
        <p:txBody>
          <a:bodyPr/>
          <a:lstStyle/>
          <a:p>
            <a:fld id="{4FAB73BC-B049-4115-A692-8D63A059BFB8}" type="slidenum">
              <a:rPr lang="en-US" smtClean="0"/>
              <a:t>13</a:t>
            </a:fld>
            <a:endParaRPr lang="en-US" dirty="0"/>
          </a:p>
        </p:txBody>
      </p:sp>
    </p:spTree>
    <p:extLst>
      <p:ext uri="{BB962C8B-B14F-4D97-AF65-F5344CB8AC3E}">
        <p14:creationId xmlns:p14="http://schemas.microsoft.com/office/powerpoint/2010/main" val="33171483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1" y="-914400"/>
            <a:ext cx="8686801" cy="788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4FAB73BC-B049-4115-A692-8D63A059BFB8}" type="slidenum">
              <a:rPr lang="en-US" smtClean="0"/>
              <a:t>14</a:t>
            </a:fld>
            <a:endParaRPr lang="en-US" dirty="0"/>
          </a:p>
        </p:txBody>
      </p:sp>
    </p:spTree>
    <p:extLst>
      <p:ext uri="{BB962C8B-B14F-4D97-AF65-F5344CB8AC3E}">
        <p14:creationId xmlns:p14="http://schemas.microsoft.com/office/powerpoint/2010/main" val="35615666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edwolf1"/>
          <p:cNvPicPr>
            <a:picLocks noChangeAspect="1" noChangeArrowheads="1"/>
          </p:cNvPicPr>
          <p:nvPr/>
        </p:nvPicPr>
        <p:blipFill>
          <a:blip r:embed="rId3" cstate="print"/>
          <a:srcRect/>
          <a:stretch>
            <a:fillRect/>
          </a:stretch>
        </p:blipFill>
        <p:spPr bwMode="auto">
          <a:xfrm>
            <a:off x="271379" y="1195137"/>
            <a:ext cx="7334715" cy="4902200"/>
          </a:xfrm>
          <a:prstGeom prst="rect">
            <a:avLst/>
          </a:prstGeom>
          <a:noFill/>
        </p:spPr>
      </p:pic>
      <p:sp>
        <p:nvSpPr>
          <p:cNvPr id="3" name="Title 2"/>
          <p:cNvSpPr>
            <a:spLocks noGrp="1"/>
          </p:cNvSpPr>
          <p:nvPr>
            <p:ph type="title"/>
          </p:nvPr>
        </p:nvSpPr>
        <p:spPr>
          <a:xfrm>
            <a:off x="8076740" y="1511965"/>
            <a:ext cx="4414044" cy="1714500"/>
          </a:xfrm>
        </p:spPr>
        <p:txBody>
          <a:bodyPr>
            <a:normAutofit fontScale="90000"/>
          </a:bodyPr>
          <a:lstStyle/>
          <a:p>
            <a:r>
              <a:rPr lang="en-US" dirty="0" smtClean="0"/>
              <a:t>Gibbs v. Babbitt</a:t>
            </a:r>
            <a:endParaRPr lang="en-US" dirty="0"/>
          </a:p>
        </p:txBody>
      </p:sp>
      <p:sp>
        <p:nvSpPr>
          <p:cNvPr id="2" name="Text Placeholder 1"/>
          <p:cNvSpPr>
            <a:spLocks noGrp="1"/>
          </p:cNvSpPr>
          <p:nvPr>
            <p:ph type="body" idx="1"/>
          </p:nvPr>
        </p:nvSpPr>
        <p:spPr>
          <a:xfrm>
            <a:off x="7722937" y="5103991"/>
            <a:ext cx="3824796" cy="1143324"/>
          </a:xfrm>
        </p:spPr>
        <p:txBody>
          <a:bodyPr>
            <a:noAutofit/>
          </a:bodyPr>
          <a:lstStyle/>
          <a:p>
            <a:r>
              <a:rPr lang="en-US" sz="2100" dirty="0">
                <a:solidFill>
                  <a:schemeClr val="tx1"/>
                </a:solidFill>
              </a:rPr>
              <a:t>214 F.3d 483 (4th Cir. 2000) (Wilkinson, C.J.) </a:t>
            </a:r>
          </a:p>
          <a:p>
            <a:r>
              <a:rPr lang="en-US" sz="2100" dirty="0">
                <a:solidFill>
                  <a:schemeClr val="tx1"/>
                </a:solidFill>
              </a:rPr>
              <a:t>P. 769</a:t>
            </a:r>
          </a:p>
        </p:txBody>
      </p:sp>
      <p:sp>
        <p:nvSpPr>
          <p:cNvPr id="4" name="Slide Number Placeholder 3"/>
          <p:cNvSpPr>
            <a:spLocks noGrp="1"/>
          </p:cNvSpPr>
          <p:nvPr>
            <p:ph type="sldNum" sz="quarter" idx="12"/>
          </p:nvPr>
        </p:nvSpPr>
        <p:spPr/>
        <p:txBody>
          <a:bodyPr/>
          <a:lstStyle/>
          <a:p>
            <a:fld id="{69E57DC2-970A-4B3E-BB1C-7A09969E49DF}" type="slidenum">
              <a:rPr lang="en-US" smtClean="0"/>
              <a:pPr/>
              <a:t>15</a:t>
            </a:fld>
            <a:endParaRPr lang="en-US" dirty="0"/>
          </a:p>
        </p:txBody>
      </p:sp>
    </p:spTree>
    <p:extLst>
      <p:ext uri="{BB962C8B-B14F-4D97-AF65-F5344CB8AC3E}">
        <p14:creationId xmlns:p14="http://schemas.microsoft.com/office/powerpoint/2010/main" val="2496862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50 </a:t>
            </a:r>
            <a:r>
              <a:rPr lang="en-US" dirty="0" err="1" smtClean="0"/>
              <a:t>C.F.R.</a:t>
            </a:r>
            <a:r>
              <a:rPr lang="en-US" dirty="0" smtClean="0"/>
              <a:t> 17.84(c)</a:t>
            </a:r>
            <a:endParaRPr lang="en-US" dirty="0"/>
          </a:p>
        </p:txBody>
      </p:sp>
      <p:sp>
        <p:nvSpPr>
          <p:cNvPr id="3" name="Content Placeholder 2"/>
          <p:cNvSpPr>
            <a:spLocks noGrp="1"/>
          </p:cNvSpPr>
          <p:nvPr>
            <p:ph idx="1"/>
          </p:nvPr>
        </p:nvSpPr>
        <p:spPr>
          <a:xfrm>
            <a:off x="1069848" y="1807146"/>
            <a:ext cx="9602163" cy="4648200"/>
          </a:xfrm>
          <a:prstGeom prst="rect">
            <a:avLst/>
          </a:prstGeom>
        </p:spPr>
        <p:txBody>
          <a:bodyPr>
            <a:noAutofit/>
          </a:bodyPr>
          <a:lstStyle/>
          <a:p>
            <a:r>
              <a:rPr lang="en-US" sz="2800" dirty="0"/>
              <a:t>Taking allowed if not intentional or willful or is defense of a person’s life</a:t>
            </a:r>
          </a:p>
          <a:p>
            <a:r>
              <a:rPr lang="en-US" sz="2800" dirty="0"/>
              <a:t>Taking allowed where wolves are in the act of killing livestock or pets </a:t>
            </a:r>
          </a:p>
          <a:p>
            <a:r>
              <a:rPr lang="en-US" sz="2800" dirty="0"/>
              <a:t>Can use nonlethal methods of harassment on private property</a:t>
            </a:r>
          </a:p>
          <a:p>
            <a:r>
              <a:rPr lang="en-US" sz="2800" dirty="0"/>
              <a:t>Can take where you have permission in writing from the </a:t>
            </a:r>
            <a:r>
              <a:rPr lang="en-US" sz="2800" dirty="0" err="1"/>
              <a:t>FWS</a:t>
            </a:r>
            <a:endParaRPr lang="en-US" sz="2800" dirty="0"/>
          </a:p>
          <a:p>
            <a:r>
              <a:rPr lang="en-US" sz="2800" dirty="0"/>
              <a:t>24-hour reporting Requirement</a:t>
            </a:r>
          </a:p>
        </p:txBody>
      </p:sp>
      <p:sp>
        <p:nvSpPr>
          <p:cNvPr id="5" name="Slide Number Placeholder 4"/>
          <p:cNvSpPr>
            <a:spLocks noGrp="1"/>
          </p:cNvSpPr>
          <p:nvPr>
            <p:ph type="sldNum" sz="quarter" idx="12"/>
          </p:nvPr>
        </p:nvSpPr>
        <p:spPr/>
        <p:txBody>
          <a:bodyPr>
            <a:normAutofit/>
          </a:bodyPr>
          <a:lstStyle/>
          <a:p>
            <a:fld id="{4FAB73BC-B049-4115-A692-8D63A059BFB8}" type="slidenum">
              <a:rPr lang="en-US" smtClean="0"/>
              <a:t>16</a:t>
            </a:fld>
            <a:endParaRPr lang="en-US" dirty="0"/>
          </a:p>
        </p:txBody>
      </p:sp>
    </p:spTree>
    <p:extLst>
      <p:ext uri="{BB962C8B-B14F-4D97-AF65-F5344CB8AC3E}">
        <p14:creationId xmlns:p14="http://schemas.microsoft.com/office/powerpoint/2010/main" val="207328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Rancho Viejo, LLC v. Norton</a:t>
            </a:r>
            <a:endParaRPr lang="en-US" dirty="0"/>
          </a:p>
        </p:txBody>
      </p:sp>
      <p:sp>
        <p:nvSpPr>
          <p:cNvPr id="3" name="Text Placeholder 2"/>
          <p:cNvSpPr>
            <a:spLocks noGrp="1"/>
          </p:cNvSpPr>
          <p:nvPr>
            <p:ph type="body" idx="1"/>
          </p:nvPr>
        </p:nvSpPr>
        <p:spPr/>
        <p:txBody>
          <a:bodyPr>
            <a:noAutofit/>
          </a:bodyPr>
          <a:lstStyle/>
          <a:p>
            <a:r>
              <a:rPr lang="en-US" sz="1800" dirty="0"/>
              <a:t>323 F.3d 1062 (D.C. Cir. 2003) (Garland, J.) p. 774</a:t>
            </a:r>
          </a:p>
        </p:txBody>
      </p:sp>
      <p:sp>
        <p:nvSpPr>
          <p:cNvPr id="5" name="Slide Number Placeholder 4"/>
          <p:cNvSpPr>
            <a:spLocks noGrp="1"/>
          </p:cNvSpPr>
          <p:nvPr>
            <p:ph type="sldNum" sz="quarter" idx="12"/>
          </p:nvPr>
        </p:nvSpPr>
        <p:spPr/>
        <p:txBody>
          <a:bodyPr/>
          <a:lstStyle/>
          <a:p>
            <a:fld id="{4FAB73BC-B049-4115-A692-8D63A059BFB8}" type="slidenum">
              <a:rPr lang="en-US" smtClean="0"/>
              <a:pPr/>
              <a:t>17</a:t>
            </a:fld>
            <a:endParaRPr lang="en-US" dirty="0"/>
          </a:p>
        </p:txBody>
      </p:sp>
    </p:spTree>
    <p:extLst>
      <p:ext uri="{BB962C8B-B14F-4D97-AF65-F5344CB8AC3E}">
        <p14:creationId xmlns:p14="http://schemas.microsoft.com/office/powerpoint/2010/main" val="27869711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a:stretch>
            <a:fillRect/>
          </a:stretch>
        </p:blipFill>
        <p:spPr bwMode="auto">
          <a:xfrm>
            <a:off x="5029200" y="152401"/>
            <a:ext cx="4795770" cy="4012787"/>
          </a:xfrm>
          <a:prstGeom prst="rect">
            <a:avLst/>
          </a:prstGeom>
          <a:noFill/>
          <a:ln w="9525">
            <a:noFill/>
            <a:miter lim="800000"/>
            <a:headEnd/>
            <a:tailEnd/>
          </a:ln>
        </p:spPr>
      </p:pic>
      <p:pic>
        <p:nvPicPr>
          <p:cNvPr id="6148" name="Picture 4"/>
          <p:cNvPicPr>
            <a:picLocks noChangeAspect="1" noChangeArrowheads="1"/>
          </p:cNvPicPr>
          <p:nvPr/>
        </p:nvPicPr>
        <p:blipFill>
          <a:blip r:embed="rId4" cstate="print"/>
          <a:srcRect/>
          <a:stretch>
            <a:fillRect/>
          </a:stretch>
        </p:blipFill>
        <p:spPr bwMode="auto">
          <a:xfrm>
            <a:off x="2781092" y="4308072"/>
            <a:ext cx="3373826" cy="2245128"/>
          </a:xfrm>
          <a:prstGeom prst="rect">
            <a:avLst/>
          </a:prstGeom>
          <a:noFill/>
          <a:ln w="9525">
            <a:noFill/>
            <a:miter lim="800000"/>
            <a:headEnd/>
            <a:tailEnd/>
          </a:ln>
        </p:spPr>
      </p:pic>
      <p:pic>
        <p:nvPicPr>
          <p:cNvPr id="6149" name="Picture 5"/>
          <p:cNvPicPr>
            <a:picLocks noChangeAspect="1" noChangeArrowheads="1"/>
          </p:cNvPicPr>
          <p:nvPr/>
        </p:nvPicPr>
        <p:blipFill>
          <a:blip r:embed="rId5" cstate="print"/>
          <a:srcRect/>
          <a:stretch>
            <a:fillRect/>
          </a:stretch>
        </p:blipFill>
        <p:spPr bwMode="auto">
          <a:xfrm>
            <a:off x="6451144" y="4308072"/>
            <a:ext cx="3373826" cy="2245128"/>
          </a:xfrm>
          <a:prstGeom prst="rect">
            <a:avLst/>
          </a:prstGeom>
          <a:noFill/>
          <a:ln w="9525">
            <a:noFill/>
            <a:miter lim="800000"/>
            <a:headEnd/>
            <a:tailEnd/>
          </a:ln>
        </p:spPr>
      </p:pic>
      <p:sp>
        <p:nvSpPr>
          <p:cNvPr id="8" name="TextBox 7"/>
          <p:cNvSpPr txBox="1"/>
          <p:nvPr/>
        </p:nvSpPr>
        <p:spPr>
          <a:xfrm>
            <a:off x="1925053" y="1096965"/>
            <a:ext cx="2951747" cy="2123658"/>
          </a:xfrm>
          <a:prstGeom prst="rect">
            <a:avLst/>
          </a:prstGeom>
          <a:noFill/>
        </p:spPr>
        <p:txBody>
          <a:bodyPr wrap="square" rtlCol="0">
            <a:spAutoFit/>
          </a:bodyPr>
          <a:lstStyle/>
          <a:p>
            <a:r>
              <a:rPr lang="en-US" sz="3300" dirty="0">
                <a:solidFill>
                  <a:schemeClr val="accent4"/>
                </a:solidFill>
              </a:rPr>
              <a:t>Which of these is the article of commerce?</a:t>
            </a:r>
          </a:p>
        </p:txBody>
      </p:sp>
      <p:sp>
        <p:nvSpPr>
          <p:cNvPr id="2" name="Slide Number Placeholder 1"/>
          <p:cNvSpPr>
            <a:spLocks noGrp="1"/>
          </p:cNvSpPr>
          <p:nvPr>
            <p:ph type="sldNum" sz="quarter" idx="12"/>
          </p:nvPr>
        </p:nvSpPr>
        <p:spPr/>
        <p:txBody>
          <a:bodyPr/>
          <a:lstStyle/>
          <a:p>
            <a:fld id="{69E57DC2-970A-4B3E-BB1C-7A09969E49DF}" type="slidenum">
              <a:rPr lang="en-US" smtClean="0"/>
              <a:t>18</a:t>
            </a:fld>
            <a:endParaRPr lang="en-US" dirty="0"/>
          </a:p>
        </p:txBody>
      </p:sp>
    </p:spTree>
    <p:extLst>
      <p:ext uri="{BB962C8B-B14F-4D97-AF65-F5344CB8AC3E}">
        <p14:creationId xmlns:p14="http://schemas.microsoft.com/office/powerpoint/2010/main" val="33065778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800" dirty="0"/>
              <a:t>The Endangered Species Act of 1973</a:t>
            </a:r>
          </a:p>
        </p:txBody>
      </p:sp>
      <p:sp>
        <p:nvSpPr>
          <p:cNvPr id="3" name="Text Placeholder 2"/>
          <p:cNvSpPr>
            <a:spLocks noGrp="1"/>
          </p:cNvSpPr>
          <p:nvPr>
            <p:ph type="body" idx="1"/>
          </p:nvPr>
        </p:nvSpPr>
        <p:spPr/>
        <p:txBody>
          <a:bodyPr/>
          <a:lstStyle/>
          <a:p>
            <a:endParaRPr lang="en-US" dirty="0"/>
          </a:p>
        </p:txBody>
      </p:sp>
      <p:sp>
        <p:nvSpPr>
          <p:cNvPr id="2" name="Slide Number Placeholder 1"/>
          <p:cNvSpPr>
            <a:spLocks noGrp="1"/>
          </p:cNvSpPr>
          <p:nvPr>
            <p:ph type="sldNum" sz="quarter" idx="12"/>
          </p:nvPr>
        </p:nvSpPr>
        <p:spPr/>
        <p:txBody>
          <a:bodyPr/>
          <a:lstStyle/>
          <a:p>
            <a:fld id="{4FAB73BC-B049-4115-A692-8D63A059BFB8}" type="slidenum">
              <a:rPr lang="en-US" smtClean="0"/>
              <a:pPr/>
              <a:t>19</a:t>
            </a:fld>
            <a:endParaRPr lang="en-US" dirty="0"/>
          </a:p>
        </p:txBody>
      </p:sp>
    </p:spTree>
    <p:extLst>
      <p:ext uri="{BB962C8B-B14F-4D97-AF65-F5344CB8AC3E}">
        <p14:creationId xmlns:p14="http://schemas.microsoft.com/office/powerpoint/2010/main" val="17966352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71567" y="3393989"/>
            <a:ext cx="7391400" cy="533400"/>
          </a:xfrm>
        </p:spPr>
        <p:txBody>
          <a:bodyPr>
            <a:noAutofit/>
          </a:bodyPr>
          <a:lstStyle/>
          <a:p>
            <a:r>
              <a:rPr lang="en-US" sz="5400" dirty="0"/>
              <a:t>Constitutional Foundations of Wildlife Law</a:t>
            </a:r>
          </a:p>
        </p:txBody>
      </p:sp>
      <p:sp>
        <p:nvSpPr>
          <p:cNvPr id="5" name="Text Placeholder 4"/>
          <p:cNvSpPr>
            <a:spLocks noGrp="1"/>
          </p:cNvSpPr>
          <p:nvPr>
            <p:ph type="body" idx="1"/>
          </p:nvPr>
        </p:nvSpPr>
        <p:spPr>
          <a:xfrm>
            <a:off x="3272679" y="5260688"/>
            <a:ext cx="9052560" cy="1066800"/>
          </a:xfrm>
        </p:spPr>
        <p:txBody>
          <a:bodyPr/>
          <a:lstStyle/>
          <a:p>
            <a:r>
              <a:rPr lang="en-US" dirty="0"/>
              <a:t>The Treaty Power</a:t>
            </a:r>
          </a:p>
        </p:txBody>
      </p:sp>
      <p:sp>
        <p:nvSpPr>
          <p:cNvPr id="2" name="Slide Number Placeholder 1"/>
          <p:cNvSpPr>
            <a:spLocks noGrp="1"/>
          </p:cNvSpPr>
          <p:nvPr>
            <p:ph type="sldNum" sz="quarter" idx="12"/>
          </p:nvPr>
        </p:nvSpPr>
        <p:spPr/>
        <p:txBody>
          <a:bodyPr/>
          <a:lstStyle/>
          <a:p>
            <a:fld id="{4FAB73BC-B049-4115-A692-8D63A059BFB8}" type="slidenum">
              <a:rPr lang="en-US" smtClean="0"/>
              <a:pPr/>
              <a:t>2</a:t>
            </a:fld>
            <a:endParaRPr lang="en-US" dirty="0"/>
          </a:p>
        </p:txBody>
      </p:sp>
    </p:spTree>
    <p:extLst>
      <p:ext uri="{BB962C8B-B14F-4D97-AF65-F5344CB8AC3E}">
        <p14:creationId xmlns:p14="http://schemas.microsoft.com/office/powerpoint/2010/main" val="37361309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134650" y="228600"/>
            <a:ext cx="7999950" cy="838200"/>
          </a:xfrm>
          <a:solidFill>
            <a:schemeClr val="accent2">
              <a:lumMod val="20000"/>
              <a:lumOff val="80000"/>
            </a:schemeClr>
          </a:solidFill>
        </p:spPr>
        <p:txBody>
          <a:bodyPr>
            <a:noAutofit/>
          </a:bodyPr>
          <a:lstStyle/>
          <a:p>
            <a:r>
              <a:rPr lang="en-US" sz="2800" dirty="0"/>
              <a:t>ESA </a:t>
            </a:r>
            <a:r>
              <a:rPr lang="en-US" sz="2800" dirty="0">
                <a:cs typeface="Times New Roman" pitchFamily="18" charset="0"/>
              </a:rPr>
              <a:t>§</a:t>
            </a:r>
            <a:r>
              <a:rPr lang="en-US" sz="2800" dirty="0"/>
              <a:t> 2: Congressional Findings and Declarations of Purposes and Policy</a:t>
            </a:r>
          </a:p>
        </p:txBody>
      </p:sp>
      <p:sp>
        <p:nvSpPr>
          <p:cNvPr id="9" name="Content Placeholder 8"/>
          <p:cNvSpPr>
            <a:spLocks noGrp="1"/>
          </p:cNvSpPr>
          <p:nvPr>
            <p:ph idx="1"/>
          </p:nvPr>
        </p:nvSpPr>
        <p:spPr>
          <a:xfrm>
            <a:off x="1905000" y="1828800"/>
            <a:ext cx="8001000" cy="4419600"/>
          </a:xfrm>
        </p:spPr>
        <p:txBody>
          <a:bodyPr>
            <a:normAutofit lnSpcReduction="10000"/>
          </a:bodyPr>
          <a:lstStyle/>
          <a:p>
            <a:r>
              <a:rPr lang="en-US" sz="2400" dirty="0"/>
              <a:t>(a) Findings</a:t>
            </a:r>
          </a:p>
          <a:p>
            <a:pPr marL="0" indent="0">
              <a:buNone/>
            </a:pPr>
            <a:r>
              <a:rPr lang="en-US" sz="3600" dirty="0"/>
              <a:t>The Congress finds and declares that-- </a:t>
            </a:r>
          </a:p>
          <a:p>
            <a:pPr lvl="1"/>
            <a:r>
              <a:rPr lang="en-US" sz="1800" dirty="0"/>
              <a:t>Various species … have been rendered extinct as a consequence of economic growth and development </a:t>
            </a:r>
            <a:r>
              <a:rPr lang="en-US" sz="1800" dirty="0" err="1"/>
              <a:t>untempered</a:t>
            </a:r>
            <a:r>
              <a:rPr lang="en-US" sz="1800" dirty="0"/>
              <a:t> by an adequate concern and conservation</a:t>
            </a:r>
          </a:p>
          <a:p>
            <a:pPr lvl="1"/>
            <a:r>
              <a:rPr lang="en-US" sz="1800" dirty="0"/>
              <a:t>These species are of esthetic, ecological, education, historical, recreational, and scientific value </a:t>
            </a:r>
          </a:p>
          <a:p>
            <a:r>
              <a:rPr lang="en-US" sz="2400" dirty="0"/>
              <a:t>(b) Purposes</a:t>
            </a:r>
          </a:p>
          <a:p>
            <a:pPr lvl="1"/>
            <a:r>
              <a:rPr lang="en-US" sz="1800" dirty="0"/>
              <a:t>The purposes of this chapter are to provide a means whereby the ecosystems upon which endangered species and threatened species depend may be conserved, to provide a program for the </a:t>
            </a:r>
            <a:r>
              <a:rPr lang="en-US" sz="1800" u="sng" dirty="0"/>
              <a:t>conservation</a:t>
            </a:r>
            <a:r>
              <a:rPr lang="en-US" sz="1800" dirty="0"/>
              <a:t> of such endangered species and threatened species . . .</a:t>
            </a:r>
          </a:p>
          <a:p>
            <a:endParaRPr lang="en-US" dirty="0"/>
          </a:p>
        </p:txBody>
      </p:sp>
      <p:sp>
        <p:nvSpPr>
          <p:cNvPr id="3" name="Slide Number Placeholder 2"/>
          <p:cNvSpPr>
            <a:spLocks noGrp="1"/>
          </p:cNvSpPr>
          <p:nvPr>
            <p:ph type="sldNum" sz="quarter" idx="12"/>
          </p:nvPr>
        </p:nvSpPr>
        <p:spPr/>
        <p:txBody>
          <a:bodyPr>
            <a:normAutofit/>
          </a:bodyPr>
          <a:lstStyle/>
          <a:p>
            <a:fld id="{6D22F896-40B5-4ADD-8801-0D06FADFA095}" type="slidenum">
              <a:rPr lang="en-US" smtClean="0"/>
              <a:t>20</a:t>
            </a:fld>
            <a:endParaRPr lang="en-US" dirty="0"/>
          </a:p>
        </p:txBody>
      </p:sp>
    </p:spTree>
    <p:extLst>
      <p:ext uri="{BB962C8B-B14F-4D97-AF65-F5344CB8AC3E}">
        <p14:creationId xmlns:p14="http://schemas.microsoft.com/office/powerpoint/2010/main" val="18010098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ESA </a:t>
            </a:r>
            <a:r>
              <a:rPr lang="en-US" sz="3300" dirty="0">
                <a:cs typeface="Times New Roman" pitchFamily="18" charset="0"/>
              </a:rPr>
              <a:t>§ </a:t>
            </a:r>
            <a:r>
              <a:rPr lang="en-US" dirty="0" smtClean="0"/>
              <a:t>3:</a:t>
            </a:r>
            <a:r>
              <a:rPr lang="en-US" sz="3600" dirty="0"/>
              <a:t> Definitions</a:t>
            </a:r>
            <a:endParaRPr lang="en-US" dirty="0"/>
          </a:p>
        </p:txBody>
      </p:sp>
      <p:sp>
        <p:nvSpPr>
          <p:cNvPr id="3" name="Content Placeholder 2"/>
          <p:cNvSpPr>
            <a:spLocks noGrp="1"/>
          </p:cNvSpPr>
          <p:nvPr>
            <p:ph idx="1"/>
          </p:nvPr>
        </p:nvSpPr>
        <p:spPr/>
        <p:txBody>
          <a:bodyPr/>
          <a:lstStyle/>
          <a:p>
            <a:pPr algn="just">
              <a:spcBef>
                <a:spcPct val="50000"/>
              </a:spcBef>
            </a:pPr>
            <a:r>
              <a:rPr lang="en-US" sz="3200" dirty="0"/>
              <a:t>For the purposes of this chapter . . . </a:t>
            </a:r>
          </a:p>
          <a:p>
            <a:pPr lvl="1" algn="just">
              <a:spcBef>
                <a:spcPct val="50000"/>
              </a:spcBef>
            </a:pPr>
            <a:r>
              <a:rPr lang="en-US" sz="2800" dirty="0"/>
              <a:t>(3) The terms “conserve,” “conserving,” and “conservation” mean to use and the use of all methods and procedures which are necessary to bring any endangered species or threatened species </a:t>
            </a:r>
            <a:r>
              <a:rPr lang="en-US" sz="2800" u="sng" dirty="0"/>
              <a:t>to the point at which the measures provided pursuant to this chapter are no longer necessary</a:t>
            </a:r>
            <a:r>
              <a:rPr lang="en-US" sz="2800" dirty="0"/>
              <a:t>. . . .</a:t>
            </a:r>
          </a:p>
          <a:p>
            <a:endParaRPr lang="en-US" dirty="0"/>
          </a:p>
        </p:txBody>
      </p:sp>
      <p:sp>
        <p:nvSpPr>
          <p:cNvPr id="5" name="Slide Number Placeholder 4"/>
          <p:cNvSpPr>
            <a:spLocks noGrp="1"/>
          </p:cNvSpPr>
          <p:nvPr>
            <p:ph type="sldNum" sz="quarter" idx="12"/>
          </p:nvPr>
        </p:nvSpPr>
        <p:spPr/>
        <p:txBody>
          <a:bodyPr>
            <a:normAutofit/>
          </a:bodyPr>
          <a:lstStyle/>
          <a:p>
            <a:fld id="{6D22F896-40B5-4ADD-8801-0D06FADFA095}" type="slidenum">
              <a:rPr lang="en-US" smtClean="0"/>
              <a:t>21</a:t>
            </a:fld>
            <a:endParaRPr lang="en-US" dirty="0"/>
          </a:p>
        </p:txBody>
      </p:sp>
    </p:spTree>
    <p:extLst>
      <p:ext uri="{BB962C8B-B14F-4D97-AF65-F5344CB8AC3E}">
        <p14:creationId xmlns:p14="http://schemas.microsoft.com/office/powerpoint/2010/main" val="36812714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link"/>
          <p:cNvPicPr>
            <a:picLocks noChangeAspect="1" noChangeArrowheads="1"/>
          </p:cNvPicPr>
          <p:nvPr/>
        </p:nvPicPr>
        <p:blipFill>
          <a:blip r:embed="rId3" cstate="print"/>
          <a:srcRect/>
          <a:stretch>
            <a:fillRect/>
          </a:stretch>
        </p:blipFill>
        <p:spPr bwMode="auto">
          <a:xfrm>
            <a:off x="2667001" y="857252"/>
            <a:ext cx="2671763" cy="2040731"/>
          </a:xfrm>
          <a:prstGeom prst="rect">
            <a:avLst/>
          </a:prstGeom>
          <a:noFill/>
        </p:spPr>
      </p:pic>
      <p:pic>
        <p:nvPicPr>
          <p:cNvPr id="43011" name="Picture 3" descr="tiger"/>
          <p:cNvPicPr>
            <a:picLocks noChangeAspect="1" noChangeArrowheads="1"/>
          </p:cNvPicPr>
          <p:nvPr/>
        </p:nvPicPr>
        <p:blipFill>
          <a:blip r:embed="rId4" cstate="print"/>
          <a:srcRect/>
          <a:stretch>
            <a:fillRect/>
          </a:stretch>
        </p:blipFill>
        <p:spPr bwMode="auto">
          <a:xfrm>
            <a:off x="6210300" y="3028950"/>
            <a:ext cx="3314700" cy="2890838"/>
          </a:xfrm>
          <a:prstGeom prst="rect">
            <a:avLst/>
          </a:prstGeom>
          <a:noFill/>
        </p:spPr>
      </p:pic>
      <p:sp>
        <p:nvSpPr>
          <p:cNvPr id="43012" name="Text Box 4"/>
          <p:cNvSpPr txBox="1">
            <a:spLocks noChangeArrowheads="1"/>
          </p:cNvSpPr>
          <p:nvPr/>
        </p:nvSpPr>
        <p:spPr bwMode="auto">
          <a:xfrm>
            <a:off x="5924550" y="1314451"/>
            <a:ext cx="3429000" cy="1669688"/>
          </a:xfrm>
          <a:prstGeom prst="rect">
            <a:avLst/>
          </a:prstGeom>
          <a:noFill/>
          <a:ln w="9525">
            <a:noFill/>
            <a:miter lim="800000"/>
            <a:headEnd/>
            <a:tailEnd/>
          </a:ln>
          <a:effectLst/>
        </p:spPr>
        <p:txBody>
          <a:bodyPr>
            <a:spAutoFit/>
          </a:bodyPr>
          <a:lstStyle/>
          <a:p>
            <a:pPr algn="just" eaLnBrk="1" hangingPunct="1">
              <a:spcBef>
                <a:spcPct val="50000"/>
              </a:spcBef>
            </a:pPr>
            <a:r>
              <a:rPr lang="en-US" sz="1600" dirty="0"/>
              <a:t>According to the Department of the Interior, there may be more than 100 species of fish and wildlife which are presently threatened with extinction within the United States.</a:t>
            </a:r>
          </a:p>
          <a:p>
            <a:pPr algn="r" eaLnBrk="1" hangingPunct="1">
              <a:spcBef>
                <a:spcPct val="50000"/>
              </a:spcBef>
            </a:pPr>
            <a:r>
              <a:rPr lang="en-US" sz="1500" dirty="0"/>
              <a:t>H.R. No. 93-412 (1973)</a:t>
            </a:r>
          </a:p>
        </p:txBody>
      </p:sp>
      <p:sp>
        <p:nvSpPr>
          <p:cNvPr id="43013" name="Text Box 5"/>
          <p:cNvSpPr txBox="1">
            <a:spLocks noChangeArrowheads="1"/>
          </p:cNvSpPr>
          <p:nvPr/>
        </p:nvSpPr>
        <p:spPr bwMode="auto">
          <a:xfrm>
            <a:off x="2512828" y="3017045"/>
            <a:ext cx="2783072" cy="2262158"/>
          </a:xfrm>
          <a:prstGeom prst="rect">
            <a:avLst/>
          </a:prstGeom>
          <a:noFill/>
          <a:ln w="9525">
            <a:noFill/>
            <a:miter lim="800000"/>
            <a:headEnd/>
            <a:tailEnd/>
          </a:ln>
          <a:effectLst/>
        </p:spPr>
        <p:txBody>
          <a:bodyPr wrap="square">
            <a:spAutoFit/>
          </a:bodyPr>
          <a:lstStyle/>
          <a:p>
            <a:pPr algn="just"/>
            <a:r>
              <a:rPr lang="en-US" dirty="0"/>
              <a:t>“This legislation provides the Federal Government with the needed authority to protect an irreplaceable part of our national heritage – threatened wildlife.”</a:t>
            </a:r>
          </a:p>
          <a:p>
            <a:pPr algn="r"/>
            <a:r>
              <a:rPr lang="en-US" sz="1500" dirty="0"/>
              <a:t>Richard Nixon</a:t>
            </a:r>
          </a:p>
        </p:txBody>
      </p:sp>
      <p:sp>
        <p:nvSpPr>
          <p:cNvPr id="3" name="Slide Number Placeholder 2"/>
          <p:cNvSpPr>
            <a:spLocks noGrp="1"/>
          </p:cNvSpPr>
          <p:nvPr>
            <p:ph type="sldNum" sz="quarter" idx="12"/>
          </p:nvPr>
        </p:nvSpPr>
        <p:spPr/>
        <p:txBody>
          <a:bodyPr/>
          <a:lstStyle/>
          <a:p>
            <a:fld id="{6D22F896-40B5-4ADD-8801-0D06FADFA095}" type="slidenum">
              <a:rPr lang="en-US" smtClean="0"/>
              <a:t>22</a:t>
            </a:fld>
            <a:endParaRPr lang="en-US" dirty="0"/>
          </a:p>
        </p:txBody>
      </p:sp>
    </p:spTree>
    <p:extLst>
      <p:ext uri="{BB962C8B-B14F-4D97-AF65-F5344CB8AC3E}">
        <p14:creationId xmlns:p14="http://schemas.microsoft.com/office/powerpoint/2010/main" val="31774067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10102" y="2228851"/>
            <a:ext cx="870751" cy="253916"/>
          </a:xfrm>
          <a:prstGeom prst="rect">
            <a:avLst/>
          </a:prstGeom>
          <a:solidFill>
            <a:schemeClr val="accent6"/>
          </a:solidFill>
        </p:spPr>
        <p:txBody>
          <a:bodyPr wrap="none">
            <a:spAutoFit/>
          </a:bodyPr>
          <a:lstStyle/>
          <a:p>
            <a:r>
              <a:rPr lang="en-US" sz="1050" dirty="0"/>
              <a:t>Bat, Indiana</a:t>
            </a:r>
          </a:p>
        </p:txBody>
      </p:sp>
      <p:pic>
        <p:nvPicPr>
          <p:cNvPr id="5123" name="Picture 3"/>
          <p:cNvPicPr>
            <a:picLocks noChangeAspect="1" noChangeArrowheads="1"/>
          </p:cNvPicPr>
          <p:nvPr/>
        </p:nvPicPr>
        <p:blipFill>
          <a:blip r:embed="rId3" cstate="print"/>
          <a:srcRect/>
          <a:stretch>
            <a:fillRect/>
          </a:stretch>
        </p:blipFill>
        <p:spPr bwMode="auto">
          <a:xfrm>
            <a:off x="-37590" y="-19251"/>
            <a:ext cx="3249728" cy="2271185"/>
          </a:xfrm>
          <a:prstGeom prst="rect">
            <a:avLst/>
          </a:prstGeom>
          <a:noFill/>
          <a:ln w="9525">
            <a:noFill/>
            <a:miter lim="800000"/>
            <a:headEnd/>
            <a:tailEnd/>
          </a:ln>
        </p:spPr>
      </p:pic>
      <p:sp>
        <p:nvSpPr>
          <p:cNvPr id="5" name="Rectangle 4"/>
          <p:cNvSpPr/>
          <p:nvPr/>
        </p:nvSpPr>
        <p:spPr>
          <a:xfrm>
            <a:off x="830037" y="1764978"/>
            <a:ext cx="1371600" cy="230832"/>
          </a:xfrm>
          <a:prstGeom prst="rect">
            <a:avLst/>
          </a:prstGeom>
          <a:solidFill>
            <a:schemeClr val="accent2"/>
          </a:solidFill>
        </p:spPr>
        <p:txBody>
          <a:bodyPr wrap="square">
            <a:spAutoFit/>
          </a:bodyPr>
          <a:lstStyle/>
          <a:p>
            <a:pPr algn="ctr"/>
            <a:r>
              <a:rPr lang="en-US" sz="900" dirty="0"/>
              <a:t>Butterfly, </a:t>
            </a:r>
            <a:r>
              <a:rPr lang="en-US" sz="900" dirty="0" err="1"/>
              <a:t>Karner</a:t>
            </a:r>
            <a:r>
              <a:rPr lang="en-US" sz="900" dirty="0"/>
              <a:t> blue</a:t>
            </a:r>
          </a:p>
        </p:txBody>
      </p:sp>
      <p:pic>
        <p:nvPicPr>
          <p:cNvPr id="5124" name="Picture 4"/>
          <p:cNvPicPr>
            <a:picLocks noChangeAspect="1" noChangeArrowheads="1"/>
          </p:cNvPicPr>
          <p:nvPr/>
        </p:nvPicPr>
        <p:blipFill>
          <a:blip r:embed="rId4" cstate="print"/>
          <a:srcRect/>
          <a:stretch>
            <a:fillRect/>
          </a:stretch>
        </p:blipFill>
        <p:spPr bwMode="auto">
          <a:xfrm>
            <a:off x="9884229" y="-1"/>
            <a:ext cx="2300275" cy="3450411"/>
          </a:xfrm>
          <a:prstGeom prst="rect">
            <a:avLst/>
          </a:prstGeom>
          <a:noFill/>
          <a:ln w="9525">
            <a:noFill/>
            <a:miter lim="800000"/>
            <a:headEnd/>
            <a:tailEnd/>
          </a:ln>
        </p:spPr>
      </p:pic>
      <p:sp>
        <p:nvSpPr>
          <p:cNvPr id="7" name="Rectangle 6"/>
          <p:cNvSpPr/>
          <p:nvPr/>
        </p:nvSpPr>
        <p:spPr>
          <a:xfrm>
            <a:off x="11157699" y="3087171"/>
            <a:ext cx="902811" cy="253916"/>
          </a:xfrm>
          <a:prstGeom prst="rect">
            <a:avLst/>
          </a:prstGeom>
          <a:solidFill>
            <a:schemeClr val="bg1"/>
          </a:solidFill>
        </p:spPr>
        <p:txBody>
          <a:bodyPr wrap="none">
            <a:spAutoFit/>
          </a:bodyPr>
          <a:lstStyle/>
          <a:p>
            <a:r>
              <a:rPr lang="en-US" sz="1050" dirty="0"/>
              <a:t>Canada Lynx</a:t>
            </a:r>
            <a:endParaRPr lang="en-US" sz="1350" dirty="0"/>
          </a:p>
        </p:txBody>
      </p:sp>
      <p:pic>
        <p:nvPicPr>
          <p:cNvPr id="5126" name="Picture 6"/>
          <p:cNvPicPr>
            <a:picLocks noChangeAspect="1" noChangeArrowheads="1"/>
          </p:cNvPicPr>
          <p:nvPr/>
        </p:nvPicPr>
        <p:blipFill>
          <a:blip r:embed="rId5" cstate="print"/>
          <a:srcRect/>
          <a:stretch>
            <a:fillRect/>
          </a:stretch>
        </p:blipFill>
        <p:spPr bwMode="auto">
          <a:xfrm>
            <a:off x="3503128" y="3864790"/>
            <a:ext cx="4599160" cy="3060531"/>
          </a:xfrm>
          <a:prstGeom prst="rect">
            <a:avLst/>
          </a:prstGeom>
          <a:noFill/>
          <a:ln w="9525">
            <a:noFill/>
            <a:miter lim="800000"/>
            <a:headEnd/>
            <a:tailEnd/>
          </a:ln>
        </p:spPr>
      </p:pic>
      <p:sp>
        <p:nvSpPr>
          <p:cNvPr id="11" name="Rectangle 10"/>
          <p:cNvSpPr/>
          <p:nvPr/>
        </p:nvSpPr>
        <p:spPr>
          <a:xfrm>
            <a:off x="5594750" y="5364976"/>
            <a:ext cx="2000250" cy="300082"/>
          </a:xfrm>
          <a:prstGeom prst="rect">
            <a:avLst/>
          </a:prstGeom>
          <a:solidFill>
            <a:schemeClr val="accent2"/>
          </a:solidFill>
        </p:spPr>
        <p:txBody>
          <a:bodyPr wrap="square">
            <a:spAutoFit/>
          </a:bodyPr>
          <a:lstStyle/>
          <a:p>
            <a:r>
              <a:rPr lang="en-US" sz="1350" dirty="0"/>
              <a:t>Sea turtle, hawksbill</a:t>
            </a:r>
          </a:p>
        </p:txBody>
      </p:sp>
      <p:pic>
        <p:nvPicPr>
          <p:cNvPr id="5127" name="Picture 7"/>
          <p:cNvPicPr>
            <a:picLocks noChangeAspect="1" noChangeArrowheads="1"/>
          </p:cNvPicPr>
          <p:nvPr/>
        </p:nvPicPr>
        <p:blipFill>
          <a:blip r:embed="rId6" cstate="print"/>
          <a:srcRect/>
          <a:stretch>
            <a:fillRect/>
          </a:stretch>
        </p:blipFill>
        <p:spPr bwMode="auto">
          <a:xfrm>
            <a:off x="3223876" y="-1"/>
            <a:ext cx="3672224" cy="2632916"/>
          </a:xfrm>
          <a:prstGeom prst="rect">
            <a:avLst/>
          </a:prstGeom>
          <a:noFill/>
          <a:ln w="9525">
            <a:noFill/>
            <a:miter lim="800000"/>
            <a:headEnd/>
            <a:tailEnd/>
          </a:ln>
        </p:spPr>
      </p:pic>
      <p:sp>
        <p:nvSpPr>
          <p:cNvPr id="13" name="Rectangle 12"/>
          <p:cNvSpPr/>
          <p:nvPr/>
        </p:nvSpPr>
        <p:spPr>
          <a:xfrm>
            <a:off x="4863041" y="323851"/>
            <a:ext cx="1337226" cy="253916"/>
          </a:xfrm>
          <a:prstGeom prst="rect">
            <a:avLst/>
          </a:prstGeom>
          <a:solidFill>
            <a:schemeClr val="accent1"/>
          </a:solidFill>
        </p:spPr>
        <p:txBody>
          <a:bodyPr wrap="none">
            <a:spAutoFit/>
          </a:bodyPr>
          <a:lstStyle/>
          <a:p>
            <a:r>
              <a:rPr lang="en-US" sz="1050" dirty="0"/>
              <a:t>Sturgeon, </a:t>
            </a:r>
            <a:r>
              <a:rPr lang="en-US" sz="1050" dirty="0" err="1"/>
              <a:t>shortnose</a:t>
            </a:r>
            <a:endParaRPr lang="en-US" sz="1050" dirty="0"/>
          </a:p>
        </p:txBody>
      </p:sp>
      <p:pic>
        <p:nvPicPr>
          <p:cNvPr id="5128" name="Picture 8"/>
          <p:cNvPicPr>
            <a:picLocks noChangeAspect="1" noChangeArrowheads="1"/>
          </p:cNvPicPr>
          <p:nvPr/>
        </p:nvPicPr>
        <p:blipFill>
          <a:blip r:embed="rId7" cstate="print"/>
          <a:srcRect/>
          <a:stretch>
            <a:fillRect/>
          </a:stretch>
        </p:blipFill>
        <p:spPr bwMode="auto">
          <a:xfrm>
            <a:off x="6896100" y="504"/>
            <a:ext cx="2988130" cy="2407103"/>
          </a:xfrm>
          <a:prstGeom prst="rect">
            <a:avLst/>
          </a:prstGeom>
          <a:noFill/>
          <a:ln w="9525">
            <a:noFill/>
            <a:miter lim="800000"/>
            <a:headEnd/>
            <a:tailEnd/>
          </a:ln>
        </p:spPr>
      </p:pic>
      <p:sp>
        <p:nvSpPr>
          <p:cNvPr id="15" name="Rectangle 14"/>
          <p:cNvSpPr/>
          <p:nvPr/>
        </p:nvSpPr>
        <p:spPr>
          <a:xfrm>
            <a:off x="8691224" y="1707270"/>
            <a:ext cx="1073761" cy="577081"/>
          </a:xfrm>
          <a:prstGeom prst="rect">
            <a:avLst/>
          </a:prstGeom>
          <a:solidFill>
            <a:schemeClr val="accent5"/>
          </a:solidFill>
        </p:spPr>
        <p:txBody>
          <a:bodyPr wrap="square">
            <a:spAutoFit/>
          </a:bodyPr>
          <a:lstStyle/>
          <a:p>
            <a:r>
              <a:rPr lang="it-IT" sz="1050" dirty="0"/>
              <a:t>Snail, Chittenango ovate amber</a:t>
            </a:r>
            <a:endParaRPr lang="en-US" sz="1050" dirty="0"/>
          </a:p>
        </p:txBody>
      </p:sp>
      <p:pic>
        <p:nvPicPr>
          <p:cNvPr id="5129" name="Picture 9"/>
          <p:cNvPicPr>
            <a:picLocks noChangeAspect="1" noChangeArrowheads="1"/>
          </p:cNvPicPr>
          <p:nvPr/>
        </p:nvPicPr>
        <p:blipFill>
          <a:blip r:embed="rId8" cstate="print"/>
          <a:srcRect/>
          <a:stretch>
            <a:fillRect/>
          </a:stretch>
        </p:blipFill>
        <p:spPr bwMode="auto">
          <a:xfrm>
            <a:off x="-93704" y="3851600"/>
            <a:ext cx="3595984" cy="3595984"/>
          </a:xfrm>
          <a:prstGeom prst="rect">
            <a:avLst/>
          </a:prstGeom>
          <a:noFill/>
          <a:ln w="9525">
            <a:noFill/>
            <a:miter lim="800000"/>
            <a:headEnd/>
            <a:tailEnd/>
          </a:ln>
        </p:spPr>
      </p:pic>
      <p:sp>
        <p:nvSpPr>
          <p:cNvPr id="17" name="Rectangle 16"/>
          <p:cNvSpPr/>
          <p:nvPr/>
        </p:nvSpPr>
        <p:spPr>
          <a:xfrm>
            <a:off x="1704288" y="4959201"/>
            <a:ext cx="1200150" cy="253916"/>
          </a:xfrm>
          <a:prstGeom prst="rect">
            <a:avLst/>
          </a:prstGeom>
          <a:solidFill>
            <a:schemeClr val="tx2"/>
          </a:solidFill>
        </p:spPr>
        <p:txBody>
          <a:bodyPr wrap="square">
            <a:spAutoFit/>
          </a:bodyPr>
          <a:lstStyle/>
          <a:p>
            <a:r>
              <a:rPr lang="en-US" sz="1050" dirty="0">
                <a:solidFill>
                  <a:schemeClr val="bg1"/>
                </a:solidFill>
              </a:rPr>
              <a:t>Roseate Tern</a:t>
            </a:r>
          </a:p>
        </p:txBody>
      </p:sp>
      <p:pic>
        <p:nvPicPr>
          <p:cNvPr id="5130" name="Picture 10"/>
          <p:cNvPicPr>
            <a:picLocks noChangeAspect="1" noChangeArrowheads="1"/>
          </p:cNvPicPr>
          <p:nvPr/>
        </p:nvPicPr>
        <p:blipFill>
          <a:blip r:embed="rId9" cstate="print"/>
          <a:srcRect/>
          <a:stretch>
            <a:fillRect/>
          </a:stretch>
        </p:blipFill>
        <p:spPr bwMode="auto">
          <a:xfrm>
            <a:off x="5745605" y="2601024"/>
            <a:ext cx="1285875" cy="857250"/>
          </a:xfrm>
          <a:prstGeom prst="rect">
            <a:avLst/>
          </a:prstGeom>
          <a:noFill/>
          <a:ln w="9525">
            <a:noFill/>
            <a:miter lim="800000"/>
            <a:headEnd/>
            <a:tailEnd/>
          </a:ln>
        </p:spPr>
      </p:pic>
      <p:sp>
        <p:nvSpPr>
          <p:cNvPr id="19" name="Rectangle 18"/>
          <p:cNvSpPr/>
          <p:nvPr/>
        </p:nvSpPr>
        <p:spPr>
          <a:xfrm>
            <a:off x="5811221" y="3534574"/>
            <a:ext cx="1257300" cy="253916"/>
          </a:xfrm>
          <a:prstGeom prst="rect">
            <a:avLst/>
          </a:prstGeom>
          <a:solidFill>
            <a:schemeClr val="accent4"/>
          </a:solidFill>
        </p:spPr>
        <p:txBody>
          <a:bodyPr wrap="square">
            <a:spAutoFit/>
          </a:bodyPr>
          <a:lstStyle/>
          <a:p>
            <a:pPr algn="ctr"/>
            <a:r>
              <a:rPr lang="sv-SE" sz="1050" dirty="0"/>
              <a:t>Leedy’s Roseroot</a:t>
            </a:r>
            <a:endParaRPr lang="en-US" sz="1050" dirty="0"/>
          </a:p>
        </p:txBody>
      </p:sp>
      <p:pic>
        <p:nvPicPr>
          <p:cNvPr id="5131" name="Picture 11"/>
          <p:cNvPicPr>
            <a:picLocks noChangeAspect="1" noChangeArrowheads="1"/>
          </p:cNvPicPr>
          <p:nvPr/>
        </p:nvPicPr>
        <p:blipFill>
          <a:blip r:embed="rId10" cstate="print"/>
          <a:srcRect/>
          <a:stretch>
            <a:fillRect/>
          </a:stretch>
        </p:blipFill>
        <p:spPr bwMode="auto">
          <a:xfrm>
            <a:off x="9130928" y="2810729"/>
            <a:ext cx="1449449" cy="1449449"/>
          </a:xfrm>
          <a:prstGeom prst="rect">
            <a:avLst/>
          </a:prstGeom>
          <a:noFill/>
          <a:ln w="9525">
            <a:noFill/>
            <a:miter lim="800000"/>
            <a:headEnd/>
            <a:tailEnd/>
          </a:ln>
        </p:spPr>
      </p:pic>
      <p:sp>
        <p:nvSpPr>
          <p:cNvPr id="21" name="Rectangle 20"/>
          <p:cNvSpPr/>
          <p:nvPr/>
        </p:nvSpPr>
        <p:spPr>
          <a:xfrm>
            <a:off x="10719451" y="3967528"/>
            <a:ext cx="1271502" cy="253916"/>
          </a:xfrm>
          <a:prstGeom prst="rect">
            <a:avLst/>
          </a:prstGeom>
          <a:solidFill>
            <a:schemeClr val="accent3"/>
          </a:solidFill>
        </p:spPr>
        <p:txBody>
          <a:bodyPr wrap="none">
            <a:spAutoFit/>
          </a:bodyPr>
          <a:lstStyle/>
          <a:p>
            <a:r>
              <a:rPr lang="en-US" sz="1050" dirty="0" err="1"/>
              <a:t>Sandplain</a:t>
            </a:r>
            <a:r>
              <a:rPr lang="en-US" sz="1050" dirty="0"/>
              <a:t> </a:t>
            </a:r>
            <a:r>
              <a:rPr lang="en-US" sz="1050" dirty="0" err="1"/>
              <a:t>Gerardia</a:t>
            </a:r>
            <a:endParaRPr lang="en-US" sz="1050" dirty="0"/>
          </a:p>
        </p:txBody>
      </p:sp>
      <p:pic>
        <p:nvPicPr>
          <p:cNvPr id="5132" name="Picture 12"/>
          <p:cNvPicPr>
            <a:picLocks noChangeAspect="1" noChangeArrowheads="1"/>
          </p:cNvPicPr>
          <p:nvPr/>
        </p:nvPicPr>
        <p:blipFill>
          <a:blip r:embed="rId11" cstate="print"/>
          <a:srcRect/>
          <a:stretch>
            <a:fillRect/>
          </a:stretch>
        </p:blipFill>
        <p:spPr bwMode="auto">
          <a:xfrm>
            <a:off x="8103985" y="4323606"/>
            <a:ext cx="4088015" cy="2685990"/>
          </a:xfrm>
          <a:prstGeom prst="rect">
            <a:avLst/>
          </a:prstGeom>
          <a:noFill/>
          <a:ln w="9525">
            <a:noFill/>
            <a:miter lim="800000"/>
            <a:headEnd/>
            <a:tailEnd/>
          </a:ln>
        </p:spPr>
      </p:pic>
      <p:sp>
        <p:nvSpPr>
          <p:cNvPr id="23" name="Rectangle 22"/>
          <p:cNvSpPr/>
          <p:nvPr/>
        </p:nvSpPr>
        <p:spPr>
          <a:xfrm>
            <a:off x="9938104" y="5890110"/>
            <a:ext cx="1096262" cy="300082"/>
          </a:xfrm>
          <a:prstGeom prst="rect">
            <a:avLst/>
          </a:prstGeom>
          <a:solidFill>
            <a:schemeClr val="accent2"/>
          </a:solidFill>
        </p:spPr>
        <p:txBody>
          <a:bodyPr wrap="none">
            <a:spAutoFit/>
          </a:bodyPr>
          <a:lstStyle/>
          <a:p>
            <a:r>
              <a:rPr lang="en-US" sz="1350" dirty="0"/>
              <a:t>Whale, right </a:t>
            </a:r>
          </a:p>
        </p:txBody>
      </p:sp>
      <p:pic>
        <p:nvPicPr>
          <p:cNvPr id="5133" name="Picture 13"/>
          <p:cNvPicPr>
            <a:picLocks noChangeAspect="1" noChangeArrowheads="1"/>
          </p:cNvPicPr>
          <p:nvPr/>
        </p:nvPicPr>
        <p:blipFill>
          <a:blip r:embed="rId12" cstate="print"/>
          <a:srcRect/>
          <a:stretch>
            <a:fillRect/>
          </a:stretch>
        </p:blipFill>
        <p:spPr bwMode="auto">
          <a:xfrm>
            <a:off x="7159252" y="2555981"/>
            <a:ext cx="1912061" cy="1083501"/>
          </a:xfrm>
          <a:prstGeom prst="rect">
            <a:avLst/>
          </a:prstGeom>
          <a:noFill/>
          <a:ln w="9525">
            <a:noFill/>
            <a:miter lim="800000"/>
            <a:headEnd/>
            <a:tailEnd/>
          </a:ln>
        </p:spPr>
      </p:pic>
      <p:sp>
        <p:nvSpPr>
          <p:cNvPr id="25" name="Rectangle 24"/>
          <p:cNvSpPr/>
          <p:nvPr/>
        </p:nvSpPr>
        <p:spPr>
          <a:xfrm>
            <a:off x="7159252" y="3598482"/>
            <a:ext cx="1702197" cy="300082"/>
          </a:xfrm>
          <a:prstGeom prst="rect">
            <a:avLst/>
          </a:prstGeom>
        </p:spPr>
        <p:txBody>
          <a:bodyPr wrap="none">
            <a:spAutoFit/>
          </a:bodyPr>
          <a:lstStyle/>
          <a:p>
            <a:r>
              <a:rPr lang="en-US" sz="1350" dirty="0" err="1"/>
              <a:t>Wedgemussel</a:t>
            </a:r>
            <a:r>
              <a:rPr lang="en-US" sz="1350" dirty="0"/>
              <a:t>, dwarf</a:t>
            </a:r>
          </a:p>
        </p:txBody>
      </p:sp>
      <p:sp>
        <p:nvSpPr>
          <p:cNvPr id="2" name="Slide Number Placeholder 1"/>
          <p:cNvSpPr>
            <a:spLocks noGrp="1"/>
          </p:cNvSpPr>
          <p:nvPr>
            <p:ph type="sldNum" sz="quarter" idx="12"/>
          </p:nvPr>
        </p:nvSpPr>
        <p:spPr/>
        <p:txBody>
          <a:bodyPr/>
          <a:lstStyle/>
          <a:p>
            <a:fld id="{6D22F896-40B5-4ADD-8801-0D06FADFA095}" type="slidenum">
              <a:rPr lang="en-US" smtClean="0"/>
              <a:t>23</a:t>
            </a:fld>
            <a:endParaRPr lang="en-US" dirty="0"/>
          </a:p>
        </p:txBody>
      </p:sp>
      <p:pic>
        <p:nvPicPr>
          <p:cNvPr id="5125" name="Picture 5"/>
          <p:cNvPicPr>
            <a:picLocks noChangeAspect="1" noChangeArrowheads="1"/>
          </p:cNvPicPr>
          <p:nvPr/>
        </p:nvPicPr>
        <p:blipFill>
          <a:blip r:embed="rId13" cstate="print"/>
          <a:srcRect/>
          <a:stretch>
            <a:fillRect/>
          </a:stretch>
        </p:blipFill>
        <p:spPr bwMode="auto">
          <a:xfrm>
            <a:off x="-41314" y="2157799"/>
            <a:ext cx="3171700" cy="2366577"/>
          </a:xfrm>
          <a:prstGeom prst="rect">
            <a:avLst/>
          </a:prstGeom>
          <a:noFill/>
          <a:ln w="9525">
            <a:noFill/>
            <a:miter lim="800000"/>
            <a:headEnd/>
            <a:tailEnd/>
          </a:ln>
        </p:spPr>
      </p:pic>
      <p:sp>
        <p:nvSpPr>
          <p:cNvPr id="9" name="Rectangle 8"/>
          <p:cNvSpPr/>
          <p:nvPr/>
        </p:nvSpPr>
        <p:spPr>
          <a:xfrm>
            <a:off x="306496" y="3777246"/>
            <a:ext cx="1047082" cy="253916"/>
          </a:xfrm>
          <a:prstGeom prst="rect">
            <a:avLst/>
          </a:prstGeom>
          <a:solidFill>
            <a:schemeClr val="accent4"/>
          </a:solidFill>
        </p:spPr>
        <p:txBody>
          <a:bodyPr wrap="none">
            <a:spAutoFit/>
          </a:bodyPr>
          <a:lstStyle/>
          <a:p>
            <a:r>
              <a:rPr lang="pt-BR" sz="1050" dirty="0"/>
              <a:t>Puma, eastern </a:t>
            </a:r>
            <a:endParaRPr lang="en-US" sz="1050" dirty="0"/>
          </a:p>
        </p:txBody>
      </p:sp>
      <p:pic>
        <p:nvPicPr>
          <p:cNvPr id="5122" name="Picture 2"/>
          <p:cNvPicPr>
            <a:picLocks noChangeAspect="1" noChangeArrowheads="1"/>
          </p:cNvPicPr>
          <p:nvPr/>
        </p:nvPicPr>
        <p:blipFill>
          <a:blip r:embed="rId14" cstate="print"/>
          <a:srcRect/>
          <a:stretch>
            <a:fillRect/>
          </a:stretch>
        </p:blipFill>
        <p:spPr bwMode="auto">
          <a:xfrm>
            <a:off x="2955842" y="2182072"/>
            <a:ext cx="2855379" cy="2141534"/>
          </a:xfrm>
          <a:prstGeom prst="rect">
            <a:avLst/>
          </a:prstGeom>
          <a:noFill/>
          <a:ln w="9525">
            <a:noFill/>
            <a:miter lim="800000"/>
            <a:headEnd/>
            <a:tailEnd/>
          </a:ln>
        </p:spPr>
      </p:pic>
    </p:spTree>
    <p:extLst>
      <p:ext uri="{BB962C8B-B14F-4D97-AF65-F5344CB8AC3E}">
        <p14:creationId xmlns:p14="http://schemas.microsoft.com/office/powerpoint/2010/main" val="41531980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5698" y="304800"/>
            <a:ext cx="6207128" cy="713072"/>
          </a:xfrm>
          <a:solidFill>
            <a:schemeClr val="accent2">
              <a:lumMod val="20000"/>
              <a:lumOff val="80000"/>
            </a:schemeClr>
          </a:solidFill>
        </p:spPr>
        <p:txBody>
          <a:bodyPr>
            <a:normAutofit fontScale="90000"/>
          </a:bodyPr>
          <a:lstStyle/>
          <a:p>
            <a:r>
              <a:rPr lang="en-US" dirty="0" smtClean="0"/>
              <a:t>ESA </a:t>
            </a:r>
            <a:r>
              <a:rPr lang="en-US" sz="3000" dirty="0">
                <a:cs typeface="Times New Roman" pitchFamily="18" charset="0"/>
              </a:rPr>
              <a:t>§ </a:t>
            </a:r>
            <a:r>
              <a:rPr lang="en-US" dirty="0" smtClean="0"/>
              <a:t>3:</a:t>
            </a:r>
            <a:r>
              <a:rPr lang="en-US" sz="3300" dirty="0"/>
              <a:t> Definitions</a:t>
            </a:r>
            <a:endParaRPr lang="en-US" dirty="0"/>
          </a:p>
        </p:txBody>
      </p:sp>
      <p:sp>
        <p:nvSpPr>
          <p:cNvPr id="3" name="Content Placeholder 2"/>
          <p:cNvSpPr>
            <a:spLocks noGrp="1"/>
          </p:cNvSpPr>
          <p:nvPr>
            <p:ph idx="1"/>
          </p:nvPr>
        </p:nvSpPr>
        <p:spPr/>
        <p:txBody>
          <a:bodyPr/>
          <a:lstStyle/>
          <a:p>
            <a:r>
              <a:rPr lang="en-US" sz="2400" dirty="0"/>
              <a:t>(15) The term “Secretary” means, except as otherwise herein provided, the Secretary of the Interior or the Secretary of Commerce as program responsibilities are vested pursuant to the provisions of Reorganization Plan Numbered 4 of 1970 . . . .</a:t>
            </a:r>
          </a:p>
          <a:p>
            <a:endParaRPr lang="en-US" dirty="0"/>
          </a:p>
        </p:txBody>
      </p:sp>
      <p:sp>
        <p:nvSpPr>
          <p:cNvPr id="5" name="Slide Number Placeholder 4"/>
          <p:cNvSpPr>
            <a:spLocks noGrp="1"/>
          </p:cNvSpPr>
          <p:nvPr>
            <p:ph type="sldNum" sz="quarter" idx="12"/>
          </p:nvPr>
        </p:nvSpPr>
        <p:spPr/>
        <p:txBody>
          <a:bodyPr>
            <a:normAutofit/>
          </a:bodyPr>
          <a:lstStyle/>
          <a:p>
            <a:fld id="{6D22F896-40B5-4ADD-8801-0D06FADFA095}" type="slidenum">
              <a:rPr lang="en-US" smtClean="0"/>
              <a:t>24</a:t>
            </a:fld>
            <a:endParaRPr lang="en-US" dirty="0"/>
          </a:p>
        </p:txBody>
      </p:sp>
    </p:spTree>
    <p:extLst>
      <p:ext uri="{BB962C8B-B14F-4D97-AF65-F5344CB8AC3E}">
        <p14:creationId xmlns:p14="http://schemas.microsoft.com/office/powerpoint/2010/main" val="21847284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img15"/>
          <p:cNvPicPr>
            <a:picLocks noChangeAspect="1" noChangeArrowheads="1"/>
          </p:cNvPicPr>
          <p:nvPr/>
        </p:nvPicPr>
        <p:blipFill>
          <a:blip r:embed="rId3" cstate="print"/>
          <a:srcRect/>
          <a:stretch>
            <a:fillRect/>
          </a:stretch>
        </p:blipFill>
        <p:spPr bwMode="auto">
          <a:xfrm>
            <a:off x="1175658" y="97971"/>
            <a:ext cx="9586428" cy="6683829"/>
          </a:xfrm>
          <a:prstGeom prst="rect">
            <a:avLst/>
          </a:prstGeom>
          <a:noFill/>
        </p:spPr>
      </p:pic>
      <p:sp>
        <p:nvSpPr>
          <p:cNvPr id="2" name="Slide Number Placeholder 1"/>
          <p:cNvSpPr>
            <a:spLocks noGrp="1"/>
          </p:cNvSpPr>
          <p:nvPr>
            <p:ph type="sldNum" sz="quarter" idx="12"/>
          </p:nvPr>
        </p:nvSpPr>
        <p:spPr/>
        <p:txBody>
          <a:bodyPr/>
          <a:lstStyle/>
          <a:p>
            <a:fld id="{6D22F896-40B5-4ADD-8801-0D06FADFA095}" type="slidenum">
              <a:rPr lang="en-US" smtClean="0"/>
              <a:t>25</a:t>
            </a:fld>
            <a:endParaRPr lang="en-US" dirty="0"/>
          </a:p>
        </p:txBody>
      </p:sp>
    </p:spTree>
    <p:extLst>
      <p:ext uri="{BB962C8B-B14F-4D97-AF65-F5344CB8AC3E}">
        <p14:creationId xmlns:p14="http://schemas.microsoft.com/office/powerpoint/2010/main" val="42837176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6953250" y="2390775"/>
            <a:ext cx="2457450" cy="1477328"/>
          </a:xfrm>
          <a:prstGeom prst="rect">
            <a:avLst/>
          </a:prstGeom>
          <a:noFill/>
          <a:ln w="9525">
            <a:noFill/>
            <a:miter lim="800000"/>
            <a:headEnd/>
            <a:tailEnd/>
          </a:ln>
          <a:effectLst/>
        </p:spPr>
        <p:txBody>
          <a:bodyPr>
            <a:spAutoFit/>
          </a:bodyPr>
          <a:lstStyle/>
          <a:p>
            <a:pPr algn="r">
              <a:spcBef>
                <a:spcPct val="50000"/>
              </a:spcBef>
            </a:pPr>
            <a:r>
              <a:rPr lang="en-US" b="1"/>
              <a:t>National Marine Fisheries Service, United States Department of Commerce</a:t>
            </a:r>
          </a:p>
        </p:txBody>
      </p:sp>
      <p:pic>
        <p:nvPicPr>
          <p:cNvPr id="52227" name="Picture 3" descr="RAYTROLL"/>
          <p:cNvPicPr>
            <a:picLocks noGrp="1" noChangeAspect="1" noChangeArrowheads="1"/>
          </p:cNvPicPr>
          <p:nvPr>
            <p:ph idx="4294967295"/>
          </p:nvPr>
        </p:nvPicPr>
        <p:blipFill>
          <a:blip r:embed="rId3" cstate="print"/>
          <a:srcRect/>
          <a:stretch>
            <a:fillRect/>
          </a:stretch>
        </p:blipFill>
        <p:spPr>
          <a:xfrm>
            <a:off x="2049235" y="247650"/>
            <a:ext cx="5096759" cy="5924550"/>
          </a:xfrm>
          <a:noFill/>
          <a:ln/>
        </p:spPr>
      </p:pic>
      <p:sp>
        <p:nvSpPr>
          <p:cNvPr id="52228" name="Text Box 4"/>
          <p:cNvSpPr txBox="1">
            <a:spLocks noChangeArrowheads="1"/>
          </p:cNvSpPr>
          <p:nvPr/>
        </p:nvSpPr>
        <p:spPr bwMode="auto">
          <a:xfrm>
            <a:off x="4174194" y="6172200"/>
            <a:ext cx="2971800" cy="300082"/>
          </a:xfrm>
          <a:prstGeom prst="rect">
            <a:avLst/>
          </a:prstGeom>
          <a:noFill/>
          <a:ln w="9525">
            <a:noFill/>
            <a:miter lim="800000"/>
            <a:headEnd/>
            <a:tailEnd/>
          </a:ln>
          <a:effectLst/>
        </p:spPr>
        <p:txBody>
          <a:bodyPr wrap="square">
            <a:spAutoFit/>
          </a:bodyPr>
          <a:lstStyle/>
          <a:p>
            <a:pPr algn="r">
              <a:spcBef>
                <a:spcPct val="50000"/>
              </a:spcBef>
            </a:pPr>
            <a:r>
              <a:rPr lang="en-US" sz="1350" dirty="0"/>
              <a:t>Source:  www.nmfs.noaa.gov</a:t>
            </a:r>
          </a:p>
        </p:txBody>
      </p:sp>
      <p:sp>
        <p:nvSpPr>
          <p:cNvPr id="3" name="Slide Number Placeholder 2"/>
          <p:cNvSpPr>
            <a:spLocks noGrp="1"/>
          </p:cNvSpPr>
          <p:nvPr>
            <p:ph type="sldNum" sz="quarter" idx="12"/>
          </p:nvPr>
        </p:nvSpPr>
        <p:spPr/>
        <p:txBody>
          <a:bodyPr/>
          <a:lstStyle/>
          <a:p>
            <a:fld id="{6D22F896-40B5-4ADD-8801-0D06FADFA095}" type="slidenum">
              <a:rPr lang="en-US" smtClean="0"/>
              <a:t>26</a:t>
            </a:fld>
            <a:endParaRPr lang="en-US" dirty="0"/>
          </a:p>
        </p:txBody>
      </p:sp>
    </p:spTree>
    <p:extLst>
      <p:ext uri="{BB962C8B-B14F-4D97-AF65-F5344CB8AC3E}">
        <p14:creationId xmlns:p14="http://schemas.microsoft.com/office/powerpoint/2010/main" val="29014112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US" dirty="0" smtClean="0"/>
              <a:t>Listing Under Section 4 </a:t>
            </a:r>
          </a:p>
          <a:p>
            <a:r>
              <a:rPr lang="en-US" dirty="0" smtClean="0"/>
              <a:t>(Deciding What to Protect)</a:t>
            </a:r>
            <a:endParaRPr lang="en-US" dirty="0"/>
          </a:p>
        </p:txBody>
      </p:sp>
      <p:sp>
        <p:nvSpPr>
          <p:cNvPr id="2" name="Title 1"/>
          <p:cNvSpPr>
            <a:spLocks noGrp="1"/>
          </p:cNvSpPr>
          <p:nvPr>
            <p:ph type="title"/>
          </p:nvPr>
        </p:nvSpPr>
        <p:spPr>
          <a:xfrm>
            <a:off x="2976721" y="762000"/>
            <a:ext cx="6960870" cy="2640330"/>
          </a:xfrm>
        </p:spPr>
        <p:txBody>
          <a:bodyPr>
            <a:normAutofit/>
          </a:bodyPr>
          <a:lstStyle/>
          <a:p>
            <a:r>
              <a:rPr lang="en-US" dirty="0"/>
              <a:t>The Endangered Species Act</a:t>
            </a:r>
            <a:r>
              <a:rPr lang="en-US" sz="3600" dirty="0"/>
              <a:t>	</a:t>
            </a:r>
          </a:p>
        </p:txBody>
      </p:sp>
      <p:sp>
        <p:nvSpPr>
          <p:cNvPr id="5" name="Slide Number Placeholder 4"/>
          <p:cNvSpPr>
            <a:spLocks noGrp="1"/>
          </p:cNvSpPr>
          <p:nvPr>
            <p:ph type="sldNum" sz="quarter" idx="12"/>
          </p:nvPr>
        </p:nvSpPr>
        <p:spPr/>
        <p:txBody>
          <a:bodyPr/>
          <a:lstStyle/>
          <a:p>
            <a:fld id="{4FAB73BC-B049-4115-A692-8D63A059BFB8}" type="slidenum">
              <a:rPr lang="en-US" smtClean="0"/>
              <a:pPr/>
              <a:t>27</a:t>
            </a:fld>
            <a:endParaRPr lang="en-US" dirty="0"/>
          </a:p>
        </p:txBody>
      </p:sp>
    </p:spTree>
    <p:extLst>
      <p:ext uri="{BB962C8B-B14F-4D97-AF65-F5344CB8AC3E}">
        <p14:creationId xmlns:p14="http://schemas.microsoft.com/office/powerpoint/2010/main" val="12153729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ttp://img.memecdn.com/endangered-species_o_1511645.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49452" y="-377370"/>
            <a:ext cx="10418624" cy="755518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4FAB73BC-B049-4115-A692-8D63A059BFB8}" type="slidenum">
              <a:rPr lang="en-US" smtClean="0"/>
              <a:t>28</a:t>
            </a:fld>
            <a:endParaRPr lang="en-US" dirty="0"/>
          </a:p>
        </p:txBody>
      </p:sp>
    </p:spTree>
    <p:extLst>
      <p:ext uri="{BB962C8B-B14F-4D97-AF65-F5344CB8AC3E}">
        <p14:creationId xmlns:p14="http://schemas.microsoft.com/office/powerpoint/2010/main" val="36307238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ESA Section 4 - Listing</a:t>
            </a:r>
            <a:endParaRPr lang="en-US" dirty="0"/>
          </a:p>
        </p:txBody>
      </p:sp>
      <p:sp>
        <p:nvSpPr>
          <p:cNvPr id="4" name="Slide Number Placeholder 3"/>
          <p:cNvSpPr>
            <a:spLocks noGrp="1"/>
          </p:cNvSpPr>
          <p:nvPr>
            <p:ph type="sldNum" sz="quarter" idx="12"/>
          </p:nvPr>
        </p:nvSpPr>
        <p:spPr/>
        <p:txBody>
          <a:bodyPr>
            <a:normAutofit/>
          </a:bodyPr>
          <a:lstStyle/>
          <a:p>
            <a:fld id="{6C7EE9F8-1F8B-45D9-85CB-E4DD562C76AE}" type="slidenum">
              <a:rPr lang="en-US" smtClean="0"/>
              <a:t>29</a:t>
            </a:fld>
            <a:endParaRPr lang="en-US"/>
          </a:p>
        </p:txBody>
      </p:sp>
      <p:sp>
        <p:nvSpPr>
          <p:cNvPr id="6" name="Content Placeholder 5"/>
          <p:cNvSpPr>
            <a:spLocks noGrp="1"/>
          </p:cNvSpPr>
          <p:nvPr>
            <p:ph sz="quarter" idx="1"/>
          </p:nvPr>
        </p:nvSpPr>
        <p:spPr>
          <a:xfrm>
            <a:off x="1069848" y="1761109"/>
            <a:ext cx="10058400" cy="4876800"/>
          </a:xfrm>
        </p:spPr>
        <p:txBody>
          <a:bodyPr>
            <a:normAutofit/>
          </a:bodyPr>
          <a:lstStyle/>
          <a:p>
            <a:pPr marL="514350" indent="-514350">
              <a:buAutoNum type="arabicParenBoth"/>
            </a:pPr>
            <a:r>
              <a:rPr lang="en-US" sz="2800" dirty="0" smtClean="0"/>
              <a:t>The Secretary shall by regulation… determine whether any </a:t>
            </a:r>
            <a:r>
              <a:rPr lang="en-US" sz="2800" dirty="0" err="1" smtClean="0"/>
              <a:t>spp</a:t>
            </a:r>
            <a:r>
              <a:rPr lang="en-US" sz="2800" dirty="0" smtClean="0"/>
              <a:t> is an endangered or threatened </a:t>
            </a:r>
            <a:r>
              <a:rPr lang="en-US" sz="2800" dirty="0" err="1" smtClean="0"/>
              <a:t>spp</a:t>
            </a:r>
            <a:r>
              <a:rPr lang="en-US" sz="2800" dirty="0" smtClean="0"/>
              <a:t> because of any of the following factors:</a:t>
            </a:r>
          </a:p>
          <a:p>
            <a:pPr marL="834390" lvl="1" indent="-514350">
              <a:buAutoNum type="alphaUcParenBoth"/>
            </a:pPr>
            <a:r>
              <a:rPr lang="en-US" sz="2400" dirty="0" smtClean="0"/>
              <a:t>The present or threatened destruction, modification, or curtailment of its habitat or range;</a:t>
            </a:r>
          </a:p>
          <a:p>
            <a:pPr marL="834390" lvl="1" indent="-514350">
              <a:buAutoNum type="alphaUcParenBoth"/>
            </a:pPr>
            <a:r>
              <a:rPr lang="en-US" sz="2400" dirty="0" smtClean="0"/>
              <a:t>Overutilization for commercial, recreational, scientific, or educational purposes;</a:t>
            </a:r>
          </a:p>
          <a:p>
            <a:pPr marL="834390" lvl="1" indent="-514350">
              <a:buAutoNum type="alphaUcParenBoth"/>
            </a:pPr>
            <a:r>
              <a:rPr lang="en-US" sz="2400" dirty="0" smtClean="0"/>
              <a:t>Disease or predation;</a:t>
            </a:r>
          </a:p>
          <a:p>
            <a:pPr marL="834390" lvl="1" indent="-514350">
              <a:buAutoNum type="alphaUcParenBoth"/>
            </a:pPr>
            <a:r>
              <a:rPr lang="en-US" sz="2400" dirty="0" smtClean="0"/>
              <a:t>The inadequacy of existing regulatory mechanisms; or</a:t>
            </a:r>
          </a:p>
          <a:p>
            <a:pPr marL="834390" lvl="1" indent="-514350">
              <a:buAutoNum type="alphaUcParenBoth"/>
            </a:pPr>
            <a:r>
              <a:rPr lang="en-US" sz="2400" dirty="0" smtClean="0"/>
              <a:t>Other natural or manmade factors affecting its continued existence</a:t>
            </a:r>
            <a:endParaRPr lang="en-US" sz="2400" dirty="0"/>
          </a:p>
        </p:txBody>
      </p:sp>
    </p:spTree>
    <p:extLst>
      <p:ext uri="{BB962C8B-B14F-4D97-AF65-F5344CB8AC3E}">
        <p14:creationId xmlns:p14="http://schemas.microsoft.com/office/powerpoint/2010/main" val="25772684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12800"/>
            <a:ext cx="12192000" cy="9144000"/>
          </a:xfrm>
          <a:prstGeom prst="rect">
            <a:avLst/>
          </a:prstGeom>
        </p:spPr>
      </p:pic>
      <p:sp>
        <p:nvSpPr>
          <p:cNvPr id="4" name="Title 3"/>
          <p:cNvSpPr>
            <a:spLocks noGrp="1"/>
          </p:cNvSpPr>
          <p:nvPr>
            <p:ph type="title"/>
          </p:nvPr>
        </p:nvSpPr>
        <p:spPr>
          <a:xfrm>
            <a:off x="497478" y="-1001486"/>
            <a:ext cx="9281160" cy="3520440"/>
          </a:xfrm>
        </p:spPr>
        <p:txBody>
          <a:bodyPr/>
          <a:lstStyle/>
          <a:p>
            <a:r>
              <a:rPr lang="en-US" dirty="0" smtClean="0">
                <a:solidFill>
                  <a:schemeClr val="bg1"/>
                </a:solidFill>
              </a:rPr>
              <a:t>Hughes v. Oklahoma</a:t>
            </a:r>
            <a:endParaRPr lang="en-US" dirty="0">
              <a:solidFill>
                <a:schemeClr val="bg1"/>
              </a:solidFill>
            </a:endParaRPr>
          </a:p>
        </p:txBody>
      </p:sp>
      <p:sp>
        <p:nvSpPr>
          <p:cNvPr id="5" name="Text Placeholder 4"/>
          <p:cNvSpPr>
            <a:spLocks noGrp="1"/>
          </p:cNvSpPr>
          <p:nvPr>
            <p:ph type="body" idx="1"/>
          </p:nvPr>
        </p:nvSpPr>
        <p:spPr>
          <a:xfrm>
            <a:off x="611778" y="1173771"/>
            <a:ext cx="9052560" cy="1066800"/>
          </a:xfrm>
        </p:spPr>
        <p:txBody>
          <a:bodyPr/>
          <a:lstStyle/>
          <a:p>
            <a:r>
              <a:rPr lang="en-US" b="1" dirty="0" smtClean="0">
                <a:solidFill>
                  <a:schemeClr val="bg1"/>
                </a:solidFill>
              </a:rPr>
              <a:t>551 U.S. 322 (1979)</a:t>
            </a:r>
          </a:p>
          <a:p>
            <a:r>
              <a:rPr lang="en-US" b="1" dirty="0" smtClean="0">
                <a:solidFill>
                  <a:schemeClr val="bg1"/>
                </a:solidFill>
              </a:rPr>
              <a:t>p. 757</a:t>
            </a:r>
            <a:endParaRPr lang="en-US" b="1" dirty="0">
              <a:solidFill>
                <a:schemeClr val="bg1"/>
              </a:solidFill>
            </a:endParaRPr>
          </a:p>
        </p:txBody>
      </p:sp>
      <p:sp>
        <p:nvSpPr>
          <p:cNvPr id="3" name="Slide Number Placeholder 2"/>
          <p:cNvSpPr>
            <a:spLocks noGrp="1"/>
          </p:cNvSpPr>
          <p:nvPr>
            <p:ph type="sldNum" sz="quarter" idx="12"/>
          </p:nvPr>
        </p:nvSpPr>
        <p:spPr/>
        <p:txBody>
          <a:bodyPr/>
          <a:lstStyle/>
          <a:p>
            <a:fld id="{4FAB73BC-B049-4115-A692-8D63A059BFB8}" type="slidenum">
              <a:rPr lang="en-US" smtClean="0"/>
              <a:pPr/>
              <a:t>3</a:t>
            </a:fld>
            <a:endParaRPr lang="en-US" dirty="0"/>
          </a:p>
        </p:txBody>
      </p:sp>
    </p:spTree>
    <p:extLst>
      <p:ext uri="{BB962C8B-B14F-4D97-AF65-F5344CB8AC3E}">
        <p14:creationId xmlns:p14="http://schemas.microsoft.com/office/powerpoint/2010/main" val="9097304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Section 4 – Critical Habitat</a:t>
            </a:r>
            <a:endParaRPr lang="en-US" dirty="0"/>
          </a:p>
        </p:txBody>
      </p:sp>
      <p:sp>
        <p:nvSpPr>
          <p:cNvPr id="3" name="Slide Number Placeholder 2"/>
          <p:cNvSpPr>
            <a:spLocks noGrp="1"/>
          </p:cNvSpPr>
          <p:nvPr>
            <p:ph type="sldNum" sz="quarter" idx="12"/>
          </p:nvPr>
        </p:nvSpPr>
        <p:spPr/>
        <p:txBody>
          <a:bodyPr>
            <a:normAutofit/>
          </a:bodyPr>
          <a:lstStyle/>
          <a:p>
            <a:fld id="{6C7EE9F8-1F8B-45D9-85CB-E4DD562C76AE}" type="slidenum">
              <a:rPr lang="en-US" smtClean="0"/>
              <a:t>30</a:t>
            </a:fld>
            <a:endParaRPr lang="en-US"/>
          </a:p>
        </p:txBody>
      </p:sp>
      <p:sp>
        <p:nvSpPr>
          <p:cNvPr id="4" name="Content Placeholder 3"/>
          <p:cNvSpPr>
            <a:spLocks noGrp="1"/>
          </p:cNvSpPr>
          <p:nvPr>
            <p:ph sz="quarter" idx="1"/>
          </p:nvPr>
        </p:nvSpPr>
        <p:spPr/>
        <p:txBody>
          <a:bodyPr>
            <a:normAutofit/>
          </a:bodyPr>
          <a:lstStyle/>
          <a:p>
            <a:pPr marL="0" indent="0">
              <a:buNone/>
            </a:pPr>
            <a:r>
              <a:rPr lang="en-US" sz="2800" dirty="0" smtClean="0"/>
              <a:t>(3) (A) the Secretary, … to the maximum extent prudent and determinable—</a:t>
            </a:r>
          </a:p>
          <a:p>
            <a:pPr marL="571500" indent="-571500">
              <a:buClr>
                <a:schemeClr val="accent2">
                  <a:lumMod val="50000"/>
                </a:schemeClr>
              </a:buClr>
              <a:buSzPct val="75000"/>
              <a:buFont typeface="+mj-lt"/>
              <a:buAutoNum type="romanLcPeriod"/>
            </a:pPr>
            <a:r>
              <a:rPr lang="en-US" sz="2800" dirty="0" smtClean="0"/>
              <a:t>shall, concurrently with making a [listing determination],  designate any habitat of such species which is then considered to be critical habitat; and</a:t>
            </a:r>
          </a:p>
          <a:p>
            <a:pPr marL="571500" indent="-571500">
              <a:buClr>
                <a:schemeClr val="accent2">
                  <a:lumMod val="50000"/>
                </a:schemeClr>
              </a:buClr>
              <a:buSzPct val="75000"/>
              <a:buFont typeface="+mj-lt"/>
              <a:buAutoNum type="romanLcPeriod"/>
            </a:pPr>
            <a:r>
              <a:rPr lang="en-US" sz="2800" dirty="0" smtClean="0"/>
              <a:t>May from time-to-time thereafter as appropriate, revise such designation</a:t>
            </a:r>
            <a:endParaRPr lang="en-US" sz="2800" dirty="0"/>
          </a:p>
        </p:txBody>
      </p:sp>
    </p:spTree>
    <p:extLst>
      <p:ext uri="{BB962C8B-B14F-4D97-AF65-F5344CB8AC3E}">
        <p14:creationId xmlns:p14="http://schemas.microsoft.com/office/powerpoint/2010/main" val="36336332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Section 4(b) – Basis for Listing</a:t>
            </a:r>
            <a:endParaRPr lang="en-US" dirty="0"/>
          </a:p>
        </p:txBody>
      </p:sp>
      <p:sp>
        <p:nvSpPr>
          <p:cNvPr id="3" name="Slide Number Placeholder 2"/>
          <p:cNvSpPr>
            <a:spLocks noGrp="1"/>
          </p:cNvSpPr>
          <p:nvPr>
            <p:ph type="sldNum" sz="quarter" idx="12"/>
          </p:nvPr>
        </p:nvSpPr>
        <p:spPr/>
        <p:txBody>
          <a:bodyPr>
            <a:normAutofit/>
          </a:bodyPr>
          <a:lstStyle/>
          <a:p>
            <a:fld id="{6C7EE9F8-1F8B-45D9-85CB-E4DD562C76AE}" type="slidenum">
              <a:rPr lang="en-US" smtClean="0"/>
              <a:t>31</a:t>
            </a:fld>
            <a:endParaRPr lang="en-US"/>
          </a:p>
        </p:txBody>
      </p:sp>
      <p:sp>
        <p:nvSpPr>
          <p:cNvPr id="4" name="Content Placeholder 3"/>
          <p:cNvSpPr>
            <a:spLocks noGrp="1"/>
          </p:cNvSpPr>
          <p:nvPr>
            <p:ph sz="quarter" idx="1"/>
          </p:nvPr>
        </p:nvSpPr>
        <p:spPr/>
        <p:txBody>
          <a:bodyPr>
            <a:normAutofit/>
          </a:bodyPr>
          <a:lstStyle/>
          <a:p>
            <a:pPr marL="0" indent="0">
              <a:buNone/>
            </a:pPr>
            <a:r>
              <a:rPr lang="en-US" sz="2800" dirty="0" smtClean="0"/>
              <a:t>(1)(A) The Secretary shall make [listing determinations] </a:t>
            </a:r>
            <a:r>
              <a:rPr lang="en-US" sz="2800" b="1" dirty="0" smtClean="0">
                <a:solidFill>
                  <a:srgbClr val="FF0000"/>
                </a:solidFill>
              </a:rPr>
              <a:t>solely on the basis of the best scientific and commercial data </a:t>
            </a:r>
            <a:r>
              <a:rPr lang="en-US" sz="2800" dirty="0" smtClean="0"/>
              <a:t>available to him after conducting a review of the status of the species and after taking into account those efforts, if any, being made by any State or foreign nation, … to protect such species… </a:t>
            </a:r>
            <a:endParaRPr lang="en-US" sz="2800" dirty="0"/>
          </a:p>
        </p:txBody>
      </p:sp>
    </p:spTree>
    <p:extLst>
      <p:ext uri="{BB962C8B-B14F-4D97-AF65-F5344CB8AC3E}">
        <p14:creationId xmlns:p14="http://schemas.microsoft.com/office/powerpoint/2010/main" val="24053962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Section 4(b) – Basis for CH designation</a:t>
            </a:r>
            <a:endParaRPr lang="en-US" dirty="0"/>
          </a:p>
        </p:txBody>
      </p:sp>
      <p:sp>
        <p:nvSpPr>
          <p:cNvPr id="3" name="Slide Number Placeholder 2"/>
          <p:cNvSpPr>
            <a:spLocks noGrp="1"/>
          </p:cNvSpPr>
          <p:nvPr>
            <p:ph type="sldNum" sz="quarter" idx="12"/>
          </p:nvPr>
        </p:nvSpPr>
        <p:spPr/>
        <p:txBody>
          <a:bodyPr>
            <a:normAutofit/>
          </a:bodyPr>
          <a:lstStyle/>
          <a:p>
            <a:fld id="{6C7EE9F8-1F8B-45D9-85CB-E4DD562C76AE}" type="slidenum">
              <a:rPr lang="en-US" smtClean="0"/>
              <a:t>32</a:t>
            </a:fld>
            <a:endParaRPr lang="en-US"/>
          </a:p>
        </p:txBody>
      </p:sp>
      <p:sp>
        <p:nvSpPr>
          <p:cNvPr id="4" name="Content Placeholder 3"/>
          <p:cNvSpPr>
            <a:spLocks noGrp="1"/>
          </p:cNvSpPr>
          <p:nvPr>
            <p:ph sz="quarter" idx="1"/>
          </p:nvPr>
        </p:nvSpPr>
        <p:spPr/>
        <p:txBody>
          <a:bodyPr>
            <a:normAutofit/>
          </a:bodyPr>
          <a:lstStyle/>
          <a:p>
            <a:pPr marL="0" indent="0">
              <a:buNone/>
            </a:pPr>
            <a:r>
              <a:rPr lang="en-US" sz="2800" dirty="0" smtClean="0"/>
              <a:t>(2) The Secretary shall designate CH … on the basis of the best scientific data available after taking into consideration the </a:t>
            </a:r>
            <a:r>
              <a:rPr lang="en-US" sz="2800" b="1" dirty="0" smtClean="0">
                <a:solidFill>
                  <a:srgbClr val="FF0000"/>
                </a:solidFill>
              </a:rPr>
              <a:t>economic impact, the impact on national security, and any other relevant impact</a:t>
            </a:r>
            <a:r>
              <a:rPr lang="en-US" sz="2800" dirty="0" smtClean="0"/>
              <a:t>, of specifying a particular area as critical habitat.</a:t>
            </a:r>
            <a:endParaRPr lang="en-US" sz="2800" dirty="0"/>
          </a:p>
        </p:txBody>
      </p:sp>
    </p:spTree>
    <p:extLst>
      <p:ext uri="{BB962C8B-B14F-4D97-AF65-F5344CB8AC3E}">
        <p14:creationId xmlns:p14="http://schemas.microsoft.com/office/powerpoint/2010/main" val="32073052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Elements of Section 4</a:t>
            </a:r>
            <a:endParaRPr lang="en-US" dirty="0"/>
          </a:p>
        </p:txBody>
      </p:sp>
      <p:sp>
        <p:nvSpPr>
          <p:cNvPr id="4" name="Content Placeholder 3"/>
          <p:cNvSpPr>
            <a:spLocks noGrp="1"/>
          </p:cNvSpPr>
          <p:nvPr>
            <p:ph sz="quarter" idx="1"/>
          </p:nvPr>
        </p:nvSpPr>
        <p:spPr>
          <a:xfrm>
            <a:off x="1069848" y="1722719"/>
            <a:ext cx="3886200" cy="4572000"/>
          </a:xfrm>
        </p:spPr>
        <p:txBody>
          <a:bodyPr>
            <a:normAutofit/>
          </a:bodyPr>
          <a:lstStyle/>
          <a:p>
            <a:r>
              <a:rPr lang="en-US" sz="2800" dirty="0" smtClean="0"/>
              <a:t>4(d) rules regarding threatened species</a:t>
            </a:r>
          </a:p>
          <a:p>
            <a:r>
              <a:rPr lang="en-US" sz="2800" dirty="0" smtClean="0"/>
              <a:t>4(f) recovery plans</a:t>
            </a:r>
          </a:p>
          <a:p>
            <a:r>
              <a:rPr lang="en-US" sz="2800" dirty="0" smtClean="0"/>
              <a:t>4(g) monitoring</a:t>
            </a:r>
            <a:endParaRPr lang="en-US" sz="2800" dirty="0"/>
          </a:p>
        </p:txBody>
      </p:sp>
      <p:sp>
        <p:nvSpPr>
          <p:cNvPr id="6" name="Content Placeholder 5"/>
          <p:cNvSpPr>
            <a:spLocks noGrp="1"/>
          </p:cNvSpPr>
          <p:nvPr>
            <p:ph sz="quarter" idx="2"/>
          </p:nvPr>
        </p:nvSpPr>
        <p:spPr/>
        <p:txBody>
          <a:bodyPr/>
          <a:lstStyle/>
          <a:p>
            <a:endParaRPr lang="en-US"/>
          </a:p>
        </p:txBody>
      </p:sp>
      <p:pic>
        <p:nvPicPr>
          <p:cNvPr id="5" name="Picture 4"/>
          <p:cNvPicPr>
            <a:picLocks noChangeAspect="1"/>
          </p:cNvPicPr>
          <p:nvPr/>
        </p:nvPicPr>
        <p:blipFill>
          <a:blip r:embed="rId3"/>
          <a:stretch>
            <a:fillRect/>
          </a:stretch>
        </p:blipFill>
        <p:spPr>
          <a:xfrm>
            <a:off x="5102895" y="1733687"/>
            <a:ext cx="6929447" cy="4921322"/>
          </a:xfrm>
          <a:prstGeom prst="rect">
            <a:avLst/>
          </a:prstGeom>
        </p:spPr>
      </p:pic>
      <p:sp>
        <p:nvSpPr>
          <p:cNvPr id="3" name="Slide Number Placeholder 2"/>
          <p:cNvSpPr>
            <a:spLocks noGrp="1"/>
          </p:cNvSpPr>
          <p:nvPr>
            <p:ph type="sldNum" sz="quarter" idx="12"/>
          </p:nvPr>
        </p:nvSpPr>
        <p:spPr/>
        <p:txBody>
          <a:bodyPr/>
          <a:lstStyle/>
          <a:p>
            <a:fld id="{4FAB73BC-B049-4115-A692-8D63A059BFB8}" type="slidenum">
              <a:rPr lang="en-US" smtClean="0"/>
              <a:t>33</a:t>
            </a:fld>
            <a:endParaRPr lang="en-US" dirty="0"/>
          </a:p>
        </p:txBody>
      </p:sp>
    </p:spTree>
    <p:extLst>
      <p:ext uri="{BB962C8B-B14F-4D97-AF65-F5344CB8AC3E}">
        <p14:creationId xmlns:p14="http://schemas.microsoft.com/office/powerpoint/2010/main" val="23781066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4214" y="180268"/>
            <a:ext cx="9281160" cy="3520440"/>
          </a:xfrm>
        </p:spPr>
        <p:txBody>
          <a:bodyPr>
            <a:noAutofit/>
          </a:bodyPr>
          <a:lstStyle/>
          <a:p>
            <a:r>
              <a:rPr lang="en-US" sz="5400" dirty="0"/>
              <a:t>Western Watersheds Project v. </a:t>
            </a:r>
            <a:r>
              <a:rPr lang="en-US" sz="5400" dirty="0" smtClean="0"/>
              <a:t/>
            </a:r>
            <a:br>
              <a:rPr lang="en-US" sz="5400" dirty="0" smtClean="0"/>
            </a:br>
            <a:r>
              <a:rPr lang="en-US" sz="5400" dirty="0" smtClean="0"/>
              <a:t>U.S</a:t>
            </a:r>
            <a:r>
              <a:rPr lang="en-US" sz="5400" dirty="0"/>
              <a:t>. Fish and Wildlife Service</a:t>
            </a:r>
          </a:p>
        </p:txBody>
      </p:sp>
      <p:sp>
        <p:nvSpPr>
          <p:cNvPr id="6" name="Text Placeholder 5"/>
          <p:cNvSpPr>
            <a:spLocks noGrp="1"/>
          </p:cNvSpPr>
          <p:nvPr>
            <p:ph type="body" idx="1"/>
          </p:nvPr>
        </p:nvSpPr>
        <p:spPr>
          <a:xfrm>
            <a:off x="2362200" y="2743201"/>
            <a:ext cx="7924800" cy="1673225"/>
          </a:xfrm>
        </p:spPr>
        <p:txBody>
          <a:bodyPr/>
          <a:lstStyle/>
          <a:p>
            <a:r>
              <a:rPr lang="en-US" dirty="0"/>
              <a:t>535 F. Supp. 2d 1171 (D. Idaho 2007) (</a:t>
            </a:r>
            <a:r>
              <a:rPr lang="en-US" dirty="0" err="1"/>
              <a:t>Winwill</a:t>
            </a:r>
            <a:r>
              <a:rPr lang="en-US" dirty="0"/>
              <a:t>, C.J</a:t>
            </a:r>
            <a:r>
              <a:rPr lang="en-US" dirty="0" smtClean="0"/>
              <a:t>.)</a:t>
            </a:r>
          </a:p>
          <a:p>
            <a:r>
              <a:rPr lang="en-US" dirty="0" smtClean="0"/>
              <a:t>p. 788</a:t>
            </a:r>
            <a:endParaRPr lang="en-US" dirty="0"/>
          </a:p>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34</a:t>
            </a:fld>
            <a:endParaRPr lang="en-US" dirty="0"/>
          </a:p>
        </p:txBody>
      </p:sp>
    </p:spTree>
    <p:extLst>
      <p:ext uri="{BB962C8B-B14F-4D97-AF65-F5344CB8AC3E}">
        <p14:creationId xmlns:p14="http://schemas.microsoft.com/office/powerpoint/2010/main" val="41967317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ESA 4(b)(3) </a:t>
            </a:r>
            <a:r>
              <a:rPr lang="en-US" sz="1800" dirty="0">
                <a:solidFill>
                  <a:srgbClr val="00B050"/>
                </a:solidFill>
              </a:rPr>
              <a:t>[p.783]</a:t>
            </a:r>
            <a:endParaRPr lang="en-US" dirty="0">
              <a:solidFill>
                <a:srgbClr val="00B050"/>
              </a:solidFill>
            </a:endParaRPr>
          </a:p>
        </p:txBody>
      </p:sp>
      <p:sp>
        <p:nvSpPr>
          <p:cNvPr id="3" name="Content Placeholder 2"/>
          <p:cNvSpPr>
            <a:spLocks noGrp="1"/>
          </p:cNvSpPr>
          <p:nvPr>
            <p:ph sz="quarter" idx="1"/>
          </p:nvPr>
        </p:nvSpPr>
        <p:spPr/>
        <p:txBody>
          <a:bodyPr>
            <a:noAutofit/>
          </a:bodyPr>
          <a:lstStyle/>
          <a:p>
            <a:r>
              <a:rPr lang="en-US" sz="2800" dirty="0"/>
              <a:t>(A) To the maximum extent practicable, </a:t>
            </a:r>
            <a:r>
              <a:rPr lang="en-US" sz="2800" b="1" u="sng" dirty="0"/>
              <a:t>within 90 days after receiving the petition </a:t>
            </a:r>
            <a:r>
              <a:rPr lang="en-US" sz="2800" dirty="0"/>
              <a:t>of an interested person… to add a species to, or to remove a species from either of the lists … the </a:t>
            </a:r>
            <a:r>
              <a:rPr lang="en-US" sz="2800" dirty="0" err="1"/>
              <a:t>Sec’y</a:t>
            </a:r>
            <a:r>
              <a:rPr lang="en-US" sz="2800" dirty="0"/>
              <a:t> </a:t>
            </a:r>
            <a:r>
              <a:rPr lang="en-US" sz="2800" dirty="0">
                <a:solidFill>
                  <a:srgbClr val="FF0000"/>
                </a:solidFill>
              </a:rPr>
              <a:t>shall</a:t>
            </a:r>
            <a:r>
              <a:rPr lang="en-US" sz="2800" dirty="0"/>
              <a:t> make a </a:t>
            </a:r>
            <a:r>
              <a:rPr lang="en-US" sz="2800" b="1" u="sng" dirty="0"/>
              <a:t>finding as to whether the petition presents substantial scientific or commercial information indicating that  the petitioned action </a:t>
            </a:r>
            <a:r>
              <a:rPr lang="en-US" sz="2800" b="1" u="sng" dirty="0">
                <a:solidFill>
                  <a:srgbClr val="FF0000"/>
                </a:solidFill>
              </a:rPr>
              <a:t>may</a:t>
            </a:r>
            <a:r>
              <a:rPr lang="en-US" sz="2800" b="1" u="sng" dirty="0"/>
              <a:t> be warranted</a:t>
            </a:r>
            <a:r>
              <a:rPr lang="en-US" sz="2800" dirty="0"/>
              <a:t>. If such a petition is found to present such information, the </a:t>
            </a:r>
            <a:r>
              <a:rPr lang="en-US" sz="2800" dirty="0" err="1"/>
              <a:t>Sec’y</a:t>
            </a:r>
            <a:r>
              <a:rPr lang="en-US" sz="2800" dirty="0"/>
              <a:t> shall promptly </a:t>
            </a:r>
            <a:r>
              <a:rPr lang="en-US" sz="2800" dirty="0">
                <a:solidFill>
                  <a:srgbClr val="FF0000"/>
                </a:solidFill>
              </a:rPr>
              <a:t>commence a review</a:t>
            </a:r>
            <a:r>
              <a:rPr lang="en-US" sz="2800" dirty="0"/>
              <a:t> of the status of the species concerned. The </a:t>
            </a:r>
            <a:r>
              <a:rPr lang="en-US" sz="2800" dirty="0" err="1"/>
              <a:t>Sec’y</a:t>
            </a:r>
            <a:r>
              <a:rPr lang="en-US" sz="2800" dirty="0"/>
              <a:t> shall promptly publish each finding …</a:t>
            </a:r>
          </a:p>
        </p:txBody>
      </p:sp>
      <p:sp>
        <p:nvSpPr>
          <p:cNvPr id="5" name="Slide Number Placeholder 4"/>
          <p:cNvSpPr>
            <a:spLocks noGrp="1"/>
          </p:cNvSpPr>
          <p:nvPr>
            <p:ph type="sldNum" sz="quarter" idx="12"/>
          </p:nvPr>
        </p:nvSpPr>
        <p:spPr/>
        <p:txBody>
          <a:bodyPr>
            <a:normAutofit/>
          </a:bodyPr>
          <a:lstStyle/>
          <a:p>
            <a:fld id="{6D22F896-40B5-4ADD-8801-0D06FADFA095}" type="slidenum">
              <a:rPr lang="en-US" smtClean="0"/>
              <a:t>35</a:t>
            </a:fld>
            <a:endParaRPr lang="en-US" dirty="0"/>
          </a:p>
        </p:txBody>
      </p:sp>
    </p:spTree>
    <p:extLst>
      <p:ext uri="{BB962C8B-B14F-4D97-AF65-F5344CB8AC3E}">
        <p14:creationId xmlns:p14="http://schemas.microsoft.com/office/powerpoint/2010/main" val="41048021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ESA 4(b)(3)</a:t>
            </a:r>
            <a:endParaRPr lang="en-US" dirty="0"/>
          </a:p>
        </p:txBody>
      </p:sp>
      <p:sp>
        <p:nvSpPr>
          <p:cNvPr id="3" name="Content Placeholder 2"/>
          <p:cNvSpPr>
            <a:spLocks noGrp="1"/>
          </p:cNvSpPr>
          <p:nvPr>
            <p:ph sz="quarter" idx="1"/>
          </p:nvPr>
        </p:nvSpPr>
        <p:spPr/>
        <p:txBody>
          <a:bodyPr>
            <a:noAutofit/>
          </a:bodyPr>
          <a:lstStyle/>
          <a:p>
            <a:r>
              <a:rPr lang="en-US" sz="2800" dirty="0"/>
              <a:t>(B) Within 12 months after receiving a petition … [and determining that a the petitioned action may be warranted], the </a:t>
            </a:r>
            <a:r>
              <a:rPr lang="en-US" sz="2800" dirty="0" err="1"/>
              <a:t>Sec’y</a:t>
            </a:r>
            <a:r>
              <a:rPr lang="en-US" sz="2800" dirty="0"/>
              <a:t> shall make one of the following findings:</a:t>
            </a:r>
          </a:p>
          <a:p>
            <a:pPr lvl="1">
              <a:buClr>
                <a:schemeClr val="accent3"/>
              </a:buClr>
            </a:pPr>
            <a:r>
              <a:rPr lang="en-US" sz="2400" dirty="0"/>
              <a:t>(</a:t>
            </a:r>
            <a:r>
              <a:rPr lang="en-US" sz="2400" dirty="0" err="1"/>
              <a:t>i</a:t>
            </a:r>
            <a:r>
              <a:rPr lang="en-US" sz="2400" dirty="0"/>
              <a:t>) the petitioned action is </a:t>
            </a:r>
            <a:r>
              <a:rPr lang="en-US" sz="2400" u="sng" dirty="0">
                <a:solidFill>
                  <a:schemeClr val="accent2"/>
                </a:solidFill>
              </a:rPr>
              <a:t>not warranted</a:t>
            </a:r>
          </a:p>
          <a:p>
            <a:pPr lvl="1">
              <a:buClr>
                <a:schemeClr val="accent3"/>
              </a:buClr>
            </a:pPr>
            <a:r>
              <a:rPr lang="en-US" sz="2400" dirty="0"/>
              <a:t>(ii) the petitioned action is </a:t>
            </a:r>
            <a:r>
              <a:rPr lang="en-US" sz="2400" u="sng" dirty="0">
                <a:solidFill>
                  <a:schemeClr val="accent2"/>
                </a:solidFill>
              </a:rPr>
              <a:t>warranted</a:t>
            </a:r>
            <a:r>
              <a:rPr lang="en-US" sz="2400" dirty="0"/>
              <a:t>, in which case the </a:t>
            </a:r>
            <a:r>
              <a:rPr lang="en-US" sz="2400" dirty="0" err="1"/>
              <a:t>Sec’y</a:t>
            </a:r>
            <a:r>
              <a:rPr lang="en-US" sz="2400" dirty="0"/>
              <a:t> shall promptly publish in the Federal Register a general notice and the complete text of a proposed regulation to implement such action…</a:t>
            </a:r>
          </a:p>
          <a:p>
            <a:pPr lvl="1">
              <a:buClr>
                <a:schemeClr val="accent3"/>
              </a:buClr>
            </a:pPr>
            <a:r>
              <a:rPr lang="en-US" sz="2400" dirty="0"/>
              <a:t>(iii) the petitioned action is </a:t>
            </a:r>
            <a:r>
              <a:rPr lang="en-US" sz="2400" u="sng" dirty="0">
                <a:solidFill>
                  <a:schemeClr val="accent2"/>
                </a:solidFill>
              </a:rPr>
              <a:t>warranted but  </a:t>
            </a:r>
            <a:r>
              <a:rPr lang="en-US" sz="2400" dirty="0"/>
              <a:t>… precluded [so they get another 12 months]</a:t>
            </a:r>
          </a:p>
        </p:txBody>
      </p:sp>
      <p:sp>
        <p:nvSpPr>
          <p:cNvPr id="5" name="Slide Number Placeholder 4"/>
          <p:cNvSpPr>
            <a:spLocks noGrp="1"/>
          </p:cNvSpPr>
          <p:nvPr>
            <p:ph type="sldNum" sz="quarter" idx="12"/>
          </p:nvPr>
        </p:nvSpPr>
        <p:spPr/>
        <p:txBody>
          <a:bodyPr>
            <a:normAutofit/>
          </a:bodyPr>
          <a:lstStyle/>
          <a:p>
            <a:fld id="{6D22F896-40B5-4ADD-8801-0D06FADFA095}" type="slidenum">
              <a:rPr lang="en-US" smtClean="0"/>
              <a:t>36</a:t>
            </a:fld>
            <a:endParaRPr lang="en-US" dirty="0"/>
          </a:p>
        </p:txBody>
      </p:sp>
    </p:spTree>
    <p:extLst>
      <p:ext uri="{BB962C8B-B14F-4D97-AF65-F5344CB8AC3E}">
        <p14:creationId xmlns:p14="http://schemas.microsoft.com/office/powerpoint/2010/main" val="5039026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2152650" y="231102"/>
            <a:ext cx="7543800" cy="857250"/>
          </a:xfrm>
        </p:spPr>
        <p:txBody>
          <a:bodyPr>
            <a:normAutofit/>
          </a:bodyPr>
          <a:lstStyle/>
          <a:p>
            <a:r>
              <a:rPr lang="en-US" dirty="0">
                <a:solidFill>
                  <a:schemeClr val="accent2"/>
                </a:solidFill>
              </a:rPr>
              <a:t>Section 4 Listing Petition</a:t>
            </a:r>
          </a:p>
        </p:txBody>
      </p:sp>
      <p:sp>
        <p:nvSpPr>
          <p:cNvPr id="65539" name="Rectangle 3"/>
          <p:cNvSpPr>
            <a:spLocks noChangeArrowheads="1"/>
          </p:cNvSpPr>
          <p:nvPr/>
        </p:nvSpPr>
        <p:spPr bwMode="auto">
          <a:xfrm>
            <a:off x="2724150" y="2286000"/>
            <a:ext cx="2343150" cy="400050"/>
          </a:xfrm>
          <a:prstGeom prst="rect">
            <a:avLst/>
          </a:prstGeom>
          <a:solidFill>
            <a:srgbClr val="FFFF00">
              <a:alpha val="50000"/>
            </a:srgbClr>
          </a:solidFill>
          <a:ln w="9525">
            <a:solidFill>
              <a:schemeClr val="tx1"/>
            </a:solidFill>
            <a:miter lim="800000"/>
            <a:headEnd/>
            <a:tailEnd/>
          </a:ln>
          <a:effectLst/>
        </p:spPr>
        <p:txBody>
          <a:bodyPr wrap="none" anchor="ctr"/>
          <a:lstStyle/>
          <a:p>
            <a:endParaRPr lang="en-US" sz="1350"/>
          </a:p>
        </p:txBody>
      </p:sp>
      <p:sp>
        <p:nvSpPr>
          <p:cNvPr id="65540" name="Text Box 4"/>
          <p:cNvSpPr txBox="1">
            <a:spLocks noChangeArrowheads="1"/>
          </p:cNvSpPr>
          <p:nvPr/>
        </p:nvSpPr>
        <p:spPr bwMode="auto">
          <a:xfrm>
            <a:off x="2838450" y="2343150"/>
            <a:ext cx="2228850" cy="369332"/>
          </a:xfrm>
          <a:prstGeom prst="rect">
            <a:avLst/>
          </a:prstGeom>
          <a:noFill/>
          <a:ln w="9525">
            <a:noFill/>
            <a:miter lim="800000"/>
            <a:headEnd/>
            <a:tailEnd/>
          </a:ln>
          <a:effectLst/>
        </p:spPr>
        <p:txBody>
          <a:bodyPr>
            <a:spAutoFit/>
          </a:bodyPr>
          <a:lstStyle/>
          <a:p>
            <a:pPr>
              <a:spcBef>
                <a:spcPct val="50000"/>
              </a:spcBef>
            </a:pPr>
            <a:r>
              <a:rPr lang="en-US"/>
              <a:t>LISTING PETITION</a:t>
            </a:r>
          </a:p>
        </p:txBody>
      </p:sp>
      <p:sp>
        <p:nvSpPr>
          <p:cNvPr id="65541" name="AutoShape 5"/>
          <p:cNvSpPr>
            <a:spLocks noChangeArrowheads="1"/>
          </p:cNvSpPr>
          <p:nvPr/>
        </p:nvSpPr>
        <p:spPr bwMode="auto">
          <a:xfrm>
            <a:off x="3352800" y="2800350"/>
            <a:ext cx="514350" cy="914400"/>
          </a:xfrm>
          <a:prstGeom prst="downArrow">
            <a:avLst>
              <a:gd name="adj1" fmla="val 50000"/>
              <a:gd name="adj2" fmla="val 44444"/>
            </a:avLst>
          </a:prstGeom>
          <a:solidFill>
            <a:srgbClr val="FFFF00"/>
          </a:solidFill>
          <a:ln w="9525">
            <a:solidFill>
              <a:schemeClr val="tx1"/>
            </a:solidFill>
            <a:miter lim="800000"/>
            <a:headEnd/>
            <a:tailEnd/>
          </a:ln>
          <a:effectLst/>
        </p:spPr>
        <p:txBody>
          <a:bodyPr wrap="none" anchor="ctr"/>
          <a:lstStyle/>
          <a:p>
            <a:endParaRPr lang="en-US" sz="1350"/>
          </a:p>
        </p:txBody>
      </p:sp>
      <p:sp>
        <p:nvSpPr>
          <p:cNvPr id="65542" name="Text Box 6"/>
          <p:cNvSpPr txBox="1">
            <a:spLocks noChangeArrowheads="1"/>
          </p:cNvSpPr>
          <p:nvPr/>
        </p:nvSpPr>
        <p:spPr bwMode="auto">
          <a:xfrm>
            <a:off x="3752850" y="2971800"/>
            <a:ext cx="1314450" cy="369332"/>
          </a:xfrm>
          <a:prstGeom prst="rect">
            <a:avLst/>
          </a:prstGeom>
          <a:noFill/>
          <a:ln w="9525">
            <a:noFill/>
            <a:miter lim="800000"/>
            <a:headEnd/>
            <a:tailEnd/>
          </a:ln>
          <a:effectLst/>
        </p:spPr>
        <p:txBody>
          <a:bodyPr>
            <a:spAutoFit/>
          </a:bodyPr>
          <a:lstStyle/>
          <a:p>
            <a:pPr>
              <a:spcBef>
                <a:spcPct val="50000"/>
              </a:spcBef>
            </a:pPr>
            <a:r>
              <a:rPr lang="en-US" dirty="0"/>
              <a:t>90 DAYS</a:t>
            </a:r>
          </a:p>
        </p:txBody>
      </p:sp>
      <p:sp>
        <p:nvSpPr>
          <p:cNvPr id="65543" name="Rectangle 7"/>
          <p:cNvSpPr>
            <a:spLocks noChangeArrowheads="1"/>
          </p:cNvSpPr>
          <p:nvPr/>
        </p:nvSpPr>
        <p:spPr bwMode="auto">
          <a:xfrm>
            <a:off x="2724150" y="3771900"/>
            <a:ext cx="2114550" cy="1485900"/>
          </a:xfrm>
          <a:prstGeom prst="rect">
            <a:avLst/>
          </a:prstGeom>
          <a:solidFill>
            <a:srgbClr val="FFCC00">
              <a:alpha val="50000"/>
            </a:srgbClr>
          </a:solidFill>
          <a:ln w="9525">
            <a:solidFill>
              <a:schemeClr val="tx1"/>
            </a:solidFill>
            <a:miter lim="800000"/>
            <a:headEnd/>
            <a:tailEnd/>
          </a:ln>
          <a:effectLst/>
        </p:spPr>
        <p:txBody>
          <a:bodyPr wrap="none" anchor="ctr"/>
          <a:lstStyle/>
          <a:p>
            <a:endParaRPr lang="en-US" sz="1350"/>
          </a:p>
        </p:txBody>
      </p:sp>
      <p:sp>
        <p:nvSpPr>
          <p:cNvPr id="65544" name="Text Box 8"/>
          <p:cNvSpPr txBox="1">
            <a:spLocks noChangeArrowheads="1"/>
          </p:cNvSpPr>
          <p:nvPr/>
        </p:nvSpPr>
        <p:spPr bwMode="auto">
          <a:xfrm>
            <a:off x="2781300" y="3842148"/>
            <a:ext cx="2114550" cy="784830"/>
          </a:xfrm>
          <a:prstGeom prst="rect">
            <a:avLst/>
          </a:prstGeom>
          <a:noFill/>
          <a:ln w="9525">
            <a:noFill/>
            <a:miter lim="800000"/>
            <a:headEnd/>
            <a:tailEnd/>
          </a:ln>
          <a:effectLst/>
        </p:spPr>
        <p:txBody>
          <a:bodyPr>
            <a:spAutoFit/>
          </a:bodyPr>
          <a:lstStyle/>
          <a:p>
            <a:pPr algn="ctr">
              <a:spcBef>
                <a:spcPct val="50000"/>
              </a:spcBef>
            </a:pPr>
            <a:r>
              <a:rPr lang="en-US" sz="1500" dirty="0"/>
              <a:t>4(b)(3)(A) SUBSTANTIAL INFORMATION DETERMINATION</a:t>
            </a:r>
          </a:p>
        </p:txBody>
      </p:sp>
      <p:sp>
        <p:nvSpPr>
          <p:cNvPr id="65545" name="AutoShape 9"/>
          <p:cNvSpPr>
            <a:spLocks noChangeArrowheads="1"/>
          </p:cNvSpPr>
          <p:nvPr/>
        </p:nvSpPr>
        <p:spPr bwMode="auto">
          <a:xfrm rot="20107239">
            <a:off x="4426425" y="2826264"/>
            <a:ext cx="1843838" cy="581109"/>
          </a:xfrm>
          <a:prstGeom prst="rightArrow">
            <a:avLst>
              <a:gd name="adj1" fmla="val 50000"/>
              <a:gd name="adj2" fmla="val 30357"/>
            </a:avLst>
          </a:prstGeom>
          <a:solidFill>
            <a:srgbClr val="FFFF00"/>
          </a:solidFill>
          <a:ln w="9525">
            <a:solidFill>
              <a:schemeClr val="tx1"/>
            </a:solidFill>
            <a:miter lim="800000"/>
            <a:headEnd/>
            <a:tailEnd/>
          </a:ln>
          <a:effectLst/>
        </p:spPr>
        <p:txBody>
          <a:bodyPr wrap="none" anchor="ctr"/>
          <a:lstStyle/>
          <a:p>
            <a:endParaRPr lang="en-US" sz="1350"/>
          </a:p>
        </p:txBody>
      </p:sp>
      <p:sp>
        <p:nvSpPr>
          <p:cNvPr id="65546" name="Rectangle 10"/>
          <p:cNvSpPr>
            <a:spLocks noChangeArrowheads="1"/>
          </p:cNvSpPr>
          <p:nvPr/>
        </p:nvSpPr>
        <p:spPr bwMode="auto">
          <a:xfrm>
            <a:off x="6210300" y="1885950"/>
            <a:ext cx="2514600" cy="1028700"/>
          </a:xfrm>
          <a:prstGeom prst="rect">
            <a:avLst/>
          </a:prstGeom>
          <a:solidFill>
            <a:srgbClr val="FFFF00">
              <a:alpha val="50000"/>
            </a:srgbClr>
          </a:solidFill>
          <a:ln w="9525">
            <a:solidFill>
              <a:schemeClr val="tx1"/>
            </a:solidFill>
            <a:miter lim="800000"/>
            <a:headEnd/>
            <a:tailEnd/>
          </a:ln>
          <a:effectLst/>
        </p:spPr>
        <p:txBody>
          <a:bodyPr wrap="none" anchor="ctr"/>
          <a:lstStyle/>
          <a:p>
            <a:endParaRPr lang="en-US" sz="1350"/>
          </a:p>
        </p:txBody>
      </p:sp>
      <p:sp>
        <p:nvSpPr>
          <p:cNvPr id="65547" name="Text Box 11"/>
          <p:cNvSpPr txBox="1">
            <a:spLocks noChangeArrowheads="1"/>
          </p:cNvSpPr>
          <p:nvPr/>
        </p:nvSpPr>
        <p:spPr bwMode="auto">
          <a:xfrm>
            <a:off x="6496050" y="2046687"/>
            <a:ext cx="2286000" cy="646331"/>
          </a:xfrm>
          <a:prstGeom prst="rect">
            <a:avLst/>
          </a:prstGeom>
          <a:noFill/>
          <a:ln w="9525">
            <a:noFill/>
            <a:miter lim="800000"/>
            <a:headEnd/>
            <a:tailEnd/>
          </a:ln>
          <a:effectLst/>
        </p:spPr>
        <p:txBody>
          <a:bodyPr>
            <a:spAutoFit/>
          </a:bodyPr>
          <a:lstStyle/>
          <a:p>
            <a:pPr>
              <a:spcBef>
                <a:spcPct val="50000"/>
              </a:spcBef>
            </a:pPr>
            <a:r>
              <a:rPr lang="en-US" dirty="0"/>
              <a:t>4(b)(3)(B) INITIAL LISTING DECISION</a:t>
            </a:r>
          </a:p>
        </p:txBody>
      </p:sp>
      <p:sp>
        <p:nvSpPr>
          <p:cNvPr id="65548" name="Text Box 12"/>
          <p:cNvSpPr txBox="1">
            <a:spLocks noChangeArrowheads="1"/>
          </p:cNvSpPr>
          <p:nvPr/>
        </p:nvSpPr>
        <p:spPr bwMode="auto">
          <a:xfrm>
            <a:off x="5010150" y="3257550"/>
            <a:ext cx="1600200" cy="369332"/>
          </a:xfrm>
          <a:prstGeom prst="rect">
            <a:avLst/>
          </a:prstGeom>
          <a:noFill/>
          <a:ln w="9525">
            <a:noFill/>
            <a:miter lim="800000"/>
            <a:headEnd/>
            <a:tailEnd/>
          </a:ln>
          <a:effectLst/>
        </p:spPr>
        <p:txBody>
          <a:bodyPr>
            <a:spAutoFit/>
          </a:bodyPr>
          <a:lstStyle/>
          <a:p>
            <a:pPr>
              <a:spcBef>
                <a:spcPct val="50000"/>
              </a:spcBef>
            </a:pPr>
            <a:r>
              <a:rPr lang="en-US"/>
              <a:t>12 MONTHS</a:t>
            </a:r>
          </a:p>
        </p:txBody>
      </p:sp>
      <p:grpSp>
        <p:nvGrpSpPr>
          <p:cNvPr id="2" name="Group 13"/>
          <p:cNvGrpSpPr>
            <a:grpSpLocks/>
          </p:cNvGrpSpPr>
          <p:nvPr/>
        </p:nvGrpSpPr>
        <p:grpSpPr bwMode="auto">
          <a:xfrm>
            <a:off x="4895850" y="3600450"/>
            <a:ext cx="1657350" cy="742950"/>
            <a:chOff x="2184" y="2352"/>
            <a:chExt cx="1392" cy="624"/>
          </a:xfrm>
        </p:grpSpPr>
        <p:sp>
          <p:nvSpPr>
            <p:cNvPr id="65550" name="Rectangle 14"/>
            <p:cNvSpPr>
              <a:spLocks noChangeArrowheads="1"/>
            </p:cNvSpPr>
            <p:nvPr/>
          </p:nvSpPr>
          <p:spPr bwMode="auto">
            <a:xfrm>
              <a:off x="2184" y="2352"/>
              <a:ext cx="1392" cy="624"/>
            </a:xfrm>
            <a:prstGeom prst="rect">
              <a:avLst/>
            </a:prstGeom>
            <a:solidFill>
              <a:srgbClr val="FF0000">
                <a:alpha val="50000"/>
              </a:srgbClr>
            </a:solidFill>
            <a:ln w="9525">
              <a:solidFill>
                <a:schemeClr val="tx1"/>
              </a:solidFill>
              <a:miter lim="800000"/>
              <a:headEnd/>
              <a:tailEnd/>
            </a:ln>
            <a:effectLst/>
          </p:spPr>
          <p:txBody>
            <a:bodyPr wrap="none" anchor="ctr"/>
            <a:lstStyle/>
            <a:p>
              <a:endParaRPr lang="en-US" sz="1350"/>
            </a:p>
          </p:txBody>
        </p:sp>
        <p:sp>
          <p:nvSpPr>
            <p:cNvPr id="65551" name="Text Box 15"/>
            <p:cNvSpPr txBox="1">
              <a:spLocks noChangeArrowheads="1"/>
            </p:cNvSpPr>
            <p:nvPr/>
          </p:nvSpPr>
          <p:spPr bwMode="auto">
            <a:xfrm>
              <a:off x="2184" y="2400"/>
              <a:ext cx="1392" cy="543"/>
            </a:xfrm>
            <a:prstGeom prst="rect">
              <a:avLst/>
            </a:prstGeom>
            <a:noFill/>
            <a:ln w="9525">
              <a:noFill/>
              <a:miter lim="800000"/>
              <a:headEnd/>
              <a:tailEnd/>
            </a:ln>
            <a:effectLst/>
          </p:spPr>
          <p:txBody>
            <a:bodyPr>
              <a:spAutoFit/>
            </a:bodyPr>
            <a:lstStyle/>
            <a:p>
              <a:pPr algn="ctr">
                <a:spcBef>
                  <a:spcPct val="50000"/>
                </a:spcBef>
              </a:pPr>
              <a:r>
                <a:rPr lang="en-US"/>
                <a:t>LISTING WARRANTED</a:t>
              </a:r>
            </a:p>
          </p:txBody>
        </p:sp>
      </p:grpSp>
      <p:grpSp>
        <p:nvGrpSpPr>
          <p:cNvPr id="3" name="Group 16"/>
          <p:cNvGrpSpPr>
            <a:grpSpLocks/>
          </p:cNvGrpSpPr>
          <p:nvPr/>
        </p:nvGrpSpPr>
        <p:grpSpPr bwMode="auto">
          <a:xfrm>
            <a:off x="7981950" y="3600450"/>
            <a:ext cx="1714500" cy="742950"/>
            <a:chOff x="4320" y="2256"/>
            <a:chExt cx="1440" cy="720"/>
          </a:xfrm>
        </p:grpSpPr>
        <p:sp>
          <p:nvSpPr>
            <p:cNvPr id="65553" name="Rectangle 17"/>
            <p:cNvSpPr>
              <a:spLocks noChangeArrowheads="1"/>
            </p:cNvSpPr>
            <p:nvPr/>
          </p:nvSpPr>
          <p:spPr bwMode="auto">
            <a:xfrm>
              <a:off x="4320" y="2256"/>
              <a:ext cx="1296" cy="720"/>
            </a:xfrm>
            <a:prstGeom prst="rect">
              <a:avLst/>
            </a:prstGeom>
            <a:solidFill>
              <a:srgbClr val="99CCFF">
                <a:alpha val="50000"/>
              </a:srgbClr>
            </a:solidFill>
            <a:ln w="9525">
              <a:solidFill>
                <a:schemeClr val="tx1"/>
              </a:solidFill>
              <a:miter lim="800000"/>
              <a:headEnd/>
              <a:tailEnd/>
            </a:ln>
            <a:effectLst/>
          </p:spPr>
          <p:txBody>
            <a:bodyPr wrap="none" anchor="ctr"/>
            <a:lstStyle/>
            <a:p>
              <a:endParaRPr lang="en-US" sz="1350"/>
            </a:p>
          </p:txBody>
        </p:sp>
        <p:sp>
          <p:nvSpPr>
            <p:cNvPr id="65554" name="Text Box 18"/>
            <p:cNvSpPr txBox="1">
              <a:spLocks noChangeArrowheads="1"/>
            </p:cNvSpPr>
            <p:nvPr/>
          </p:nvSpPr>
          <p:spPr bwMode="auto">
            <a:xfrm>
              <a:off x="4320" y="2352"/>
              <a:ext cx="1440" cy="573"/>
            </a:xfrm>
            <a:prstGeom prst="rect">
              <a:avLst/>
            </a:prstGeom>
            <a:noFill/>
            <a:ln w="9525">
              <a:noFill/>
              <a:miter lim="800000"/>
              <a:headEnd/>
              <a:tailEnd/>
            </a:ln>
            <a:effectLst/>
          </p:spPr>
          <p:txBody>
            <a:bodyPr>
              <a:spAutoFit/>
            </a:bodyPr>
            <a:lstStyle/>
            <a:p>
              <a:pPr>
                <a:spcBef>
                  <a:spcPct val="50000"/>
                </a:spcBef>
              </a:pPr>
              <a:r>
                <a:rPr lang="en-US"/>
                <a:t>LISTING NOT</a:t>
              </a:r>
            </a:p>
            <a:p>
              <a:pPr>
                <a:lnSpc>
                  <a:spcPct val="30000"/>
                </a:lnSpc>
                <a:spcBef>
                  <a:spcPct val="50000"/>
                </a:spcBef>
              </a:pPr>
              <a:r>
                <a:rPr lang="en-US"/>
                <a:t>WARRANTED</a:t>
              </a:r>
            </a:p>
          </p:txBody>
        </p:sp>
      </p:grpSp>
      <p:grpSp>
        <p:nvGrpSpPr>
          <p:cNvPr id="4" name="Group 19"/>
          <p:cNvGrpSpPr>
            <a:grpSpLocks/>
          </p:cNvGrpSpPr>
          <p:nvPr/>
        </p:nvGrpSpPr>
        <p:grpSpPr bwMode="auto">
          <a:xfrm>
            <a:off x="6438900" y="4457700"/>
            <a:ext cx="1714500" cy="1143000"/>
            <a:chOff x="2640" y="3216"/>
            <a:chExt cx="1968" cy="960"/>
          </a:xfrm>
        </p:grpSpPr>
        <p:sp>
          <p:nvSpPr>
            <p:cNvPr id="65556" name="Rectangle 20"/>
            <p:cNvSpPr>
              <a:spLocks noChangeArrowheads="1"/>
            </p:cNvSpPr>
            <p:nvPr/>
          </p:nvSpPr>
          <p:spPr bwMode="auto">
            <a:xfrm>
              <a:off x="2640" y="3216"/>
              <a:ext cx="1968" cy="960"/>
            </a:xfrm>
            <a:prstGeom prst="rect">
              <a:avLst/>
            </a:prstGeom>
            <a:solidFill>
              <a:srgbClr val="FF99CC">
                <a:alpha val="50000"/>
              </a:srgbClr>
            </a:solidFill>
            <a:ln w="9525">
              <a:solidFill>
                <a:schemeClr val="tx1"/>
              </a:solidFill>
              <a:miter lim="800000"/>
              <a:headEnd/>
              <a:tailEnd/>
            </a:ln>
            <a:effectLst/>
          </p:spPr>
          <p:txBody>
            <a:bodyPr wrap="none" anchor="ctr"/>
            <a:lstStyle/>
            <a:p>
              <a:endParaRPr lang="en-US" sz="1350"/>
            </a:p>
          </p:txBody>
        </p:sp>
        <p:sp>
          <p:nvSpPr>
            <p:cNvPr id="65557" name="Text Box 21"/>
            <p:cNvSpPr txBox="1">
              <a:spLocks noChangeArrowheads="1"/>
            </p:cNvSpPr>
            <p:nvPr/>
          </p:nvSpPr>
          <p:spPr bwMode="auto">
            <a:xfrm>
              <a:off x="2665" y="3312"/>
              <a:ext cx="1918" cy="822"/>
            </a:xfrm>
            <a:prstGeom prst="rect">
              <a:avLst/>
            </a:prstGeom>
            <a:noFill/>
            <a:ln w="9525">
              <a:noFill/>
              <a:miter lim="800000"/>
              <a:headEnd/>
              <a:tailEnd/>
            </a:ln>
            <a:effectLst/>
          </p:spPr>
          <p:txBody>
            <a:bodyPr>
              <a:spAutoFit/>
            </a:bodyPr>
            <a:lstStyle/>
            <a:p>
              <a:pPr algn="ctr">
                <a:lnSpc>
                  <a:spcPct val="80000"/>
                </a:lnSpc>
                <a:spcBef>
                  <a:spcPct val="50000"/>
                </a:spcBef>
              </a:pPr>
              <a:r>
                <a:rPr lang="en-US"/>
                <a:t>LISTING WARRANTED</a:t>
              </a:r>
            </a:p>
            <a:p>
              <a:pPr algn="ctr">
                <a:lnSpc>
                  <a:spcPct val="30000"/>
                </a:lnSpc>
                <a:spcBef>
                  <a:spcPct val="50000"/>
                </a:spcBef>
              </a:pPr>
              <a:r>
                <a:rPr lang="en-US"/>
                <a:t>BUT </a:t>
              </a:r>
            </a:p>
            <a:p>
              <a:pPr algn="ctr">
                <a:lnSpc>
                  <a:spcPct val="30000"/>
                </a:lnSpc>
                <a:spcBef>
                  <a:spcPct val="50000"/>
                </a:spcBef>
              </a:pPr>
              <a:r>
                <a:rPr lang="en-US"/>
                <a:t>PRECLUDED</a:t>
              </a:r>
            </a:p>
          </p:txBody>
        </p:sp>
      </p:grpSp>
      <p:grpSp>
        <p:nvGrpSpPr>
          <p:cNvPr id="5" name="Group 22"/>
          <p:cNvGrpSpPr>
            <a:grpSpLocks/>
          </p:cNvGrpSpPr>
          <p:nvPr/>
        </p:nvGrpSpPr>
        <p:grpSpPr bwMode="auto">
          <a:xfrm>
            <a:off x="6553200" y="3028950"/>
            <a:ext cx="1543050" cy="1371600"/>
            <a:chOff x="3456" y="2040"/>
            <a:chExt cx="1296" cy="960"/>
          </a:xfrm>
        </p:grpSpPr>
        <p:grpSp>
          <p:nvGrpSpPr>
            <p:cNvPr id="6" name="Group 23"/>
            <p:cNvGrpSpPr>
              <a:grpSpLocks/>
            </p:cNvGrpSpPr>
            <p:nvPr/>
          </p:nvGrpSpPr>
          <p:grpSpPr bwMode="auto">
            <a:xfrm rot="5400000">
              <a:off x="3624" y="1872"/>
              <a:ext cx="960" cy="1296"/>
              <a:chOff x="1494" y="1102"/>
              <a:chExt cx="4263" cy="2602"/>
            </a:xfrm>
          </p:grpSpPr>
          <p:sp>
            <p:nvSpPr>
              <p:cNvPr id="65560" name="Freeform 24"/>
              <p:cNvSpPr>
                <a:spLocks/>
              </p:cNvSpPr>
              <p:nvPr/>
            </p:nvSpPr>
            <p:spPr bwMode="auto">
              <a:xfrm>
                <a:off x="1496" y="2256"/>
                <a:ext cx="3027" cy="1215"/>
              </a:xfrm>
              <a:custGeom>
                <a:avLst/>
                <a:gdLst/>
                <a:ahLst/>
                <a:cxnLst>
                  <a:cxn ang="0">
                    <a:pos x="0" y="0"/>
                  </a:cxn>
                  <a:cxn ang="0">
                    <a:pos x="126" y="0"/>
                  </a:cxn>
                  <a:cxn ang="0">
                    <a:pos x="234" y="3"/>
                  </a:cxn>
                  <a:cxn ang="0">
                    <a:pos x="353" y="8"/>
                  </a:cxn>
                  <a:cxn ang="0">
                    <a:pos x="473" y="12"/>
                  </a:cxn>
                  <a:cxn ang="0">
                    <a:pos x="604" y="21"/>
                  </a:cxn>
                  <a:cxn ang="0">
                    <a:pos x="731" y="32"/>
                  </a:cxn>
                  <a:cxn ang="0">
                    <a:pos x="843" y="41"/>
                  </a:cxn>
                  <a:cxn ang="0">
                    <a:pos x="969" y="54"/>
                  </a:cxn>
                  <a:cxn ang="0">
                    <a:pos x="1082" y="68"/>
                  </a:cxn>
                  <a:cxn ang="0">
                    <a:pos x="1186" y="81"/>
                  </a:cxn>
                  <a:cxn ang="0">
                    <a:pos x="1307" y="99"/>
                  </a:cxn>
                  <a:cxn ang="0">
                    <a:pos x="1452" y="126"/>
                  </a:cxn>
                  <a:cxn ang="0">
                    <a:pos x="1578" y="149"/>
                  </a:cxn>
                  <a:cxn ang="0">
                    <a:pos x="1718" y="180"/>
                  </a:cxn>
                  <a:cxn ang="0">
                    <a:pos x="1863" y="216"/>
                  </a:cxn>
                  <a:cxn ang="0">
                    <a:pos x="1998" y="252"/>
                  </a:cxn>
                  <a:cxn ang="0">
                    <a:pos x="2106" y="288"/>
                  </a:cxn>
                  <a:cxn ang="0">
                    <a:pos x="2243" y="333"/>
                  </a:cxn>
                  <a:cxn ang="0">
                    <a:pos x="2355" y="378"/>
                  </a:cxn>
                  <a:cxn ang="0">
                    <a:pos x="2454" y="418"/>
                  </a:cxn>
                  <a:cxn ang="0">
                    <a:pos x="2535" y="463"/>
                  </a:cxn>
                  <a:cxn ang="0">
                    <a:pos x="2616" y="504"/>
                  </a:cxn>
                  <a:cxn ang="0">
                    <a:pos x="2680" y="544"/>
                  </a:cxn>
                  <a:cxn ang="0">
                    <a:pos x="2734" y="580"/>
                  </a:cxn>
                  <a:cxn ang="0">
                    <a:pos x="2793" y="626"/>
                  </a:cxn>
                  <a:cxn ang="0">
                    <a:pos x="2851" y="671"/>
                  </a:cxn>
                  <a:cxn ang="0">
                    <a:pos x="2896" y="716"/>
                  </a:cxn>
                  <a:cxn ang="0">
                    <a:pos x="2960" y="801"/>
                  </a:cxn>
                  <a:cxn ang="0">
                    <a:pos x="3000" y="874"/>
                  </a:cxn>
                  <a:cxn ang="0">
                    <a:pos x="3009" y="905"/>
                  </a:cxn>
                  <a:cxn ang="0">
                    <a:pos x="3027" y="967"/>
                  </a:cxn>
                  <a:cxn ang="0">
                    <a:pos x="3027" y="1017"/>
                  </a:cxn>
                  <a:cxn ang="0">
                    <a:pos x="3027" y="1215"/>
                  </a:cxn>
                  <a:cxn ang="0">
                    <a:pos x="2901" y="1120"/>
                  </a:cxn>
                  <a:cxn ang="0">
                    <a:pos x="2296" y="684"/>
                  </a:cxn>
                  <a:cxn ang="0">
                    <a:pos x="1420" y="454"/>
                  </a:cxn>
                  <a:cxn ang="0">
                    <a:pos x="516" y="333"/>
                  </a:cxn>
                  <a:cxn ang="0">
                    <a:pos x="0" y="306"/>
                  </a:cxn>
                  <a:cxn ang="0">
                    <a:pos x="0" y="0"/>
                  </a:cxn>
                </a:cxnLst>
                <a:rect l="0" t="0" r="r" b="b"/>
                <a:pathLst>
                  <a:path w="3027" h="1215">
                    <a:moveTo>
                      <a:pt x="0" y="0"/>
                    </a:moveTo>
                    <a:lnTo>
                      <a:pt x="126" y="0"/>
                    </a:lnTo>
                    <a:lnTo>
                      <a:pt x="234" y="3"/>
                    </a:lnTo>
                    <a:lnTo>
                      <a:pt x="353" y="8"/>
                    </a:lnTo>
                    <a:lnTo>
                      <a:pt x="473" y="12"/>
                    </a:lnTo>
                    <a:lnTo>
                      <a:pt x="604" y="21"/>
                    </a:lnTo>
                    <a:lnTo>
                      <a:pt x="731" y="32"/>
                    </a:lnTo>
                    <a:lnTo>
                      <a:pt x="843" y="41"/>
                    </a:lnTo>
                    <a:lnTo>
                      <a:pt x="969" y="54"/>
                    </a:lnTo>
                    <a:lnTo>
                      <a:pt x="1082" y="68"/>
                    </a:lnTo>
                    <a:lnTo>
                      <a:pt x="1186" y="81"/>
                    </a:lnTo>
                    <a:lnTo>
                      <a:pt x="1307" y="99"/>
                    </a:lnTo>
                    <a:lnTo>
                      <a:pt x="1452" y="126"/>
                    </a:lnTo>
                    <a:lnTo>
                      <a:pt x="1578" y="149"/>
                    </a:lnTo>
                    <a:lnTo>
                      <a:pt x="1718" y="180"/>
                    </a:lnTo>
                    <a:lnTo>
                      <a:pt x="1863" y="216"/>
                    </a:lnTo>
                    <a:lnTo>
                      <a:pt x="1998" y="252"/>
                    </a:lnTo>
                    <a:lnTo>
                      <a:pt x="2106" y="288"/>
                    </a:lnTo>
                    <a:lnTo>
                      <a:pt x="2243" y="333"/>
                    </a:lnTo>
                    <a:lnTo>
                      <a:pt x="2355" y="378"/>
                    </a:lnTo>
                    <a:lnTo>
                      <a:pt x="2454" y="418"/>
                    </a:lnTo>
                    <a:lnTo>
                      <a:pt x="2535" y="463"/>
                    </a:lnTo>
                    <a:lnTo>
                      <a:pt x="2616" y="504"/>
                    </a:lnTo>
                    <a:lnTo>
                      <a:pt x="2680" y="544"/>
                    </a:lnTo>
                    <a:lnTo>
                      <a:pt x="2734" y="580"/>
                    </a:lnTo>
                    <a:lnTo>
                      <a:pt x="2793" y="626"/>
                    </a:lnTo>
                    <a:lnTo>
                      <a:pt x="2851" y="671"/>
                    </a:lnTo>
                    <a:lnTo>
                      <a:pt x="2896" y="716"/>
                    </a:lnTo>
                    <a:lnTo>
                      <a:pt x="2960" y="801"/>
                    </a:lnTo>
                    <a:lnTo>
                      <a:pt x="3000" y="874"/>
                    </a:lnTo>
                    <a:lnTo>
                      <a:pt x="3009" y="905"/>
                    </a:lnTo>
                    <a:lnTo>
                      <a:pt x="3027" y="967"/>
                    </a:lnTo>
                    <a:lnTo>
                      <a:pt x="3027" y="1017"/>
                    </a:lnTo>
                    <a:lnTo>
                      <a:pt x="3027" y="1215"/>
                    </a:lnTo>
                    <a:lnTo>
                      <a:pt x="2901" y="1120"/>
                    </a:lnTo>
                    <a:lnTo>
                      <a:pt x="2296" y="684"/>
                    </a:lnTo>
                    <a:lnTo>
                      <a:pt x="1420" y="454"/>
                    </a:lnTo>
                    <a:lnTo>
                      <a:pt x="516" y="333"/>
                    </a:lnTo>
                    <a:lnTo>
                      <a:pt x="0" y="306"/>
                    </a:lnTo>
                    <a:lnTo>
                      <a:pt x="0" y="0"/>
                    </a:lnTo>
                    <a:close/>
                  </a:path>
                </a:pathLst>
              </a:custGeom>
              <a:noFill/>
              <a:ln w="41275">
                <a:solidFill>
                  <a:schemeClr val="tx1"/>
                </a:solidFill>
                <a:round/>
                <a:headEnd/>
                <a:tailEnd/>
              </a:ln>
            </p:spPr>
            <p:txBody>
              <a:bodyPr/>
              <a:lstStyle/>
              <a:p>
                <a:endParaRPr lang="en-US" sz="1350"/>
              </a:p>
            </p:txBody>
          </p:sp>
          <p:sp>
            <p:nvSpPr>
              <p:cNvPr id="65561" name="Rectangle 25"/>
              <p:cNvSpPr>
                <a:spLocks noChangeArrowheads="1"/>
              </p:cNvSpPr>
              <p:nvPr/>
            </p:nvSpPr>
            <p:spPr bwMode="auto">
              <a:xfrm>
                <a:off x="3753" y="3216"/>
                <a:ext cx="1029" cy="252"/>
              </a:xfrm>
              <a:prstGeom prst="rect">
                <a:avLst/>
              </a:prstGeom>
              <a:noFill/>
              <a:ln w="41275">
                <a:solidFill>
                  <a:schemeClr val="tx1"/>
                </a:solidFill>
                <a:miter lim="800000"/>
                <a:headEnd/>
                <a:tailEnd/>
              </a:ln>
            </p:spPr>
            <p:txBody>
              <a:bodyPr/>
              <a:lstStyle/>
              <a:p>
                <a:endParaRPr lang="en-US" sz="1350"/>
              </a:p>
            </p:txBody>
          </p:sp>
          <p:sp>
            <p:nvSpPr>
              <p:cNvPr id="65562" name="Freeform 26"/>
              <p:cNvSpPr>
                <a:spLocks/>
              </p:cNvSpPr>
              <p:nvPr/>
            </p:nvSpPr>
            <p:spPr bwMode="auto">
              <a:xfrm>
                <a:off x="3750" y="3467"/>
                <a:ext cx="1028" cy="237"/>
              </a:xfrm>
              <a:custGeom>
                <a:avLst/>
                <a:gdLst/>
                <a:ahLst/>
                <a:cxnLst>
                  <a:cxn ang="0">
                    <a:pos x="0" y="0"/>
                  </a:cxn>
                  <a:cxn ang="0">
                    <a:pos x="1028" y="0"/>
                  </a:cxn>
                  <a:cxn ang="0">
                    <a:pos x="514" y="237"/>
                  </a:cxn>
                  <a:cxn ang="0">
                    <a:pos x="0" y="0"/>
                  </a:cxn>
                </a:cxnLst>
                <a:rect l="0" t="0" r="r" b="b"/>
                <a:pathLst>
                  <a:path w="1028" h="237">
                    <a:moveTo>
                      <a:pt x="0" y="0"/>
                    </a:moveTo>
                    <a:lnTo>
                      <a:pt x="1028" y="0"/>
                    </a:lnTo>
                    <a:lnTo>
                      <a:pt x="514" y="237"/>
                    </a:lnTo>
                    <a:lnTo>
                      <a:pt x="0" y="0"/>
                    </a:lnTo>
                    <a:close/>
                  </a:path>
                </a:pathLst>
              </a:custGeom>
              <a:noFill/>
              <a:ln w="41275">
                <a:solidFill>
                  <a:schemeClr val="tx1"/>
                </a:solidFill>
                <a:round/>
                <a:headEnd/>
                <a:tailEnd/>
              </a:ln>
            </p:spPr>
            <p:txBody>
              <a:bodyPr/>
              <a:lstStyle/>
              <a:p>
                <a:endParaRPr lang="en-US" sz="1350"/>
              </a:p>
            </p:txBody>
          </p:sp>
          <p:sp>
            <p:nvSpPr>
              <p:cNvPr id="65563" name="Freeform 27"/>
              <p:cNvSpPr>
                <a:spLocks/>
              </p:cNvSpPr>
              <p:nvPr/>
            </p:nvSpPr>
            <p:spPr bwMode="auto">
              <a:xfrm>
                <a:off x="1496" y="2532"/>
                <a:ext cx="3024" cy="935"/>
              </a:xfrm>
              <a:custGeom>
                <a:avLst/>
                <a:gdLst/>
                <a:ahLst/>
                <a:cxnLst>
                  <a:cxn ang="0">
                    <a:pos x="79" y="148"/>
                  </a:cxn>
                  <a:cxn ang="0">
                    <a:pos x="260" y="151"/>
                  </a:cxn>
                  <a:cxn ang="0">
                    <a:pos x="431" y="158"/>
                  </a:cxn>
                  <a:cxn ang="0">
                    <a:pos x="606" y="169"/>
                  </a:cxn>
                  <a:cxn ang="0">
                    <a:pos x="776" y="184"/>
                  </a:cxn>
                  <a:cxn ang="0">
                    <a:pos x="967" y="205"/>
                  </a:cxn>
                  <a:cxn ang="0">
                    <a:pos x="1127" y="227"/>
                  </a:cxn>
                  <a:cxn ang="0">
                    <a:pos x="1341" y="262"/>
                  </a:cxn>
                  <a:cxn ang="0">
                    <a:pos x="1595" y="318"/>
                  </a:cxn>
                  <a:cxn ang="0">
                    <a:pos x="1744" y="359"/>
                  </a:cxn>
                  <a:cxn ang="0">
                    <a:pos x="1963" y="431"/>
                  </a:cxn>
                  <a:cxn ang="0">
                    <a:pos x="2102" y="486"/>
                  </a:cxn>
                  <a:cxn ang="0">
                    <a:pos x="2225" y="548"/>
                  </a:cxn>
                  <a:cxn ang="0">
                    <a:pos x="2325" y="610"/>
                  </a:cxn>
                  <a:cxn ang="0">
                    <a:pos x="2410" y="676"/>
                  </a:cxn>
                  <a:cxn ang="0">
                    <a:pos x="2472" y="736"/>
                  </a:cxn>
                  <a:cxn ang="0">
                    <a:pos x="2511" y="793"/>
                  </a:cxn>
                  <a:cxn ang="0">
                    <a:pos x="2535" y="844"/>
                  </a:cxn>
                  <a:cxn ang="0">
                    <a:pos x="2550" y="905"/>
                  </a:cxn>
                  <a:cxn ang="0">
                    <a:pos x="3024" y="935"/>
                  </a:cxn>
                  <a:cxn ang="0">
                    <a:pos x="3011" y="846"/>
                  </a:cxn>
                  <a:cxn ang="0">
                    <a:pos x="2984" y="783"/>
                  </a:cxn>
                  <a:cxn ang="0">
                    <a:pos x="2943" y="720"/>
                  </a:cxn>
                  <a:cxn ang="0">
                    <a:pos x="2887" y="658"/>
                  </a:cxn>
                  <a:cxn ang="0">
                    <a:pos x="2817" y="595"/>
                  </a:cxn>
                  <a:cxn ang="0">
                    <a:pos x="2737" y="537"/>
                  </a:cxn>
                  <a:cxn ang="0">
                    <a:pos x="2615" y="465"/>
                  </a:cxn>
                  <a:cxn ang="0">
                    <a:pos x="2436" y="383"/>
                  </a:cxn>
                  <a:cxn ang="0">
                    <a:pos x="2265" y="317"/>
                  </a:cxn>
                  <a:cxn ang="0">
                    <a:pos x="2019" y="240"/>
                  </a:cxn>
                  <a:cxn ang="0">
                    <a:pos x="1769" y="181"/>
                  </a:cxn>
                  <a:cxn ang="0">
                    <a:pos x="1587" y="142"/>
                  </a:cxn>
                  <a:cxn ang="0">
                    <a:pos x="1431" y="115"/>
                  </a:cxn>
                  <a:cxn ang="0">
                    <a:pos x="1265" y="89"/>
                  </a:cxn>
                  <a:cxn ang="0">
                    <a:pos x="1062" y="64"/>
                  </a:cxn>
                  <a:cxn ang="0">
                    <a:pos x="838" y="40"/>
                  </a:cxn>
                  <a:cxn ang="0">
                    <a:pos x="618" y="23"/>
                  </a:cxn>
                  <a:cxn ang="0">
                    <a:pos x="386" y="11"/>
                  </a:cxn>
                  <a:cxn ang="0">
                    <a:pos x="79" y="3"/>
                  </a:cxn>
                  <a:cxn ang="0">
                    <a:pos x="0" y="148"/>
                  </a:cxn>
                </a:cxnLst>
                <a:rect l="0" t="0" r="r" b="b"/>
                <a:pathLst>
                  <a:path w="3024" h="935">
                    <a:moveTo>
                      <a:pt x="0" y="148"/>
                    </a:moveTo>
                    <a:lnTo>
                      <a:pt x="79" y="148"/>
                    </a:lnTo>
                    <a:lnTo>
                      <a:pt x="179" y="149"/>
                    </a:lnTo>
                    <a:lnTo>
                      <a:pt x="260" y="151"/>
                    </a:lnTo>
                    <a:lnTo>
                      <a:pt x="341" y="154"/>
                    </a:lnTo>
                    <a:lnTo>
                      <a:pt x="431" y="158"/>
                    </a:lnTo>
                    <a:lnTo>
                      <a:pt x="513" y="163"/>
                    </a:lnTo>
                    <a:lnTo>
                      <a:pt x="606" y="169"/>
                    </a:lnTo>
                    <a:lnTo>
                      <a:pt x="681" y="175"/>
                    </a:lnTo>
                    <a:lnTo>
                      <a:pt x="776" y="184"/>
                    </a:lnTo>
                    <a:lnTo>
                      <a:pt x="868" y="194"/>
                    </a:lnTo>
                    <a:lnTo>
                      <a:pt x="967" y="205"/>
                    </a:lnTo>
                    <a:lnTo>
                      <a:pt x="1050" y="217"/>
                    </a:lnTo>
                    <a:lnTo>
                      <a:pt x="1127" y="227"/>
                    </a:lnTo>
                    <a:lnTo>
                      <a:pt x="1214" y="240"/>
                    </a:lnTo>
                    <a:lnTo>
                      <a:pt x="1341" y="262"/>
                    </a:lnTo>
                    <a:lnTo>
                      <a:pt x="1456" y="286"/>
                    </a:lnTo>
                    <a:lnTo>
                      <a:pt x="1595" y="318"/>
                    </a:lnTo>
                    <a:lnTo>
                      <a:pt x="1685" y="342"/>
                    </a:lnTo>
                    <a:lnTo>
                      <a:pt x="1744" y="359"/>
                    </a:lnTo>
                    <a:lnTo>
                      <a:pt x="1857" y="393"/>
                    </a:lnTo>
                    <a:lnTo>
                      <a:pt x="1963" y="431"/>
                    </a:lnTo>
                    <a:lnTo>
                      <a:pt x="2042" y="461"/>
                    </a:lnTo>
                    <a:lnTo>
                      <a:pt x="2102" y="486"/>
                    </a:lnTo>
                    <a:lnTo>
                      <a:pt x="2169" y="518"/>
                    </a:lnTo>
                    <a:lnTo>
                      <a:pt x="2225" y="548"/>
                    </a:lnTo>
                    <a:lnTo>
                      <a:pt x="2272" y="575"/>
                    </a:lnTo>
                    <a:lnTo>
                      <a:pt x="2325" y="610"/>
                    </a:lnTo>
                    <a:lnTo>
                      <a:pt x="2371" y="643"/>
                    </a:lnTo>
                    <a:lnTo>
                      <a:pt x="2410" y="676"/>
                    </a:lnTo>
                    <a:lnTo>
                      <a:pt x="2445" y="706"/>
                    </a:lnTo>
                    <a:lnTo>
                      <a:pt x="2472" y="736"/>
                    </a:lnTo>
                    <a:lnTo>
                      <a:pt x="2493" y="763"/>
                    </a:lnTo>
                    <a:lnTo>
                      <a:pt x="2511" y="793"/>
                    </a:lnTo>
                    <a:lnTo>
                      <a:pt x="2526" y="820"/>
                    </a:lnTo>
                    <a:lnTo>
                      <a:pt x="2535" y="844"/>
                    </a:lnTo>
                    <a:lnTo>
                      <a:pt x="2546" y="876"/>
                    </a:lnTo>
                    <a:lnTo>
                      <a:pt x="2550" y="905"/>
                    </a:lnTo>
                    <a:lnTo>
                      <a:pt x="2552" y="935"/>
                    </a:lnTo>
                    <a:lnTo>
                      <a:pt x="3024" y="935"/>
                    </a:lnTo>
                    <a:lnTo>
                      <a:pt x="3020" y="887"/>
                    </a:lnTo>
                    <a:lnTo>
                      <a:pt x="3011" y="846"/>
                    </a:lnTo>
                    <a:lnTo>
                      <a:pt x="2999" y="811"/>
                    </a:lnTo>
                    <a:lnTo>
                      <a:pt x="2984" y="783"/>
                    </a:lnTo>
                    <a:lnTo>
                      <a:pt x="2967" y="753"/>
                    </a:lnTo>
                    <a:lnTo>
                      <a:pt x="2943" y="720"/>
                    </a:lnTo>
                    <a:lnTo>
                      <a:pt x="2922" y="694"/>
                    </a:lnTo>
                    <a:lnTo>
                      <a:pt x="2887" y="658"/>
                    </a:lnTo>
                    <a:lnTo>
                      <a:pt x="2853" y="626"/>
                    </a:lnTo>
                    <a:lnTo>
                      <a:pt x="2817" y="595"/>
                    </a:lnTo>
                    <a:lnTo>
                      <a:pt x="2774" y="563"/>
                    </a:lnTo>
                    <a:lnTo>
                      <a:pt x="2737" y="537"/>
                    </a:lnTo>
                    <a:lnTo>
                      <a:pt x="2675" y="500"/>
                    </a:lnTo>
                    <a:lnTo>
                      <a:pt x="2615" y="465"/>
                    </a:lnTo>
                    <a:lnTo>
                      <a:pt x="2525" y="422"/>
                    </a:lnTo>
                    <a:lnTo>
                      <a:pt x="2436" y="383"/>
                    </a:lnTo>
                    <a:lnTo>
                      <a:pt x="2346" y="347"/>
                    </a:lnTo>
                    <a:lnTo>
                      <a:pt x="2265" y="317"/>
                    </a:lnTo>
                    <a:lnTo>
                      <a:pt x="2151" y="279"/>
                    </a:lnTo>
                    <a:lnTo>
                      <a:pt x="2019" y="240"/>
                    </a:lnTo>
                    <a:lnTo>
                      <a:pt x="1888" y="208"/>
                    </a:lnTo>
                    <a:lnTo>
                      <a:pt x="1769" y="181"/>
                    </a:lnTo>
                    <a:lnTo>
                      <a:pt x="1688" y="163"/>
                    </a:lnTo>
                    <a:lnTo>
                      <a:pt x="1587" y="142"/>
                    </a:lnTo>
                    <a:lnTo>
                      <a:pt x="1514" y="128"/>
                    </a:lnTo>
                    <a:lnTo>
                      <a:pt x="1431" y="115"/>
                    </a:lnTo>
                    <a:lnTo>
                      <a:pt x="1347" y="101"/>
                    </a:lnTo>
                    <a:lnTo>
                      <a:pt x="1265" y="89"/>
                    </a:lnTo>
                    <a:lnTo>
                      <a:pt x="1157" y="74"/>
                    </a:lnTo>
                    <a:lnTo>
                      <a:pt x="1062" y="64"/>
                    </a:lnTo>
                    <a:lnTo>
                      <a:pt x="960" y="52"/>
                    </a:lnTo>
                    <a:lnTo>
                      <a:pt x="838" y="40"/>
                    </a:lnTo>
                    <a:lnTo>
                      <a:pt x="716" y="29"/>
                    </a:lnTo>
                    <a:lnTo>
                      <a:pt x="618" y="23"/>
                    </a:lnTo>
                    <a:lnTo>
                      <a:pt x="505" y="15"/>
                    </a:lnTo>
                    <a:lnTo>
                      <a:pt x="386" y="11"/>
                    </a:lnTo>
                    <a:lnTo>
                      <a:pt x="225" y="5"/>
                    </a:lnTo>
                    <a:lnTo>
                      <a:pt x="79" y="3"/>
                    </a:lnTo>
                    <a:lnTo>
                      <a:pt x="0" y="0"/>
                    </a:lnTo>
                    <a:lnTo>
                      <a:pt x="0" y="148"/>
                    </a:lnTo>
                    <a:close/>
                  </a:path>
                </a:pathLst>
              </a:custGeom>
              <a:noFill/>
              <a:ln w="41275">
                <a:solidFill>
                  <a:schemeClr val="tx1"/>
                </a:solidFill>
                <a:round/>
                <a:headEnd/>
                <a:tailEnd/>
              </a:ln>
            </p:spPr>
            <p:txBody>
              <a:bodyPr/>
              <a:lstStyle/>
              <a:p>
                <a:endParaRPr lang="en-US" sz="1350"/>
              </a:p>
            </p:txBody>
          </p:sp>
          <p:sp>
            <p:nvSpPr>
              <p:cNvPr id="65564" name="Freeform 28"/>
              <p:cNvSpPr>
                <a:spLocks/>
              </p:cNvSpPr>
              <p:nvPr/>
            </p:nvSpPr>
            <p:spPr bwMode="auto">
              <a:xfrm>
                <a:off x="1494" y="1335"/>
                <a:ext cx="3028" cy="1215"/>
              </a:xfrm>
              <a:custGeom>
                <a:avLst/>
                <a:gdLst/>
                <a:ahLst/>
                <a:cxnLst>
                  <a:cxn ang="0">
                    <a:pos x="0" y="1215"/>
                  </a:cxn>
                  <a:cxn ang="0">
                    <a:pos x="126" y="1215"/>
                  </a:cxn>
                  <a:cxn ang="0">
                    <a:pos x="235" y="1212"/>
                  </a:cxn>
                  <a:cxn ang="0">
                    <a:pos x="354" y="1207"/>
                  </a:cxn>
                  <a:cxn ang="0">
                    <a:pos x="474" y="1203"/>
                  </a:cxn>
                  <a:cxn ang="0">
                    <a:pos x="605" y="1194"/>
                  </a:cxn>
                  <a:cxn ang="0">
                    <a:pos x="731" y="1183"/>
                  </a:cxn>
                  <a:cxn ang="0">
                    <a:pos x="843" y="1174"/>
                  </a:cxn>
                  <a:cxn ang="0">
                    <a:pos x="969" y="1161"/>
                  </a:cxn>
                  <a:cxn ang="0">
                    <a:pos x="1082" y="1147"/>
                  </a:cxn>
                  <a:cxn ang="0">
                    <a:pos x="1186" y="1134"/>
                  </a:cxn>
                  <a:cxn ang="0">
                    <a:pos x="1308" y="1116"/>
                  </a:cxn>
                  <a:cxn ang="0">
                    <a:pos x="1452" y="1089"/>
                  </a:cxn>
                  <a:cxn ang="0">
                    <a:pos x="1579" y="1066"/>
                  </a:cxn>
                  <a:cxn ang="0">
                    <a:pos x="1719" y="1035"/>
                  </a:cxn>
                  <a:cxn ang="0">
                    <a:pos x="1863" y="999"/>
                  </a:cxn>
                  <a:cxn ang="0">
                    <a:pos x="1999" y="963"/>
                  </a:cxn>
                  <a:cxn ang="0">
                    <a:pos x="2107" y="927"/>
                  </a:cxn>
                  <a:cxn ang="0">
                    <a:pos x="2243" y="882"/>
                  </a:cxn>
                  <a:cxn ang="0">
                    <a:pos x="2355" y="837"/>
                  </a:cxn>
                  <a:cxn ang="0">
                    <a:pos x="2454" y="797"/>
                  </a:cxn>
                  <a:cxn ang="0">
                    <a:pos x="2536" y="752"/>
                  </a:cxn>
                  <a:cxn ang="0">
                    <a:pos x="2617" y="711"/>
                  </a:cxn>
                  <a:cxn ang="0">
                    <a:pos x="2680" y="671"/>
                  </a:cxn>
                  <a:cxn ang="0">
                    <a:pos x="2734" y="635"/>
                  </a:cxn>
                  <a:cxn ang="0">
                    <a:pos x="2793" y="589"/>
                  </a:cxn>
                  <a:cxn ang="0">
                    <a:pos x="2852" y="544"/>
                  </a:cxn>
                  <a:cxn ang="0">
                    <a:pos x="2897" y="499"/>
                  </a:cxn>
                  <a:cxn ang="0">
                    <a:pos x="2960" y="414"/>
                  </a:cxn>
                  <a:cxn ang="0">
                    <a:pos x="3001" y="341"/>
                  </a:cxn>
                  <a:cxn ang="0">
                    <a:pos x="3010" y="310"/>
                  </a:cxn>
                  <a:cxn ang="0">
                    <a:pos x="3028" y="248"/>
                  </a:cxn>
                  <a:cxn ang="0">
                    <a:pos x="3028" y="198"/>
                  </a:cxn>
                  <a:cxn ang="0">
                    <a:pos x="3028" y="0"/>
                  </a:cxn>
                  <a:cxn ang="0">
                    <a:pos x="2901" y="95"/>
                  </a:cxn>
                  <a:cxn ang="0">
                    <a:pos x="2297" y="531"/>
                  </a:cxn>
                  <a:cxn ang="0">
                    <a:pos x="1421" y="761"/>
                  </a:cxn>
                  <a:cxn ang="0">
                    <a:pos x="516" y="882"/>
                  </a:cxn>
                  <a:cxn ang="0">
                    <a:pos x="0" y="909"/>
                  </a:cxn>
                  <a:cxn ang="0">
                    <a:pos x="0" y="1215"/>
                  </a:cxn>
                </a:cxnLst>
                <a:rect l="0" t="0" r="r" b="b"/>
                <a:pathLst>
                  <a:path w="3028" h="1215">
                    <a:moveTo>
                      <a:pt x="0" y="1215"/>
                    </a:moveTo>
                    <a:lnTo>
                      <a:pt x="126" y="1215"/>
                    </a:lnTo>
                    <a:lnTo>
                      <a:pt x="235" y="1212"/>
                    </a:lnTo>
                    <a:lnTo>
                      <a:pt x="354" y="1207"/>
                    </a:lnTo>
                    <a:lnTo>
                      <a:pt x="474" y="1203"/>
                    </a:lnTo>
                    <a:lnTo>
                      <a:pt x="605" y="1194"/>
                    </a:lnTo>
                    <a:lnTo>
                      <a:pt x="731" y="1183"/>
                    </a:lnTo>
                    <a:lnTo>
                      <a:pt x="843" y="1174"/>
                    </a:lnTo>
                    <a:lnTo>
                      <a:pt x="969" y="1161"/>
                    </a:lnTo>
                    <a:lnTo>
                      <a:pt x="1082" y="1147"/>
                    </a:lnTo>
                    <a:lnTo>
                      <a:pt x="1186" y="1134"/>
                    </a:lnTo>
                    <a:lnTo>
                      <a:pt x="1308" y="1116"/>
                    </a:lnTo>
                    <a:lnTo>
                      <a:pt x="1452" y="1089"/>
                    </a:lnTo>
                    <a:lnTo>
                      <a:pt x="1579" y="1066"/>
                    </a:lnTo>
                    <a:lnTo>
                      <a:pt x="1719" y="1035"/>
                    </a:lnTo>
                    <a:lnTo>
                      <a:pt x="1863" y="999"/>
                    </a:lnTo>
                    <a:lnTo>
                      <a:pt x="1999" y="963"/>
                    </a:lnTo>
                    <a:lnTo>
                      <a:pt x="2107" y="927"/>
                    </a:lnTo>
                    <a:lnTo>
                      <a:pt x="2243" y="882"/>
                    </a:lnTo>
                    <a:lnTo>
                      <a:pt x="2355" y="837"/>
                    </a:lnTo>
                    <a:lnTo>
                      <a:pt x="2454" y="797"/>
                    </a:lnTo>
                    <a:lnTo>
                      <a:pt x="2536" y="752"/>
                    </a:lnTo>
                    <a:lnTo>
                      <a:pt x="2617" y="711"/>
                    </a:lnTo>
                    <a:lnTo>
                      <a:pt x="2680" y="671"/>
                    </a:lnTo>
                    <a:lnTo>
                      <a:pt x="2734" y="635"/>
                    </a:lnTo>
                    <a:lnTo>
                      <a:pt x="2793" y="589"/>
                    </a:lnTo>
                    <a:lnTo>
                      <a:pt x="2852" y="544"/>
                    </a:lnTo>
                    <a:lnTo>
                      <a:pt x="2897" y="499"/>
                    </a:lnTo>
                    <a:lnTo>
                      <a:pt x="2960" y="414"/>
                    </a:lnTo>
                    <a:lnTo>
                      <a:pt x="3001" y="341"/>
                    </a:lnTo>
                    <a:lnTo>
                      <a:pt x="3010" y="310"/>
                    </a:lnTo>
                    <a:lnTo>
                      <a:pt x="3028" y="248"/>
                    </a:lnTo>
                    <a:lnTo>
                      <a:pt x="3028" y="198"/>
                    </a:lnTo>
                    <a:lnTo>
                      <a:pt x="3028" y="0"/>
                    </a:lnTo>
                    <a:lnTo>
                      <a:pt x="2901" y="95"/>
                    </a:lnTo>
                    <a:lnTo>
                      <a:pt x="2297" y="531"/>
                    </a:lnTo>
                    <a:lnTo>
                      <a:pt x="1421" y="761"/>
                    </a:lnTo>
                    <a:lnTo>
                      <a:pt x="516" y="882"/>
                    </a:lnTo>
                    <a:lnTo>
                      <a:pt x="0" y="909"/>
                    </a:lnTo>
                    <a:lnTo>
                      <a:pt x="0" y="1215"/>
                    </a:lnTo>
                    <a:close/>
                  </a:path>
                </a:pathLst>
              </a:custGeom>
              <a:noFill/>
              <a:ln w="41275">
                <a:solidFill>
                  <a:schemeClr val="tx1"/>
                </a:solidFill>
                <a:round/>
                <a:headEnd/>
                <a:tailEnd/>
              </a:ln>
            </p:spPr>
            <p:txBody>
              <a:bodyPr/>
              <a:lstStyle/>
              <a:p>
                <a:endParaRPr lang="en-US" sz="1350"/>
              </a:p>
            </p:txBody>
          </p:sp>
          <p:sp>
            <p:nvSpPr>
              <p:cNvPr id="65565" name="Rectangle 29"/>
              <p:cNvSpPr>
                <a:spLocks noChangeArrowheads="1"/>
              </p:cNvSpPr>
              <p:nvPr/>
            </p:nvSpPr>
            <p:spPr bwMode="auto">
              <a:xfrm>
                <a:off x="3752" y="1339"/>
                <a:ext cx="1028" cy="252"/>
              </a:xfrm>
              <a:prstGeom prst="rect">
                <a:avLst/>
              </a:prstGeom>
              <a:noFill/>
              <a:ln w="41275">
                <a:solidFill>
                  <a:schemeClr val="tx1"/>
                </a:solidFill>
                <a:miter lim="800000"/>
                <a:headEnd/>
                <a:tailEnd/>
              </a:ln>
            </p:spPr>
            <p:txBody>
              <a:bodyPr/>
              <a:lstStyle/>
              <a:p>
                <a:endParaRPr lang="en-US" sz="1350"/>
              </a:p>
            </p:txBody>
          </p:sp>
          <p:sp>
            <p:nvSpPr>
              <p:cNvPr id="65566" name="Freeform 30"/>
              <p:cNvSpPr>
                <a:spLocks/>
              </p:cNvSpPr>
              <p:nvPr/>
            </p:nvSpPr>
            <p:spPr bwMode="auto">
              <a:xfrm>
                <a:off x="3749" y="1102"/>
                <a:ext cx="1027" cy="237"/>
              </a:xfrm>
              <a:custGeom>
                <a:avLst/>
                <a:gdLst/>
                <a:ahLst/>
                <a:cxnLst>
                  <a:cxn ang="0">
                    <a:pos x="0" y="237"/>
                  </a:cxn>
                  <a:cxn ang="0">
                    <a:pos x="1027" y="237"/>
                  </a:cxn>
                  <a:cxn ang="0">
                    <a:pos x="513" y="0"/>
                  </a:cxn>
                  <a:cxn ang="0">
                    <a:pos x="0" y="237"/>
                  </a:cxn>
                </a:cxnLst>
                <a:rect l="0" t="0" r="r" b="b"/>
                <a:pathLst>
                  <a:path w="1027" h="237">
                    <a:moveTo>
                      <a:pt x="0" y="237"/>
                    </a:moveTo>
                    <a:lnTo>
                      <a:pt x="1027" y="237"/>
                    </a:lnTo>
                    <a:lnTo>
                      <a:pt x="513" y="0"/>
                    </a:lnTo>
                    <a:lnTo>
                      <a:pt x="0" y="237"/>
                    </a:lnTo>
                    <a:close/>
                  </a:path>
                </a:pathLst>
              </a:custGeom>
              <a:noFill/>
              <a:ln w="41275">
                <a:solidFill>
                  <a:schemeClr val="tx1"/>
                </a:solidFill>
                <a:round/>
                <a:headEnd/>
                <a:tailEnd/>
              </a:ln>
            </p:spPr>
            <p:txBody>
              <a:bodyPr/>
              <a:lstStyle/>
              <a:p>
                <a:endParaRPr lang="en-US" sz="1350"/>
              </a:p>
            </p:txBody>
          </p:sp>
          <p:sp>
            <p:nvSpPr>
              <p:cNvPr id="65567" name="Freeform 31"/>
              <p:cNvSpPr>
                <a:spLocks/>
              </p:cNvSpPr>
              <p:nvPr/>
            </p:nvSpPr>
            <p:spPr bwMode="auto">
              <a:xfrm>
                <a:off x="1494" y="1339"/>
                <a:ext cx="3025" cy="935"/>
              </a:xfrm>
              <a:custGeom>
                <a:avLst/>
                <a:gdLst/>
                <a:ahLst/>
                <a:cxnLst>
                  <a:cxn ang="0">
                    <a:pos x="80" y="787"/>
                  </a:cxn>
                  <a:cxn ang="0">
                    <a:pos x="260" y="784"/>
                  </a:cxn>
                  <a:cxn ang="0">
                    <a:pos x="432" y="777"/>
                  </a:cxn>
                  <a:cxn ang="0">
                    <a:pos x="606" y="766"/>
                  </a:cxn>
                  <a:cxn ang="0">
                    <a:pos x="777" y="751"/>
                  </a:cxn>
                  <a:cxn ang="0">
                    <a:pos x="968" y="730"/>
                  </a:cxn>
                  <a:cxn ang="0">
                    <a:pos x="1127" y="708"/>
                  </a:cxn>
                  <a:cxn ang="0">
                    <a:pos x="1341" y="673"/>
                  </a:cxn>
                  <a:cxn ang="0">
                    <a:pos x="1595" y="617"/>
                  </a:cxn>
                  <a:cxn ang="0">
                    <a:pos x="1744" y="576"/>
                  </a:cxn>
                  <a:cxn ang="0">
                    <a:pos x="1964" y="504"/>
                  </a:cxn>
                  <a:cxn ang="0">
                    <a:pos x="2102" y="449"/>
                  </a:cxn>
                  <a:cxn ang="0">
                    <a:pos x="2225" y="387"/>
                  </a:cxn>
                  <a:cxn ang="0">
                    <a:pos x="2325" y="325"/>
                  </a:cxn>
                  <a:cxn ang="0">
                    <a:pos x="2411" y="259"/>
                  </a:cxn>
                  <a:cxn ang="0">
                    <a:pos x="2473" y="199"/>
                  </a:cxn>
                  <a:cxn ang="0">
                    <a:pos x="2512" y="142"/>
                  </a:cxn>
                  <a:cxn ang="0">
                    <a:pos x="2536" y="91"/>
                  </a:cxn>
                  <a:cxn ang="0">
                    <a:pos x="2551" y="30"/>
                  </a:cxn>
                  <a:cxn ang="0">
                    <a:pos x="3025" y="0"/>
                  </a:cxn>
                  <a:cxn ang="0">
                    <a:pos x="3011" y="89"/>
                  </a:cxn>
                  <a:cxn ang="0">
                    <a:pos x="2984" y="152"/>
                  </a:cxn>
                  <a:cxn ang="0">
                    <a:pos x="2943" y="215"/>
                  </a:cxn>
                  <a:cxn ang="0">
                    <a:pos x="2888" y="277"/>
                  </a:cxn>
                  <a:cxn ang="0">
                    <a:pos x="2817" y="340"/>
                  </a:cxn>
                  <a:cxn ang="0">
                    <a:pos x="2737" y="398"/>
                  </a:cxn>
                  <a:cxn ang="0">
                    <a:pos x="2615" y="470"/>
                  </a:cxn>
                  <a:cxn ang="0">
                    <a:pos x="2436" y="552"/>
                  </a:cxn>
                  <a:cxn ang="0">
                    <a:pos x="2266" y="618"/>
                  </a:cxn>
                  <a:cxn ang="0">
                    <a:pos x="2020" y="695"/>
                  </a:cxn>
                  <a:cxn ang="0">
                    <a:pos x="1770" y="754"/>
                  </a:cxn>
                  <a:cxn ang="0">
                    <a:pos x="1588" y="793"/>
                  </a:cxn>
                  <a:cxn ang="0">
                    <a:pos x="1431" y="820"/>
                  </a:cxn>
                  <a:cxn ang="0">
                    <a:pos x="1266" y="846"/>
                  </a:cxn>
                  <a:cxn ang="0">
                    <a:pos x="1063" y="871"/>
                  </a:cxn>
                  <a:cxn ang="0">
                    <a:pos x="839" y="895"/>
                  </a:cxn>
                  <a:cxn ang="0">
                    <a:pos x="618" y="912"/>
                  </a:cxn>
                  <a:cxn ang="0">
                    <a:pos x="387" y="924"/>
                  </a:cxn>
                  <a:cxn ang="0">
                    <a:pos x="80" y="932"/>
                  </a:cxn>
                  <a:cxn ang="0">
                    <a:pos x="2" y="789"/>
                  </a:cxn>
                </a:cxnLst>
                <a:rect l="0" t="0" r="r" b="b"/>
                <a:pathLst>
                  <a:path w="3025" h="935">
                    <a:moveTo>
                      <a:pt x="2" y="789"/>
                    </a:moveTo>
                    <a:lnTo>
                      <a:pt x="80" y="787"/>
                    </a:lnTo>
                    <a:lnTo>
                      <a:pt x="179" y="786"/>
                    </a:lnTo>
                    <a:lnTo>
                      <a:pt x="260" y="784"/>
                    </a:lnTo>
                    <a:lnTo>
                      <a:pt x="342" y="781"/>
                    </a:lnTo>
                    <a:lnTo>
                      <a:pt x="432" y="777"/>
                    </a:lnTo>
                    <a:lnTo>
                      <a:pt x="513" y="772"/>
                    </a:lnTo>
                    <a:lnTo>
                      <a:pt x="606" y="766"/>
                    </a:lnTo>
                    <a:lnTo>
                      <a:pt x="682" y="760"/>
                    </a:lnTo>
                    <a:lnTo>
                      <a:pt x="777" y="751"/>
                    </a:lnTo>
                    <a:lnTo>
                      <a:pt x="869" y="741"/>
                    </a:lnTo>
                    <a:lnTo>
                      <a:pt x="968" y="730"/>
                    </a:lnTo>
                    <a:lnTo>
                      <a:pt x="1051" y="718"/>
                    </a:lnTo>
                    <a:lnTo>
                      <a:pt x="1127" y="708"/>
                    </a:lnTo>
                    <a:lnTo>
                      <a:pt x="1215" y="695"/>
                    </a:lnTo>
                    <a:lnTo>
                      <a:pt x="1341" y="673"/>
                    </a:lnTo>
                    <a:lnTo>
                      <a:pt x="1457" y="649"/>
                    </a:lnTo>
                    <a:lnTo>
                      <a:pt x="1595" y="617"/>
                    </a:lnTo>
                    <a:lnTo>
                      <a:pt x="1686" y="593"/>
                    </a:lnTo>
                    <a:lnTo>
                      <a:pt x="1744" y="576"/>
                    </a:lnTo>
                    <a:lnTo>
                      <a:pt x="1857" y="542"/>
                    </a:lnTo>
                    <a:lnTo>
                      <a:pt x="1964" y="504"/>
                    </a:lnTo>
                    <a:lnTo>
                      <a:pt x="2042" y="474"/>
                    </a:lnTo>
                    <a:lnTo>
                      <a:pt x="2102" y="449"/>
                    </a:lnTo>
                    <a:lnTo>
                      <a:pt x="2170" y="417"/>
                    </a:lnTo>
                    <a:lnTo>
                      <a:pt x="2225" y="387"/>
                    </a:lnTo>
                    <a:lnTo>
                      <a:pt x="2272" y="360"/>
                    </a:lnTo>
                    <a:lnTo>
                      <a:pt x="2325" y="325"/>
                    </a:lnTo>
                    <a:lnTo>
                      <a:pt x="2372" y="292"/>
                    </a:lnTo>
                    <a:lnTo>
                      <a:pt x="2411" y="259"/>
                    </a:lnTo>
                    <a:lnTo>
                      <a:pt x="2445" y="229"/>
                    </a:lnTo>
                    <a:lnTo>
                      <a:pt x="2473" y="199"/>
                    </a:lnTo>
                    <a:lnTo>
                      <a:pt x="2494" y="172"/>
                    </a:lnTo>
                    <a:lnTo>
                      <a:pt x="2512" y="142"/>
                    </a:lnTo>
                    <a:lnTo>
                      <a:pt x="2527" y="115"/>
                    </a:lnTo>
                    <a:lnTo>
                      <a:pt x="2536" y="91"/>
                    </a:lnTo>
                    <a:lnTo>
                      <a:pt x="2546" y="59"/>
                    </a:lnTo>
                    <a:lnTo>
                      <a:pt x="2551" y="30"/>
                    </a:lnTo>
                    <a:lnTo>
                      <a:pt x="2552" y="0"/>
                    </a:lnTo>
                    <a:lnTo>
                      <a:pt x="3025" y="0"/>
                    </a:lnTo>
                    <a:lnTo>
                      <a:pt x="3020" y="48"/>
                    </a:lnTo>
                    <a:lnTo>
                      <a:pt x="3011" y="89"/>
                    </a:lnTo>
                    <a:lnTo>
                      <a:pt x="2999" y="124"/>
                    </a:lnTo>
                    <a:lnTo>
                      <a:pt x="2984" y="152"/>
                    </a:lnTo>
                    <a:lnTo>
                      <a:pt x="2968" y="182"/>
                    </a:lnTo>
                    <a:lnTo>
                      <a:pt x="2943" y="215"/>
                    </a:lnTo>
                    <a:lnTo>
                      <a:pt x="2922" y="241"/>
                    </a:lnTo>
                    <a:lnTo>
                      <a:pt x="2888" y="277"/>
                    </a:lnTo>
                    <a:lnTo>
                      <a:pt x="2853" y="309"/>
                    </a:lnTo>
                    <a:lnTo>
                      <a:pt x="2817" y="340"/>
                    </a:lnTo>
                    <a:lnTo>
                      <a:pt x="2775" y="372"/>
                    </a:lnTo>
                    <a:lnTo>
                      <a:pt x="2737" y="398"/>
                    </a:lnTo>
                    <a:lnTo>
                      <a:pt x="2676" y="435"/>
                    </a:lnTo>
                    <a:lnTo>
                      <a:pt x="2615" y="470"/>
                    </a:lnTo>
                    <a:lnTo>
                      <a:pt x="2525" y="513"/>
                    </a:lnTo>
                    <a:lnTo>
                      <a:pt x="2436" y="552"/>
                    </a:lnTo>
                    <a:lnTo>
                      <a:pt x="2346" y="588"/>
                    </a:lnTo>
                    <a:lnTo>
                      <a:pt x="2266" y="618"/>
                    </a:lnTo>
                    <a:lnTo>
                      <a:pt x="2152" y="656"/>
                    </a:lnTo>
                    <a:lnTo>
                      <a:pt x="2020" y="695"/>
                    </a:lnTo>
                    <a:lnTo>
                      <a:pt x="1889" y="727"/>
                    </a:lnTo>
                    <a:lnTo>
                      <a:pt x="1770" y="754"/>
                    </a:lnTo>
                    <a:lnTo>
                      <a:pt x="1689" y="772"/>
                    </a:lnTo>
                    <a:lnTo>
                      <a:pt x="1588" y="793"/>
                    </a:lnTo>
                    <a:lnTo>
                      <a:pt x="1514" y="807"/>
                    </a:lnTo>
                    <a:lnTo>
                      <a:pt x="1431" y="820"/>
                    </a:lnTo>
                    <a:lnTo>
                      <a:pt x="1347" y="834"/>
                    </a:lnTo>
                    <a:lnTo>
                      <a:pt x="1266" y="846"/>
                    </a:lnTo>
                    <a:lnTo>
                      <a:pt x="1158" y="861"/>
                    </a:lnTo>
                    <a:lnTo>
                      <a:pt x="1063" y="871"/>
                    </a:lnTo>
                    <a:lnTo>
                      <a:pt x="960" y="883"/>
                    </a:lnTo>
                    <a:lnTo>
                      <a:pt x="839" y="895"/>
                    </a:lnTo>
                    <a:lnTo>
                      <a:pt x="716" y="906"/>
                    </a:lnTo>
                    <a:lnTo>
                      <a:pt x="618" y="912"/>
                    </a:lnTo>
                    <a:lnTo>
                      <a:pt x="506" y="920"/>
                    </a:lnTo>
                    <a:lnTo>
                      <a:pt x="387" y="924"/>
                    </a:lnTo>
                    <a:lnTo>
                      <a:pt x="226" y="930"/>
                    </a:lnTo>
                    <a:lnTo>
                      <a:pt x="80" y="932"/>
                    </a:lnTo>
                    <a:lnTo>
                      <a:pt x="0" y="935"/>
                    </a:lnTo>
                    <a:lnTo>
                      <a:pt x="2" y="789"/>
                    </a:lnTo>
                    <a:close/>
                  </a:path>
                </a:pathLst>
              </a:custGeom>
              <a:noFill/>
              <a:ln w="41275">
                <a:solidFill>
                  <a:schemeClr val="tx1"/>
                </a:solidFill>
                <a:round/>
                <a:headEnd/>
                <a:tailEnd/>
              </a:ln>
            </p:spPr>
            <p:txBody>
              <a:bodyPr/>
              <a:lstStyle/>
              <a:p>
                <a:endParaRPr lang="en-US" sz="1350"/>
              </a:p>
            </p:txBody>
          </p:sp>
          <p:grpSp>
            <p:nvGrpSpPr>
              <p:cNvPr id="7" name="Group 32"/>
              <p:cNvGrpSpPr>
                <a:grpSpLocks/>
              </p:cNvGrpSpPr>
              <p:nvPr/>
            </p:nvGrpSpPr>
            <p:grpSpPr bwMode="auto">
              <a:xfrm>
                <a:off x="1497" y="1864"/>
                <a:ext cx="4260" cy="1080"/>
                <a:chOff x="1497" y="1864"/>
                <a:chExt cx="4260" cy="1080"/>
              </a:xfrm>
            </p:grpSpPr>
            <p:sp>
              <p:nvSpPr>
                <p:cNvPr id="65569" name="Freeform 33"/>
                <p:cNvSpPr>
                  <a:spLocks/>
                </p:cNvSpPr>
                <p:nvPr/>
              </p:nvSpPr>
              <p:spPr bwMode="auto">
                <a:xfrm>
                  <a:off x="5181" y="1864"/>
                  <a:ext cx="143" cy="1080"/>
                </a:xfrm>
                <a:custGeom>
                  <a:avLst/>
                  <a:gdLst/>
                  <a:ahLst/>
                  <a:cxnLst>
                    <a:cxn ang="0">
                      <a:pos x="143" y="0"/>
                    </a:cxn>
                    <a:cxn ang="0">
                      <a:pos x="143" y="1080"/>
                    </a:cxn>
                    <a:cxn ang="0">
                      <a:pos x="0" y="792"/>
                    </a:cxn>
                    <a:cxn ang="0">
                      <a:pos x="0" y="287"/>
                    </a:cxn>
                    <a:cxn ang="0">
                      <a:pos x="143" y="0"/>
                    </a:cxn>
                  </a:cxnLst>
                  <a:rect l="0" t="0" r="r" b="b"/>
                  <a:pathLst>
                    <a:path w="143" h="1080">
                      <a:moveTo>
                        <a:pt x="143" y="0"/>
                      </a:moveTo>
                      <a:lnTo>
                        <a:pt x="143" y="1080"/>
                      </a:lnTo>
                      <a:lnTo>
                        <a:pt x="0" y="792"/>
                      </a:lnTo>
                      <a:lnTo>
                        <a:pt x="0" y="287"/>
                      </a:lnTo>
                      <a:lnTo>
                        <a:pt x="143" y="0"/>
                      </a:lnTo>
                      <a:close/>
                    </a:path>
                  </a:pathLst>
                </a:custGeom>
                <a:noFill/>
                <a:ln w="41275">
                  <a:solidFill>
                    <a:schemeClr val="tx1"/>
                  </a:solidFill>
                  <a:round/>
                  <a:headEnd/>
                  <a:tailEnd/>
                </a:ln>
              </p:spPr>
              <p:txBody>
                <a:bodyPr/>
                <a:lstStyle/>
                <a:p>
                  <a:endParaRPr lang="en-US" sz="1350"/>
                </a:p>
              </p:txBody>
            </p:sp>
            <p:sp>
              <p:nvSpPr>
                <p:cNvPr id="65570" name="Freeform 34"/>
                <p:cNvSpPr>
                  <a:spLocks/>
                </p:cNvSpPr>
                <p:nvPr/>
              </p:nvSpPr>
              <p:spPr bwMode="auto">
                <a:xfrm>
                  <a:off x="1497" y="1864"/>
                  <a:ext cx="4260" cy="1080"/>
                </a:xfrm>
                <a:custGeom>
                  <a:avLst/>
                  <a:gdLst/>
                  <a:ahLst/>
                  <a:cxnLst>
                    <a:cxn ang="0">
                      <a:pos x="3827" y="359"/>
                    </a:cxn>
                    <a:cxn ang="0">
                      <a:pos x="3827" y="0"/>
                    </a:cxn>
                    <a:cxn ang="0">
                      <a:pos x="4260" y="576"/>
                    </a:cxn>
                    <a:cxn ang="0">
                      <a:pos x="3827" y="1080"/>
                    </a:cxn>
                    <a:cxn ang="0">
                      <a:pos x="3827" y="720"/>
                    </a:cxn>
                    <a:cxn ang="0">
                      <a:pos x="0" y="720"/>
                    </a:cxn>
                    <a:cxn ang="0">
                      <a:pos x="0" y="359"/>
                    </a:cxn>
                    <a:cxn ang="0">
                      <a:pos x="3827" y="359"/>
                    </a:cxn>
                  </a:cxnLst>
                  <a:rect l="0" t="0" r="r" b="b"/>
                  <a:pathLst>
                    <a:path w="4260" h="1080">
                      <a:moveTo>
                        <a:pt x="3827" y="359"/>
                      </a:moveTo>
                      <a:lnTo>
                        <a:pt x="3827" y="0"/>
                      </a:lnTo>
                      <a:lnTo>
                        <a:pt x="4260" y="576"/>
                      </a:lnTo>
                      <a:lnTo>
                        <a:pt x="3827" y="1080"/>
                      </a:lnTo>
                      <a:lnTo>
                        <a:pt x="3827" y="720"/>
                      </a:lnTo>
                      <a:lnTo>
                        <a:pt x="0" y="720"/>
                      </a:lnTo>
                      <a:lnTo>
                        <a:pt x="0" y="359"/>
                      </a:lnTo>
                      <a:lnTo>
                        <a:pt x="3827" y="359"/>
                      </a:lnTo>
                      <a:close/>
                    </a:path>
                  </a:pathLst>
                </a:custGeom>
                <a:noFill/>
                <a:ln w="41275">
                  <a:solidFill>
                    <a:schemeClr val="tx1"/>
                  </a:solidFill>
                  <a:round/>
                  <a:headEnd/>
                  <a:tailEnd/>
                </a:ln>
              </p:spPr>
              <p:txBody>
                <a:bodyPr/>
                <a:lstStyle/>
                <a:p>
                  <a:endParaRPr lang="en-US" sz="1350"/>
                </a:p>
              </p:txBody>
            </p:sp>
          </p:grpSp>
        </p:grpSp>
        <p:grpSp>
          <p:nvGrpSpPr>
            <p:cNvPr id="8" name="Group 35"/>
            <p:cNvGrpSpPr>
              <a:grpSpLocks/>
            </p:cNvGrpSpPr>
            <p:nvPr/>
          </p:nvGrpSpPr>
          <p:grpSpPr bwMode="auto">
            <a:xfrm rot="5400000">
              <a:off x="3624" y="1872"/>
              <a:ext cx="960" cy="1296"/>
              <a:chOff x="1494" y="1102"/>
              <a:chExt cx="4263" cy="2602"/>
            </a:xfrm>
          </p:grpSpPr>
          <p:sp>
            <p:nvSpPr>
              <p:cNvPr id="65572" name="Freeform 36"/>
              <p:cNvSpPr>
                <a:spLocks/>
              </p:cNvSpPr>
              <p:nvPr/>
            </p:nvSpPr>
            <p:spPr bwMode="auto">
              <a:xfrm>
                <a:off x="1496" y="2256"/>
                <a:ext cx="3027" cy="1215"/>
              </a:xfrm>
              <a:custGeom>
                <a:avLst/>
                <a:gdLst/>
                <a:ahLst/>
                <a:cxnLst>
                  <a:cxn ang="0">
                    <a:pos x="0" y="0"/>
                  </a:cxn>
                  <a:cxn ang="0">
                    <a:pos x="126" y="0"/>
                  </a:cxn>
                  <a:cxn ang="0">
                    <a:pos x="234" y="3"/>
                  </a:cxn>
                  <a:cxn ang="0">
                    <a:pos x="353" y="8"/>
                  </a:cxn>
                  <a:cxn ang="0">
                    <a:pos x="473" y="12"/>
                  </a:cxn>
                  <a:cxn ang="0">
                    <a:pos x="604" y="21"/>
                  </a:cxn>
                  <a:cxn ang="0">
                    <a:pos x="731" y="32"/>
                  </a:cxn>
                  <a:cxn ang="0">
                    <a:pos x="843" y="41"/>
                  </a:cxn>
                  <a:cxn ang="0">
                    <a:pos x="969" y="54"/>
                  </a:cxn>
                  <a:cxn ang="0">
                    <a:pos x="1082" y="68"/>
                  </a:cxn>
                  <a:cxn ang="0">
                    <a:pos x="1186" y="81"/>
                  </a:cxn>
                  <a:cxn ang="0">
                    <a:pos x="1307" y="99"/>
                  </a:cxn>
                  <a:cxn ang="0">
                    <a:pos x="1452" y="126"/>
                  </a:cxn>
                  <a:cxn ang="0">
                    <a:pos x="1578" y="149"/>
                  </a:cxn>
                  <a:cxn ang="0">
                    <a:pos x="1718" y="180"/>
                  </a:cxn>
                  <a:cxn ang="0">
                    <a:pos x="1863" y="216"/>
                  </a:cxn>
                  <a:cxn ang="0">
                    <a:pos x="1998" y="252"/>
                  </a:cxn>
                  <a:cxn ang="0">
                    <a:pos x="2106" y="288"/>
                  </a:cxn>
                  <a:cxn ang="0">
                    <a:pos x="2243" y="333"/>
                  </a:cxn>
                  <a:cxn ang="0">
                    <a:pos x="2355" y="378"/>
                  </a:cxn>
                  <a:cxn ang="0">
                    <a:pos x="2454" y="418"/>
                  </a:cxn>
                  <a:cxn ang="0">
                    <a:pos x="2535" y="463"/>
                  </a:cxn>
                  <a:cxn ang="0">
                    <a:pos x="2616" y="504"/>
                  </a:cxn>
                  <a:cxn ang="0">
                    <a:pos x="2680" y="544"/>
                  </a:cxn>
                  <a:cxn ang="0">
                    <a:pos x="2734" y="580"/>
                  </a:cxn>
                  <a:cxn ang="0">
                    <a:pos x="2793" y="626"/>
                  </a:cxn>
                  <a:cxn ang="0">
                    <a:pos x="2851" y="671"/>
                  </a:cxn>
                  <a:cxn ang="0">
                    <a:pos x="2896" y="716"/>
                  </a:cxn>
                  <a:cxn ang="0">
                    <a:pos x="2960" y="801"/>
                  </a:cxn>
                  <a:cxn ang="0">
                    <a:pos x="3000" y="874"/>
                  </a:cxn>
                  <a:cxn ang="0">
                    <a:pos x="3009" y="905"/>
                  </a:cxn>
                  <a:cxn ang="0">
                    <a:pos x="3027" y="967"/>
                  </a:cxn>
                  <a:cxn ang="0">
                    <a:pos x="3027" y="1017"/>
                  </a:cxn>
                  <a:cxn ang="0">
                    <a:pos x="3027" y="1215"/>
                  </a:cxn>
                  <a:cxn ang="0">
                    <a:pos x="2901" y="1120"/>
                  </a:cxn>
                  <a:cxn ang="0">
                    <a:pos x="2296" y="684"/>
                  </a:cxn>
                  <a:cxn ang="0">
                    <a:pos x="1420" y="454"/>
                  </a:cxn>
                  <a:cxn ang="0">
                    <a:pos x="516" y="333"/>
                  </a:cxn>
                  <a:cxn ang="0">
                    <a:pos x="0" y="306"/>
                  </a:cxn>
                  <a:cxn ang="0">
                    <a:pos x="0" y="0"/>
                  </a:cxn>
                </a:cxnLst>
                <a:rect l="0" t="0" r="r" b="b"/>
                <a:pathLst>
                  <a:path w="3027" h="1215">
                    <a:moveTo>
                      <a:pt x="0" y="0"/>
                    </a:moveTo>
                    <a:lnTo>
                      <a:pt x="126" y="0"/>
                    </a:lnTo>
                    <a:lnTo>
                      <a:pt x="234" y="3"/>
                    </a:lnTo>
                    <a:lnTo>
                      <a:pt x="353" y="8"/>
                    </a:lnTo>
                    <a:lnTo>
                      <a:pt x="473" y="12"/>
                    </a:lnTo>
                    <a:lnTo>
                      <a:pt x="604" y="21"/>
                    </a:lnTo>
                    <a:lnTo>
                      <a:pt x="731" y="32"/>
                    </a:lnTo>
                    <a:lnTo>
                      <a:pt x="843" y="41"/>
                    </a:lnTo>
                    <a:lnTo>
                      <a:pt x="969" y="54"/>
                    </a:lnTo>
                    <a:lnTo>
                      <a:pt x="1082" y="68"/>
                    </a:lnTo>
                    <a:lnTo>
                      <a:pt x="1186" y="81"/>
                    </a:lnTo>
                    <a:lnTo>
                      <a:pt x="1307" y="99"/>
                    </a:lnTo>
                    <a:lnTo>
                      <a:pt x="1452" y="126"/>
                    </a:lnTo>
                    <a:lnTo>
                      <a:pt x="1578" y="149"/>
                    </a:lnTo>
                    <a:lnTo>
                      <a:pt x="1718" y="180"/>
                    </a:lnTo>
                    <a:lnTo>
                      <a:pt x="1863" y="216"/>
                    </a:lnTo>
                    <a:lnTo>
                      <a:pt x="1998" y="252"/>
                    </a:lnTo>
                    <a:lnTo>
                      <a:pt x="2106" y="288"/>
                    </a:lnTo>
                    <a:lnTo>
                      <a:pt x="2243" y="333"/>
                    </a:lnTo>
                    <a:lnTo>
                      <a:pt x="2355" y="378"/>
                    </a:lnTo>
                    <a:lnTo>
                      <a:pt x="2454" y="418"/>
                    </a:lnTo>
                    <a:lnTo>
                      <a:pt x="2535" y="463"/>
                    </a:lnTo>
                    <a:lnTo>
                      <a:pt x="2616" y="504"/>
                    </a:lnTo>
                    <a:lnTo>
                      <a:pt x="2680" y="544"/>
                    </a:lnTo>
                    <a:lnTo>
                      <a:pt x="2734" y="580"/>
                    </a:lnTo>
                    <a:lnTo>
                      <a:pt x="2793" y="626"/>
                    </a:lnTo>
                    <a:lnTo>
                      <a:pt x="2851" y="671"/>
                    </a:lnTo>
                    <a:lnTo>
                      <a:pt x="2896" y="716"/>
                    </a:lnTo>
                    <a:lnTo>
                      <a:pt x="2960" y="801"/>
                    </a:lnTo>
                    <a:lnTo>
                      <a:pt x="3000" y="874"/>
                    </a:lnTo>
                    <a:lnTo>
                      <a:pt x="3009" y="905"/>
                    </a:lnTo>
                    <a:lnTo>
                      <a:pt x="3027" y="967"/>
                    </a:lnTo>
                    <a:lnTo>
                      <a:pt x="3027" y="1017"/>
                    </a:lnTo>
                    <a:lnTo>
                      <a:pt x="3027" y="1215"/>
                    </a:lnTo>
                    <a:lnTo>
                      <a:pt x="2901" y="1120"/>
                    </a:lnTo>
                    <a:lnTo>
                      <a:pt x="2296" y="684"/>
                    </a:lnTo>
                    <a:lnTo>
                      <a:pt x="1420" y="454"/>
                    </a:lnTo>
                    <a:lnTo>
                      <a:pt x="516" y="333"/>
                    </a:lnTo>
                    <a:lnTo>
                      <a:pt x="0" y="306"/>
                    </a:lnTo>
                    <a:lnTo>
                      <a:pt x="0" y="0"/>
                    </a:lnTo>
                    <a:close/>
                  </a:path>
                </a:pathLst>
              </a:custGeom>
              <a:solidFill>
                <a:srgbClr val="FFFF00"/>
              </a:solidFill>
              <a:ln w="9525">
                <a:noFill/>
                <a:round/>
                <a:headEnd/>
                <a:tailEnd/>
              </a:ln>
            </p:spPr>
            <p:txBody>
              <a:bodyPr/>
              <a:lstStyle/>
              <a:p>
                <a:endParaRPr lang="en-US" sz="1350"/>
              </a:p>
            </p:txBody>
          </p:sp>
          <p:sp>
            <p:nvSpPr>
              <p:cNvPr id="65573" name="Rectangle 37"/>
              <p:cNvSpPr>
                <a:spLocks noChangeArrowheads="1"/>
              </p:cNvSpPr>
              <p:nvPr/>
            </p:nvSpPr>
            <p:spPr bwMode="auto">
              <a:xfrm>
                <a:off x="3753" y="3216"/>
                <a:ext cx="1029" cy="252"/>
              </a:xfrm>
              <a:prstGeom prst="rect">
                <a:avLst/>
              </a:prstGeom>
              <a:solidFill>
                <a:srgbClr val="FFFF00"/>
              </a:solidFill>
              <a:ln w="9525">
                <a:noFill/>
                <a:miter lim="800000"/>
                <a:headEnd/>
                <a:tailEnd/>
              </a:ln>
            </p:spPr>
            <p:txBody>
              <a:bodyPr/>
              <a:lstStyle/>
              <a:p>
                <a:endParaRPr lang="en-US" sz="1350"/>
              </a:p>
            </p:txBody>
          </p:sp>
          <p:sp>
            <p:nvSpPr>
              <p:cNvPr id="65574" name="Freeform 38"/>
              <p:cNvSpPr>
                <a:spLocks/>
              </p:cNvSpPr>
              <p:nvPr/>
            </p:nvSpPr>
            <p:spPr bwMode="auto">
              <a:xfrm>
                <a:off x="3750" y="3467"/>
                <a:ext cx="1028" cy="237"/>
              </a:xfrm>
              <a:custGeom>
                <a:avLst/>
                <a:gdLst/>
                <a:ahLst/>
                <a:cxnLst>
                  <a:cxn ang="0">
                    <a:pos x="0" y="0"/>
                  </a:cxn>
                  <a:cxn ang="0">
                    <a:pos x="1028" y="0"/>
                  </a:cxn>
                  <a:cxn ang="0">
                    <a:pos x="514" y="237"/>
                  </a:cxn>
                  <a:cxn ang="0">
                    <a:pos x="0" y="0"/>
                  </a:cxn>
                </a:cxnLst>
                <a:rect l="0" t="0" r="r" b="b"/>
                <a:pathLst>
                  <a:path w="1028" h="237">
                    <a:moveTo>
                      <a:pt x="0" y="0"/>
                    </a:moveTo>
                    <a:lnTo>
                      <a:pt x="1028" y="0"/>
                    </a:lnTo>
                    <a:lnTo>
                      <a:pt x="514" y="237"/>
                    </a:lnTo>
                    <a:lnTo>
                      <a:pt x="0" y="0"/>
                    </a:lnTo>
                    <a:close/>
                  </a:path>
                </a:pathLst>
              </a:custGeom>
              <a:solidFill>
                <a:srgbClr val="FFFF00"/>
              </a:solidFill>
              <a:ln w="9525">
                <a:noFill/>
                <a:round/>
                <a:headEnd/>
                <a:tailEnd/>
              </a:ln>
            </p:spPr>
            <p:txBody>
              <a:bodyPr/>
              <a:lstStyle/>
              <a:p>
                <a:endParaRPr lang="en-US" sz="1350"/>
              </a:p>
            </p:txBody>
          </p:sp>
          <p:sp>
            <p:nvSpPr>
              <p:cNvPr id="65575" name="Freeform 39"/>
              <p:cNvSpPr>
                <a:spLocks/>
              </p:cNvSpPr>
              <p:nvPr/>
            </p:nvSpPr>
            <p:spPr bwMode="auto">
              <a:xfrm>
                <a:off x="1496" y="2532"/>
                <a:ext cx="3024" cy="935"/>
              </a:xfrm>
              <a:custGeom>
                <a:avLst/>
                <a:gdLst/>
                <a:ahLst/>
                <a:cxnLst>
                  <a:cxn ang="0">
                    <a:pos x="79" y="148"/>
                  </a:cxn>
                  <a:cxn ang="0">
                    <a:pos x="260" y="151"/>
                  </a:cxn>
                  <a:cxn ang="0">
                    <a:pos x="431" y="158"/>
                  </a:cxn>
                  <a:cxn ang="0">
                    <a:pos x="606" y="169"/>
                  </a:cxn>
                  <a:cxn ang="0">
                    <a:pos x="776" y="184"/>
                  </a:cxn>
                  <a:cxn ang="0">
                    <a:pos x="967" y="205"/>
                  </a:cxn>
                  <a:cxn ang="0">
                    <a:pos x="1127" y="227"/>
                  </a:cxn>
                  <a:cxn ang="0">
                    <a:pos x="1341" y="262"/>
                  </a:cxn>
                  <a:cxn ang="0">
                    <a:pos x="1595" y="318"/>
                  </a:cxn>
                  <a:cxn ang="0">
                    <a:pos x="1744" y="359"/>
                  </a:cxn>
                  <a:cxn ang="0">
                    <a:pos x="1963" y="431"/>
                  </a:cxn>
                  <a:cxn ang="0">
                    <a:pos x="2102" y="486"/>
                  </a:cxn>
                  <a:cxn ang="0">
                    <a:pos x="2225" y="548"/>
                  </a:cxn>
                  <a:cxn ang="0">
                    <a:pos x="2325" y="610"/>
                  </a:cxn>
                  <a:cxn ang="0">
                    <a:pos x="2410" y="676"/>
                  </a:cxn>
                  <a:cxn ang="0">
                    <a:pos x="2472" y="736"/>
                  </a:cxn>
                  <a:cxn ang="0">
                    <a:pos x="2511" y="793"/>
                  </a:cxn>
                  <a:cxn ang="0">
                    <a:pos x="2535" y="844"/>
                  </a:cxn>
                  <a:cxn ang="0">
                    <a:pos x="2550" y="905"/>
                  </a:cxn>
                  <a:cxn ang="0">
                    <a:pos x="3024" y="935"/>
                  </a:cxn>
                  <a:cxn ang="0">
                    <a:pos x="3011" y="846"/>
                  </a:cxn>
                  <a:cxn ang="0">
                    <a:pos x="2984" y="783"/>
                  </a:cxn>
                  <a:cxn ang="0">
                    <a:pos x="2943" y="720"/>
                  </a:cxn>
                  <a:cxn ang="0">
                    <a:pos x="2887" y="658"/>
                  </a:cxn>
                  <a:cxn ang="0">
                    <a:pos x="2817" y="595"/>
                  </a:cxn>
                  <a:cxn ang="0">
                    <a:pos x="2737" y="537"/>
                  </a:cxn>
                  <a:cxn ang="0">
                    <a:pos x="2615" y="465"/>
                  </a:cxn>
                  <a:cxn ang="0">
                    <a:pos x="2436" y="383"/>
                  </a:cxn>
                  <a:cxn ang="0">
                    <a:pos x="2265" y="317"/>
                  </a:cxn>
                  <a:cxn ang="0">
                    <a:pos x="2019" y="240"/>
                  </a:cxn>
                  <a:cxn ang="0">
                    <a:pos x="1769" y="181"/>
                  </a:cxn>
                  <a:cxn ang="0">
                    <a:pos x="1587" y="142"/>
                  </a:cxn>
                  <a:cxn ang="0">
                    <a:pos x="1431" y="115"/>
                  </a:cxn>
                  <a:cxn ang="0">
                    <a:pos x="1265" y="89"/>
                  </a:cxn>
                  <a:cxn ang="0">
                    <a:pos x="1062" y="64"/>
                  </a:cxn>
                  <a:cxn ang="0">
                    <a:pos x="838" y="40"/>
                  </a:cxn>
                  <a:cxn ang="0">
                    <a:pos x="618" y="23"/>
                  </a:cxn>
                  <a:cxn ang="0">
                    <a:pos x="386" y="11"/>
                  </a:cxn>
                  <a:cxn ang="0">
                    <a:pos x="79" y="3"/>
                  </a:cxn>
                  <a:cxn ang="0">
                    <a:pos x="0" y="148"/>
                  </a:cxn>
                </a:cxnLst>
                <a:rect l="0" t="0" r="r" b="b"/>
                <a:pathLst>
                  <a:path w="3024" h="935">
                    <a:moveTo>
                      <a:pt x="0" y="148"/>
                    </a:moveTo>
                    <a:lnTo>
                      <a:pt x="79" y="148"/>
                    </a:lnTo>
                    <a:lnTo>
                      <a:pt x="179" y="149"/>
                    </a:lnTo>
                    <a:lnTo>
                      <a:pt x="260" y="151"/>
                    </a:lnTo>
                    <a:lnTo>
                      <a:pt x="341" y="154"/>
                    </a:lnTo>
                    <a:lnTo>
                      <a:pt x="431" y="158"/>
                    </a:lnTo>
                    <a:lnTo>
                      <a:pt x="513" y="163"/>
                    </a:lnTo>
                    <a:lnTo>
                      <a:pt x="606" y="169"/>
                    </a:lnTo>
                    <a:lnTo>
                      <a:pt x="681" y="175"/>
                    </a:lnTo>
                    <a:lnTo>
                      <a:pt x="776" y="184"/>
                    </a:lnTo>
                    <a:lnTo>
                      <a:pt x="868" y="194"/>
                    </a:lnTo>
                    <a:lnTo>
                      <a:pt x="967" y="205"/>
                    </a:lnTo>
                    <a:lnTo>
                      <a:pt x="1050" y="217"/>
                    </a:lnTo>
                    <a:lnTo>
                      <a:pt x="1127" y="227"/>
                    </a:lnTo>
                    <a:lnTo>
                      <a:pt x="1214" y="240"/>
                    </a:lnTo>
                    <a:lnTo>
                      <a:pt x="1341" y="262"/>
                    </a:lnTo>
                    <a:lnTo>
                      <a:pt x="1456" y="286"/>
                    </a:lnTo>
                    <a:lnTo>
                      <a:pt x="1595" y="318"/>
                    </a:lnTo>
                    <a:lnTo>
                      <a:pt x="1685" y="342"/>
                    </a:lnTo>
                    <a:lnTo>
                      <a:pt x="1744" y="359"/>
                    </a:lnTo>
                    <a:lnTo>
                      <a:pt x="1857" y="393"/>
                    </a:lnTo>
                    <a:lnTo>
                      <a:pt x="1963" y="431"/>
                    </a:lnTo>
                    <a:lnTo>
                      <a:pt x="2042" y="461"/>
                    </a:lnTo>
                    <a:lnTo>
                      <a:pt x="2102" y="486"/>
                    </a:lnTo>
                    <a:lnTo>
                      <a:pt x="2169" y="518"/>
                    </a:lnTo>
                    <a:lnTo>
                      <a:pt x="2225" y="548"/>
                    </a:lnTo>
                    <a:lnTo>
                      <a:pt x="2272" y="575"/>
                    </a:lnTo>
                    <a:lnTo>
                      <a:pt x="2325" y="610"/>
                    </a:lnTo>
                    <a:lnTo>
                      <a:pt x="2371" y="643"/>
                    </a:lnTo>
                    <a:lnTo>
                      <a:pt x="2410" y="676"/>
                    </a:lnTo>
                    <a:lnTo>
                      <a:pt x="2445" y="706"/>
                    </a:lnTo>
                    <a:lnTo>
                      <a:pt x="2472" y="736"/>
                    </a:lnTo>
                    <a:lnTo>
                      <a:pt x="2493" y="763"/>
                    </a:lnTo>
                    <a:lnTo>
                      <a:pt x="2511" y="793"/>
                    </a:lnTo>
                    <a:lnTo>
                      <a:pt x="2526" y="820"/>
                    </a:lnTo>
                    <a:lnTo>
                      <a:pt x="2535" y="844"/>
                    </a:lnTo>
                    <a:lnTo>
                      <a:pt x="2546" y="876"/>
                    </a:lnTo>
                    <a:lnTo>
                      <a:pt x="2550" y="905"/>
                    </a:lnTo>
                    <a:lnTo>
                      <a:pt x="2552" y="935"/>
                    </a:lnTo>
                    <a:lnTo>
                      <a:pt x="3024" y="935"/>
                    </a:lnTo>
                    <a:lnTo>
                      <a:pt x="3020" y="887"/>
                    </a:lnTo>
                    <a:lnTo>
                      <a:pt x="3011" y="846"/>
                    </a:lnTo>
                    <a:lnTo>
                      <a:pt x="2999" y="811"/>
                    </a:lnTo>
                    <a:lnTo>
                      <a:pt x="2984" y="783"/>
                    </a:lnTo>
                    <a:lnTo>
                      <a:pt x="2967" y="753"/>
                    </a:lnTo>
                    <a:lnTo>
                      <a:pt x="2943" y="720"/>
                    </a:lnTo>
                    <a:lnTo>
                      <a:pt x="2922" y="694"/>
                    </a:lnTo>
                    <a:lnTo>
                      <a:pt x="2887" y="658"/>
                    </a:lnTo>
                    <a:lnTo>
                      <a:pt x="2853" y="626"/>
                    </a:lnTo>
                    <a:lnTo>
                      <a:pt x="2817" y="595"/>
                    </a:lnTo>
                    <a:lnTo>
                      <a:pt x="2774" y="563"/>
                    </a:lnTo>
                    <a:lnTo>
                      <a:pt x="2737" y="537"/>
                    </a:lnTo>
                    <a:lnTo>
                      <a:pt x="2675" y="500"/>
                    </a:lnTo>
                    <a:lnTo>
                      <a:pt x="2615" y="465"/>
                    </a:lnTo>
                    <a:lnTo>
                      <a:pt x="2525" y="422"/>
                    </a:lnTo>
                    <a:lnTo>
                      <a:pt x="2436" y="383"/>
                    </a:lnTo>
                    <a:lnTo>
                      <a:pt x="2346" y="347"/>
                    </a:lnTo>
                    <a:lnTo>
                      <a:pt x="2265" y="317"/>
                    </a:lnTo>
                    <a:lnTo>
                      <a:pt x="2151" y="279"/>
                    </a:lnTo>
                    <a:lnTo>
                      <a:pt x="2019" y="240"/>
                    </a:lnTo>
                    <a:lnTo>
                      <a:pt x="1888" y="208"/>
                    </a:lnTo>
                    <a:lnTo>
                      <a:pt x="1769" y="181"/>
                    </a:lnTo>
                    <a:lnTo>
                      <a:pt x="1688" y="163"/>
                    </a:lnTo>
                    <a:lnTo>
                      <a:pt x="1587" y="142"/>
                    </a:lnTo>
                    <a:lnTo>
                      <a:pt x="1514" y="128"/>
                    </a:lnTo>
                    <a:lnTo>
                      <a:pt x="1431" y="115"/>
                    </a:lnTo>
                    <a:lnTo>
                      <a:pt x="1347" y="101"/>
                    </a:lnTo>
                    <a:lnTo>
                      <a:pt x="1265" y="89"/>
                    </a:lnTo>
                    <a:lnTo>
                      <a:pt x="1157" y="74"/>
                    </a:lnTo>
                    <a:lnTo>
                      <a:pt x="1062" y="64"/>
                    </a:lnTo>
                    <a:lnTo>
                      <a:pt x="960" y="52"/>
                    </a:lnTo>
                    <a:lnTo>
                      <a:pt x="838" y="40"/>
                    </a:lnTo>
                    <a:lnTo>
                      <a:pt x="716" y="29"/>
                    </a:lnTo>
                    <a:lnTo>
                      <a:pt x="618" y="23"/>
                    </a:lnTo>
                    <a:lnTo>
                      <a:pt x="505" y="15"/>
                    </a:lnTo>
                    <a:lnTo>
                      <a:pt x="386" y="11"/>
                    </a:lnTo>
                    <a:lnTo>
                      <a:pt x="225" y="5"/>
                    </a:lnTo>
                    <a:lnTo>
                      <a:pt x="79" y="3"/>
                    </a:lnTo>
                    <a:lnTo>
                      <a:pt x="0" y="0"/>
                    </a:lnTo>
                    <a:lnTo>
                      <a:pt x="0" y="148"/>
                    </a:lnTo>
                    <a:close/>
                  </a:path>
                </a:pathLst>
              </a:custGeom>
              <a:solidFill>
                <a:srgbClr val="FFFF00"/>
              </a:solidFill>
              <a:ln w="9525">
                <a:noFill/>
                <a:round/>
                <a:headEnd/>
                <a:tailEnd/>
              </a:ln>
            </p:spPr>
            <p:txBody>
              <a:bodyPr/>
              <a:lstStyle/>
              <a:p>
                <a:endParaRPr lang="en-US" sz="1350"/>
              </a:p>
            </p:txBody>
          </p:sp>
          <p:sp>
            <p:nvSpPr>
              <p:cNvPr id="65576" name="Freeform 40"/>
              <p:cNvSpPr>
                <a:spLocks/>
              </p:cNvSpPr>
              <p:nvPr/>
            </p:nvSpPr>
            <p:spPr bwMode="auto">
              <a:xfrm>
                <a:off x="1494" y="1335"/>
                <a:ext cx="3028" cy="1215"/>
              </a:xfrm>
              <a:custGeom>
                <a:avLst/>
                <a:gdLst/>
                <a:ahLst/>
                <a:cxnLst>
                  <a:cxn ang="0">
                    <a:pos x="0" y="1215"/>
                  </a:cxn>
                  <a:cxn ang="0">
                    <a:pos x="126" y="1215"/>
                  </a:cxn>
                  <a:cxn ang="0">
                    <a:pos x="235" y="1212"/>
                  </a:cxn>
                  <a:cxn ang="0">
                    <a:pos x="354" y="1207"/>
                  </a:cxn>
                  <a:cxn ang="0">
                    <a:pos x="474" y="1203"/>
                  </a:cxn>
                  <a:cxn ang="0">
                    <a:pos x="605" y="1194"/>
                  </a:cxn>
                  <a:cxn ang="0">
                    <a:pos x="731" y="1183"/>
                  </a:cxn>
                  <a:cxn ang="0">
                    <a:pos x="843" y="1174"/>
                  </a:cxn>
                  <a:cxn ang="0">
                    <a:pos x="969" y="1161"/>
                  </a:cxn>
                  <a:cxn ang="0">
                    <a:pos x="1082" y="1147"/>
                  </a:cxn>
                  <a:cxn ang="0">
                    <a:pos x="1186" y="1134"/>
                  </a:cxn>
                  <a:cxn ang="0">
                    <a:pos x="1308" y="1116"/>
                  </a:cxn>
                  <a:cxn ang="0">
                    <a:pos x="1452" y="1089"/>
                  </a:cxn>
                  <a:cxn ang="0">
                    <a:pos x="1579" y="1066"/>
                  </a:cxn>
                  <a:cxn ang="0">
                    <a:pos x="1719" y="1035"/>
                  </a:cxn>
                  <a:cxn ang="0">
                    <a:pos x="1863" y="999"/>
                  </a:cxn>
                  <a:cxn ang="0">
                    <a:pos x="1999" y="963"/>
                  </a:cxn>
                  <a:cxn ang="0">
                    <a:pos x="2107" y="927"/>
                  </a:cxn>
                  <a:cxn ang="0">
                    <a:pos x="2243" y="882"/>
                  </a:cxn>
                  <a:cxn ang="0">
                    <a:pos x="2355" y="837"/>
                  </a:cxn>
                  <a:cxn ang="0">
                    <a:pos x="2454" y="797"/>
                  </a:cxn>
                  <a:cxn ang="0">
                    <a:pos x="2536" y="752"/>
                  </a:cxn>
                  <a:cxn ang="0">
                    <a:pos x="2617" y="711"/>
                  </a:cxn>
                  <a:cxn ang="0">
                    <a:pos x="2680" y="671"/>
                  </a:cxn>
                  <a:cxn ang="0">
                    <a:pos x="2734" y="635"/>
                  </a:cxn>
                  <a:cxn ang="0">
                    <a:pos x="2793" y="589"/>
                  </a:cxn>
                  <a:cxn ang="0">
                    <a:pos x="2852" y="544"/>
                  </a:cxn>
                  <a:cxn ang="0">
                    <a:pos x="2897" y="499"/>
                  </a:cxn>
                  <a:cxn ang="0">
                    <a:pos x="2960" y="414"/>
                  </a:cxn>
                  <a:cxn ang="0">
                    <a:pos x="3001" y="341"/>
                  </a:cxn>
                  <a:cxn ang="0">
                    <a:pos x="3010" y="310"/>
                  </a:cxn>
                  <a:cxn ang="0">
                    <a:pos x="3028" y="248"/>
                  </a:cxn>
                  <a:cxn ang="0">
                    <a:pos x="3028" y="198"/>
                  </a:cxn>
                  <a:cxn ang="0">
                    <a:pos x="3028" y="0"/>
                  </a:cxn>
                  <a:cxn ang="0">
                    <a:pos x="2901" y="95"/>
                  </a:cxn>
                  <a:cxn ang="0">
                    <a:pos x="2297" y="531"/>
                  </a:cxn>
                  <a:cxn ang="0">
                    <a:pos x="1421" y="761"/>
                  </a:cxn>
                  <a:cxn ang="0">
                    <a:pos x="516" y="882"/>
                  </a:cxn>
                  <a:cxn ang="0">
                    <a:pos x="0" y="909"/>
                  </a:cxn>
                  <a:cxn ang="0">
                    <a:pos x="0" y="1215"/>
                  </a:cxn>
                </a:cxnLst>
                <a:rect l="0" t="0" r="r" b="b"/>
                <a:pathLst>
                  <a:path w="3028" h="1215">
                    <a:moveTo>
                      <a:pt x="0" y="1215"/>
                    </a:moveTo>
                    <a:lnTo>
                      <a:pt x="126" y="1215"/>
                    </a:lnTo>
                    <a:lnTo>
                      <a:pt x="235" y="1212"/>
                    </a:lnTo>
                    <a:lnTo>
                      <a:pt x="354" y="1207"/>
                    </a:lnTo>
                    <a:lnTo>
                      <a:pt x="474" y="1203"/>
                    </a:lnTo>
                    <a:lnTo>
                      <a:pt x="605" y="1194"/>
                    </a:lnTo>
                    <a:lnTo>
                      <a:pt x="731" y="1183"/>
                    </a:lnTo>
                    <a:lnTo>
                      <a:pt x="843" y="1174"/>
                    </a:lnTo>
                    <a:lnTo>
                      <a:pt x="969" y="1161"/>
                    </a:lnTo>
                    <a:lnTo>
                      <a:pt x="1082" y="1147"/>
                    </a:lnTo>
                    <a:lnTo>
                      <a:pt x="1186" y="1134"/>
                    </a:lnTo>
                    <a:lnTo>
                      <a:pt x="1308" y="1116"/>
                    </a:lnTo>
                    <a:lnTo>
                      <a:pt x="1452" y="1089"/>
                    </a:lnTo>
                    <a:lnTo>
                      <a:pt x="1579" y="1066"/>
                    </a:lnTo>
                    <a:lnTo>
                      <a:pt x="1719" y="1035"/>
                    </a:lnTo>
                    <a:lnTo>
                      <a:pt x="1863" y="999"/>
                    </a:lnTo>
                    <a:lnTo>
                      <a:pt x="1999" y="963"/>
                    </a:lnTo>
                    <a:lnTo>
                      <a:pt x="2107" y="927"/>
                    </a:lnTo>
                    <a:lnTo>
                      <a:pt x="2243" y="882"/>
                    </a:lnTo>
                    <a:lnTo>
                      <a:pt x="2355" y="837"/>
                    </a:lnTo>
                    <a:lnTo>
                      <a:pt x="2454" y="797"/>
                    </a:lnTo>
                    <a:lnTo>
                      <a:pt x="2536" y="752"/>
                    </a:lnTo>
                    <a:lnTo>
                      <a:pt x="2617" y="711"/>
                    </a:lnTo>
                    <a:lnTo>
                      <a:pt x="2680" y="671"/>
                    </a:lnTo>
                    <a:lnTo>
                      <a:pt x="2734" y="635"/>
                    </a:lnTo>
                    <a:lnTo>
                      <a:pt x="2793" y="589"/>
                    </a:lnTo>
                    <a:lnTo>
                      <a:pt x="2852" y="544"/>
                    </a:lnTo>
                    <a:lnTo>
                      <a:pt x="2897" y="499"/>
                    </a:lnTo>
                    <a:lnTo>
                      <a:pt x="2960" y="414"/>
                    </a:lnTo>
                    <a:lnTo>
                      <a:pt x="3001" y="341"/>
                    </a:lnTo>
                    <a:lnTo>
                      <a:pt x="3010" y="310"/>
                    </a:lnTo>
                    <a:lnTo>
                      <a:pt x="3028" y="248"/>
                    </a:lnTo>
                    <a:lnTo>
                      <a:pt x="3028" y="198"/>
                    </a:lnTo>
                    <a:lnTo>
                      <a:pt x="3028" y="0"/>
                    </a:lnTo>
                    <a:lnTo>
                      <a:pt x="2901" y="95"/>
                    </a:lnTo>
                    <a:lnTo>
                      <a:pt x="2297" y="531"/>
                    </a:lnTo>
                    <a:lnTo>
                      <a:pt x="1421" y="761"/>
                    </a:lnTo>
                    <a:lnTo>
                      <a:pt x="516" y="882"/>
                    </a:lnTo>
                    <a:lnTo>
                      <a:pt x="0" y="909"/>
                    </a:lnTo>
                    <a:lnTo>
                      <a:pt x="0" y="1215"/>
                    </a:lnTo>
                    <a:close/>
                  </a:path>
                </a:pathLst>
              </a:custGeom>
              <a:solidFill>
                <a:srgbClr val="FFFF00"/>
              </a:solidFill>
              <a:ln w="9525">
                <a:noFill/>
                <a:round/>
                <a:headEnd/>
                <a:tailEnd/>
              </a:ln>
            </p:spPr>
            <p:txBody>
              <a:bodyPr/>
              <a:lstStyle/>
              <a:p>
                <a:endParaRPr lang="en-US" sz="1350"/>
              </a:p>
            </p:txBody>
          </p:sp>
          <p:sp>
            <p:nvSpPr>
              <p:cNvPr id="65577" name="Rectangle 41"/>
              <p:cNvSpPr>
                <a:spLocks noChangeArrowheads="1"/>
              </p:cNvSpPr>
              <p:nvPr/>
            </p:nvSpPr>
            <p:spPr bwMode="auto">
              <a:xfrm>
                <a:off x="3752" y="1339"/>
                <a:ext cx="1028" cy="252"/>
              </a:xfrm>
              <a:prstGeom prst="rect">
                <a:avLst/>
              </a:prstGeom>
              <a:solidFill>
                <a:srgbClr val="FFFF00"/>
              </a:solidFill>
              <a:ln w="9525">
                <a:noFill/>
                <a:miter lim="800000"/>
                <a:headEnd/>
                <a:tailEnd/>
              </a:ln>
            </p:spPr>
            <p:txBody>
              <a:bodyPr/>
              <a:lstStyle/>
              <a:p>
                <a:endParaRPr lang="en-US" sz="1350"/>
              </a:p>
            </p:txBody>
          </p:sp>
          <p:sp>
            <p:nvSpPr>
              <p:cNvPr id="65578" name="Freeform 42"/>
              <p:cNvSpPr>
                <a:spLocks/>
              </p:cNvSpPr>
              <p:nvPr/>
            </p:nvSpPr>
            <p:spPr bwMode="auto">
              <a:xfrm>
                <a:off x="3749" y="1102"/>
                <a:ext cx="1027" cy="237"/>
              </a:xfrm>
              <a:custGeom>
                <a:avLst/>
                <a:gdLst/>
                <a:ahLst/>
                <a:cxnLst>
                  <a:cxn ang="0">
                    <a:pos x="0" y="237"/>
                  </a:cxn>
                  <a:cxn ang="0">
                    <a:pos x="1027" y="237"/>
                  </a:cxn>
                  <a:cxn ang="0">
                    <a:pos x="513" y="0"/>
                  </a:cxn>
                  <a:cxn ang="0">
                    <a:pos x="0" y="237"/>
                  </a:cxn>
                </a:cxnLst>
                <a:rect l="0" t="0" r="r" b="b"/>
                <a:pathLst>
                  <a:path w="1027" h="237">
                    <a:moveTo>
                      <a:pt x="0" y="237"/>
                    </a:moveTo>
                    <a:lnTo>
                      <a:pt x="1027" y="237"/>
                    </a:lnTo>
                    <a:lnTo>
                      <a:pt x="513" y="0"/>
                    </a:lnTo>
                    <a:lnTo>
                      <a:pt x="0" y="237"/>
                    </a:lnTo>
                    <a:close/>
                  </a:path>
                </a:pathLst>
              </a:custGeom>
              <a:solidFill>
                <a:srgbClr val="FFFF00"/>
              </a:solidFill>
              <a:ln w="9525">
                <a:noFill/>
                <a:round/>
                <a:headEnd/>
                <a:tailEnd/>
              </a:ln>
            </p:spPr>
            <p:txBody>
              <a:bodyPr/>
              <a:lstStyle/>
              <a:p>
                <a:endParaRPr lang="en-US" sz="1350"/>
              </a:p>
            </p:txBody>
          </p:sp>
          <p:sp>
            <p:nvSpPr>
              <p:cNvPr id="65579" name="Freeform 43"/>
              <p:cNvSpPr>
                <a:spLocks/>
              </p:cNvSpPr>
              <p:nvPr/>
            </p:nvSpPr>
            <p:spPr bwMode="auto">
              <a:xfrm>
                <a:off x="1494" y="1339"/>
                <a:ext cx="3025" cy="935"/>
              </a:xfrm>
              <a:custGeom>
                <a:avLst/>
                <a:gdLst/>
                <a:ahLst/>
                <a:cxnLst>
                  <a:cxn ang="0">
                    <a:pos x="80" y="787"/>
                  </a:cxn>
                  <a:cxn ang="0">
                    <a:pos x="260" y="784"/>
                  </a:cxn>
                  <a:cxn ang="0">
                    <a:pos x="432" y="777"/>
                  </a:cxn>
                  <a:cxn ang="0">
                    <a:pos x="606" y="766"/>
                  </a:cxn>
                  <a:cxn ang="0">
                    <a:pos x="777" y="751"/>
                  </a:cxn>
                  <a:cxn ang="0">
                    <a:pos x="968" y="730"/>
                  </a:cxn>
                  <a:cxn ang="0">
                    <a:pos x="1127" y="708"/>
                  </a:cxn>
                  <a:cxn ang="0">
                    <a:pos x="1341" y="673"/>
                  </a:cxn>
                  <a:cxn ang="0">
                    <a:pos x="1595" y="617"/>
                  </a:cxn>
                  <a:cxn ang="0">
                    <a:pos x="1744" y="576"/>
                  </a:cxn>
                  <a:cxn ang="0">
                    <a:pos x="1964" y="504"/>
                  </a:cxn>
                  <a:cxn ang="0">
                    <a:pos x="2102" y="449"/>
                  </a:cxn>
                  <a:cxn ang="0">
                    <a:pos x="2225" y="387"/>
                  </a:cxn>
                  <a:cxn ang="0">
                    <a:pos x="2325" y="325"/>
                  </a:cxn>
                  <a:cxn ang="0">
                    <a:pos x="2411" y="259"/>
                  </a:cxn>
                  <a:cxn ang="0">
                    <a:pos x="2473" y="199"/>
                  </a:cxn>
                  <a:cxn ang="0">
                    <a:pos x="2512" y="142"/>
                  </a:cxn>
                  <a:cxn ang="0">
                    <a:pos x="2536" y="91"/>
                  </a:cxn>
                  <a:cxn ang="0">
                    <a:pos x="2551" y="30"/>
                  </a:cxn>
                  <a:cxn ang="0">
                    <a:pos x="3025" y="0"/>
                  </a:cxn>
                  <a:cxn ang="0">
                    <a:pos x="3011" y="89"/>
                  </a:cxn>
                  <a:cxn ang="0">
                    <a:pos x="2984" y="152"/>
                  </a:cxn>
                  <a:cxn ang="0">
                    <a:pos x="2943" y="215"/>
                  </a:cxn>
                  <a:cxn ang="0">
                    <a:pos x="2888" y="277"/>
                  </a:cxn>
                  <a:cxn ang="0">
                    <a:pos x="2817" y="340"/>
                  </a:cxn>
                  <a:cxn ang="0">
                    <a:pos x="2737" y="398"/>
                  </a:cxn>
                  <a:cxn ang="0">
                    <a:pos x="2615" y="470"/>
                  </a:cxn>
                  <a:cxn ang="0">
                    <a:pos x="2436" y="552"/>
                  </a:cxn>
                  <a:cxn ang="0">
                    <a:pos x="2266" y="618"/>
                  </a:cxn>
                  <a:cxn ang="0">
                    <a:pos x="2020" y="695"/>
                  </a:cxn>
                  <a:cxn ang="0">
                    <a:pos x="1770" y="754"/>
                  </a:cxn>
                  <a:cxn ang="0">
                    <a:pos x="1588" y="793"/>
                  </a:cxn>
                  <a:cxn ang="0">
                    <a:pos x="1431" y="820"/>
                  </a:cxn>
                  <a:cxn ang="0">
                    <a:pos x="1266" y="846"/>
                  </a:cxn>
                  <a:cxn ang="0">
                    <a:pos x="1063" y="871"/>
                  </a:cxn>
                  <a:cxn ang="0">
                    <a:pos x="839" y="895"/>
                  </a:cxn>
                  <a:cxn ang="0">
                    <a:pos x="618" y="912"/>
                  </a:cxn>
                  <a:cxn ang="0">
                    <a:pos x="387" y="924"/>
                  </a:cxn>
                  <a:cxn ang="0">
                    <a:pos x="80" y="932"/>
                  </a:cxn>
                  <a:cxn ang="0">
                    <a:pos x="2" y="789"/>
                  </a:cxn>
                </a:cxnLst>
                <a:rect l="0" t="0" r="r" b="b"/>
                <a:pathLst>
                  <a:path w="3025" h="935">
                    <a:moveTo>
                      <a:pt x="2" y="789"/>
                    </a:moveTo>
                    <a:lnTo>
                      <a:pt x="80" y="787"/>
                    </a:lnTo>
                    <a:lnTo>
                      <a:pt x="179" y="786"/>
                    </a:lnTo>
                    <a:lnTo>
                      <a:pt x="260" y="784"/>
                    </a:lnTo>
                    <a:lnTo>
                      <a:pt x="342" y="781"/>
                    </a:lnTo>
                    <a:lnTo>
                      <a:pt x="432" y="777"/>
                    </a:lnTo>
                    <a:lnTo>
                      <a:pt x="513" y="772"/>
                    </a:lnTo>
                    <a:lnTo>
                      <a:pt x="606" y="766"/>
                    </a:lnTo>
                    <a:lnTo>
                      <a:pt x="682" y="760"/>
                    </a:lnTo>
                    <a:lnTo>
                      <a:pt x="777" y="751"/>
                    </a:lnTo>
                    <a:lnTo>
                      <a:pt x="869" y="741"/>
                    </a:lnTo>
                    <a:lnTo>
                      <a:pt x="968" y="730"/>
                    </a:lnTo>
                    <a:lnTo>
                      <a:pt x="1051" y="718"/>
                    </a:lnTo>
                    <a:lnTo>
                      <a:pt x="1127" y="708"/>
                    </a:lnTo>
                    <a:lnTo>
                      <a:pt x="1215" y="695"/>
                    </a:lnTo>
                    <a:lnTo>
                      <a:pt x="1341" y="673"/>
                    </a:lnTo>
                    <a:lnTo>
                      <a:pt x="1457" y="649"/>
                    </a:lnTo>
                    <a:lnTo>
                      <a:pt x="1595" y="617"/>
                    </a:lnTo>
                    <a:lnTo>
                      <a:pt x="1686" y="593"/>
                    </a:lnTo>
                    <a:lnTo>
                      <a:pt x="1744" y="576"/>
                    </a:lnTo>
                    <a:lnTo>
                      <a:pt x="1857" y="542"/>
                    </a:lnTo>
                    <a:lnTo>
                      <a:pt x="1964" y="504"/>
                    </a:lnTo>
                    <a:lnTo>
                      <a:pt x="2042" y="474"/>
                    </a:lnTo>
                    <a:lnTo>
                      <a:pt x="2102" y="449"/>
                    </a:lnTo>
                    <a:lnTo>
                      <a:pt x="2170" y="417"/>
                    </a:lnTo>
                    <a:lnTo>
                      <a:pt x="2225" y="387"/>
                    </a:lnTo>
                    <a:lnTo>
                      <a:pt x="2272" y="360"/>
                    </a:lnTo>
                    <a:lnTo>
                      <a:pt x="2325" y="325"/>
                    </a:lnTo>
                    <a:lnTo>
                      <a:pt x="2372" y="292"/>
                    </a:lnTo>
                    <a:lnTo>
                      <a:pt x="2411" y="259"/>
                    </a:lnTo>
                    <a:lnTo>
                      <a:pt x="2445" y="229"/>
                    </a:lnTo>
                    <a:lnTo>
                      <a:pt x="2473" y="199"/>
                    </a:lnTo>
                    <a:lnTo>
                      <a:pt x="2494" y="172"/>
                    </a:lnTo>
                    <a:lnTo>
                      <a:pt x="2512" y="142"/>
                    </a:lnTo>
                    <a:lnTo>
                      <a:pt x="2527" y="115"/>
                    </a:lnTo>
                    <a:lnTo>
                      <a:pt x="2536" y="91"/>
                    </a:lnTo>
                    <a:lnTo>
                      <a:pt x="2546" y="59"/>
                    </a:lnTo>
                    <a:lnTo>
                      <a:pt x="2551" y="30"/>
                    </a:lnTo>
                    <a:lnTo>
                      <a:pt x="2552" y="0"/>
                    </a:lnTo>
                    <a:lnTo>
                      <a:pt x="3025" y="0"/>
                    </a:lnTo>
                    <a:lnTo>
                      <a:pt x="3020" y="48"/>
                    </a:lnTo>
                    <a:lnTo>
                      <a:pt x="3011" y="89"/>
                    </a:lnTo>
                    <a:lnTo>
                      <a:pt x="2999" y="124"/>
                    </a:lnTo>
                    <a:lnTo>
                      <a:pt x="2984" y="152"/>
                    </a:lnTo>
                    <a:lnTo>
                      <a:pt x="2968" y="182"/>
                    </a:lnTo>
                    <a:lnTo>
                      <a:pt x="2943" y="215"/>
                    </a:lnTo>
                    <a:lnTo>
                      <a:pt x="2922" y="241"/>
                    </a:lnTo>
                    <a:lnTo>
                      <a:pt x="2888" y="277"/>
                    </a:lnTo>
                    <a:lnTo>
                      <a:pt x="2853" y="309"/>
                    </a:lnTo>
                    <a:lnTo>
                      <a:pt x="2817" y="340"/>
                    </a:lnTo>
                    <a:lnTo>
                      <a:pt x="2775" y="372"/>
                    </a:lnTo>
                    <a:lnTo>
                      <a:pt x="2737" y="398"/>
                    </a:lnTo>
                    <a:lnTo>
                      <a:pt x="2676" y="435"/>
                    </a:lnTo>
                    <a:lnTo>
                      <a:pt x="2615" y="470"/>
                    </a:lnTo>
                    <a:lnTo>
                      <a:pt x="2525" y="513"/>
                    </a:lnTo>
                    <a:lnTo>
                      <a:pt x="2436" y="552"/>
                    </a:lnTo>
                    <a:lnTo>
                      <a:pt x="2346" y="588"/>
                    </a:lnTo>
                    <a:lnTo>
                      <a:pt x="2266" y="618"/>
                    </a:lnTo>
                    <a:lnTo>
                      <a:pt x="2152" y="656"/>
                    </a:lnTo>
                    <a:lnTo>
                      <a:pt x="2020" y="695"/>
                    </a:lnTo>
                    <a:lnTo>
                      <a:pt x="1889" y="727"/>
                    </a:lnTo>
                    <a:lnTo>
                      <a:pt x="1770" y="754"/>
                    </a:lnTo>
                    <a:lnTo>
                      <a:pt x="1689" y="772"/>
                    </a:lnTo>
                    <a:lnTo>
                      <a:pt x="1588" y="793"/>
                    </a:lnTo>
                    <a:lnTo>
                      <a:pt x="1514" y="807"/>
                    </a:lnTo>
                    <a:lnTo>
                      <a:pt x="1431" y="820"/>
                    </a:lnTo>
                    <a:lnTo>
                      <a:pt x="1347" y="834"/>
                    </a:lnTo>
                    <a:lnTo>
                      <a:pt x="1266" y="846"/>
                    </a:lnTo>
                    <a:lnTo>
                      <a:pt x="1158" y="861"/>
                    </a:lnTo>
                    <a:lnTo>
                      <a:pt x="1063" y="871"/>
                    </a:lnTo>
                    <a:lnTo>
                      <a:pt x="960" y="883"/>
                    </a:lnTo>
                    <a:lnTo>
                      <a:pt x="839" y="895"/>
                    </a:lnTo>
                    <a:lnTo>
                      <a:pt x="716" y="906"/>
                    </a:lnTo>
                    <a:lnTo>
                      <a:pt x="618" y="912"/>
                    </a:lnTo>
                    <a:lnTo>
                      <a:pt x="506" y="920"/>
                    </a:lnTo>
                    <a:lnTo>
                      <a:pt x="387" y="924"/>
                    </a:lnTo>
                    <a:lnTo>
                      <a:pt x="226" y="930"/>
                    </a:lnTo>
                    <a:lnTo>
                      <a:pt x="80" y="932"/>
                    </a:lnTo>
                    <a:lnTo>
                      <a:pt x="0" y="935"/>
                    </a:lnTo>
                    <a:lnTo>
                      <a:pt x="2" y="789"/>
                    </a:lnTo>
                    <a:close/>
                  </a:path>
                </a:pathLst>
              </a:custGeom>
              <a:solidFill>
                <a:srgbClr val="FFFF00"/>
              </a:solidFill>
              <a:ln w="9525">
                <a:noFill/>
                <a:round/>
                <a:headEnd/>
                <a:tailEnd/>
              </a:ln>
            </p:spPr>
            <p:txBody>
              <a:bodyPr/>
              <a:lstStyle/>
              <a:p>
                <a:endParaRPr lang="en-US" sz="1350"/>
              </a:p>
            </p:txBody>
          </p:sp>
          <p:grpSp>
            <p:nvGrpSpPr>
              <p:cNvPr id="9" name="Group 44"/>
              <p:cNvGrpSpPr>
                <a:grpSpLocks/>
              </p:cNvGrpSpPr>
              <p:nvPr/>
            </p:nvGrpSpPr>
            <p:grpSpPr bwMode="auto">
              <a:xfrm>
                <a:off x="1497" y="1864"/>
                <a:ext cx="4260" cy="1080"/>
                <a:chOff x="1497" y="1864"/>
                <a:chExt cx="4260" cy="1080"/>
              </a:xfrm>
            </p:grpSpPr>
            <p:sp>
              <p:nvSpPr>
                <p:cNvPr id="65581" name="Freeform 45"/>
                <p:cNvSpPr>
                  <a:spLocks/>
                </p:cNvSpPr>
                <p:nvPr/>
              </p:nvSpPr>
              <p:spPr bwMode="auto">
                <a:xfrm>
                  <a:off x="5181" y="1864"/>
                  <a:ext cx="143" cy="1080"/>
                </a:xfrm>
                <a:custGeom>
                  <a:avLst/>
                  <a:gdLst/>
                  <a:ahLst/>
                  <a:cxnLst>
                    <a:cxn ang="0">
                      <a:pos x="143" y="0"/>
                    </a:cxn>
                    <a:cxn ang="0">
                      <a:pos x="143" y="1080"/>
                    </a:cxn>
                    <a:cxn ang="0">
                      <a:pos x="0" y="792"/>
                    </a:cxn>
                    <a:cxn ang="0">
                      <a:pos x="0" y="287"/>
                    </a:cxn>
                    <a:cxn ang="0">
                      <a:pos x="143" y="0"/>
                    </a:cxn>
                  </a:cxnLst>
                  <a:rect l="0" t="0" r="r" b="b"/>
                  <a:pathLst>
                    <a:path w="143" h="1080">
                      <a:moveTo>
                        <a:pt x="143" y="0"/>
                      </a:moveTo>
                      <a:lnTo>
                        <a:pt x="143" y="1080"/>
                      </a:lnTo>
                      <a:lnTo>
                        <a:pt x="0" y="792"/>
                      </a:lnTo>
                      <a:lnTo>
                        <a:pt x="0" y="287"/>
                      </a:lnTo>
                      <a:lnTo>
                        <a:pt x="143" y="0"/>
                      </a:lnTo>
                      <a:close/>
                    </a:path>
                  </a:pathLst>
                </a:custGeom>
                <a:solidFill>
                  <a:srgbClr val="FFFF00"/>
                </a:solidFill>
                <a:ln w="9525">
                  <a:noFill/>
                  <a:round/>
                  <a:headEnd/>
                  <a:tailEnd/>
                </a:ln>
              </p:spPr>
              <p:txBody>
                <a:bodyPr/>
                <a:lstStyle/>
                <a:p>
                  <a:endParaRPr lang="en-US" sz="1350"/>
                </a:p>
              </p:txBody>
            </p:sp>
            <p:sp>
              <p:nvSpPr>
                <p:cNvPr id="65582" name="Freeform 46"/>
                <p:cNvSpPr>
                  <a:spLocks/>
                </p:cNvSpPr>
                <p:nvPr/>
              </p:nvSpPr>
              <p:spPr bwMode="auto">
                <a:xfrm>
                  <a:off x="1497" y="1864"/>
                  <a:ext cx="4260" cy="1080"/>
                </a:xfrm>
                <a:custGeom>
                  <a:avLst/>
                  <a:gdLst/>
                  <a:ahLst/>
                  <a:cxnLst>
                    <a:cxn ang="0">
                      <a:pos x="3827" y="359"/>
                    </a:cxn>
                    <a:cxn ang="0">
                      <a:pos x="3827" y="0"/>
                    </a:cxn>
                    <a:cxn ang="0">
                      <a:pos x="4260" y="576"/>
                    </a:cxn>
                    <a:cxn ang="0">
                      <a:pos x="3827" y="1080"/>
                    </a:cxn>
                    <a:cxn ang="0">
                      <a:pos x="3827" y="720"/>
                    </a:cxn>
                    <a:cxn ang="0">
                      <a:pos x="0" y="720"/>
                    </a:cxn>
                    <a:cxn ang="0">
                      <a:pos x="0" y="359"/>
                    </a:cxn>
                    <a:cxn ang="0">
                      <a:pos x="3827" y="359"/>
                    </a:cxn>
                  </a:cxnLst>
                  <a:rect l="0" t="0" r="r" b="b"/>
                  <a:pathLst>
                    <a:path w="4260" h="1080">
                      <a:moveTo>
                        <a:pt x="3827" y="359"/>
                      </a:moveTo>
                      <a:lnTo>
                        <a:pt x="3827" y="0"/>
                      </a:lnTo>
                      <a:lnTo>
                        <a:pt x="4260" y="576"/>
                      </a:lnTo>
                      <a:lnTo>
                        <a:pt x="3827" y="1080"/>
                      </a:lnTo>
                      <a:lnTo>
                        <a:pt x="3827" y="720"/>
                      </a:lnTo>
                      <a:lnTo>
                        <a:pt x="0" y="720"/>
                      </a:lnTo>
                      <a:lnTo>
                        <a:pt x="0" y="359"/>
                      </a:lnTo>
                      <a:lnTo>
                        <a:pt x="3827" y="359"/>
                      </a:lnTo>
                      <a:close/>
                    </a:path>
                  </a:pathLst>
                </a:custGeom>
                <a:solidFill>
                  <a:srgbClr val="FFFF00"/>
                </a:solidFill>
                <a:ln w="9525">
                  <a:noFill/>
                  <a:round/>
                  <a:headEnd/>
                  <a:tailEnd/>
                </a:ln>
              </p:spPr>
              <p:txBody>
                <a:bodyPr/>
                <a:lstStyle/>
                <a:p>
                  <a:endParaRPr lang="en-US" sz="1350"/>
                </a:p>
              </p:txBody>
            </p:sp>
          </p:grpSp>
        </p:grpSp>
      </p:grpSp>
      <p:sp>
        <p:nvSpPr>
          <p:cNvPr id="11" name="Slide Number Placeholder 10"/>
          <p:cNvSpPr>
            <a:spLocks noGrp="1"/>
          </p:cNvSpPr>
          <p:nvPr>
            <p:ph type="sldNum" sz="quarter" idx="12"/>
          </p:nvPr>
        </p:nvSpPr>
        <p:spPr/>
        <p:txBody>
          <a:bodyPr>
            <a:normAutofit/>
          </a:bodyPr>
          <a:lstStyle/>
          <a:p>
            <a:fld id="{6D22F896-40B5-4ADD-8801-0D06FADFA095}" type="slidenum">
              <a:rPr lang="en-US" smtClean="0"/>
              <a:t>37</a:t>
            </a:fld>
            <a:endParaRPr lang="en-US" dirty="0"/>
          </a:p>
        </p:txBody>
      </p:sp>
    </p:spTree>
    <p:extLst>
      <p:ext uri="{BB962C8B-B14F-4D97-AF65-F5344CB8AC3E}">
        <p14:creationId xmlns:p14="http://schemas.microsoft.com/office/powerpoint/2010/main" val="34522577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Greater Sage Grouse</a:t>
            </a:r>
            <a:endParaRPr lang="en-US" dirty="0"/>
          </a:p>
        </p:txBody>
      </p:sp>
      <p:sp>
        <p:nvSpPr>
          <p:cNvPr id="6" name="Text Placeholder 5"/>
          <p:cNvSpPr>
            <a:spLocks noGrp="1"/>
          </p:cNvSpPr>
          <p:nvPr>
            <p:ph type="body" sz="half" idx="2"/>
          </p:nvPr>
        </p:nvSpPr>
        <p:spPr/>
        <p:txBody>
          <a:bodyPr/>
          <a:lstStyle/>
          <a:p>
            <a:endParaRPr lang="en-US" dirty="0"/>
          </a:p>
        </p:txBody>
      </p:sp>
      <p:pic>
        <p:nvPicPr>
          <p:cNvPr id="7" name="Picture Placeholder 6"/>
          <p:cNvPicPr>
            <a:picLocks noGrp="1" noChangeAspect="1"/>
          </p:cNvPicPr>
          <p:nvPr>
            <p:ph type="pic" idx="1"/>
          </p:nvPr>
        </p:nvPicPr>
        <p:blipFill>
          <a:blip r:embed="rId3" cstate="email">
            <a:extLst>
              <a:ext uri="{28A0092B-C50C-407E-A947-70E740481C1C}">
                <a14:useLocalDpi xmlns:a14="http://schemas.microsoft.com/office/drawing/2010/main" val="0"/>
              </a:ext>
            </a:extLst>
          </a:blip>
          <a:srcRect l="4657" r="4657"/>
          <a:stretch>
            <a:fillRect/>
          </a:stretch>
        </p:blipFill>
        <p:spPr>
          <a:prstGeom prst="rect">
            <a:avLst/>
          </a:prstGeom>
        </p:spPr>
      </p:pic>
      <p:pic>
        <p:nvPicPr>
          <p:cNvPr id="8" name="Picture 2"/>
          <p:cNvPicPr>
            <a:picLocks noChangeAspect="1" noChangeArrowheads="1"/>
          </p:cNvPicPr>
          <p:nvPr/>
        </p:nvPicPr>
        <p:blipFill>
          <a:blip r:embed="rId4" cstate="print"/>
          <a:srcRect/>
          <a:stretch>
            <a:fillRect/>
          </a:stretch>
        </p:blipFill>
        <p:spPr bwMode="auto">
          <a:xfrm>
            <a:off x="723900" y="2065279"/>
            <a:ext cx="3728357" cy="4213042"/>
          </a:xfrm>
          <a:prstGeom prst="rect">
            <a:avLst/>
          </a:prstGeom>
          <a:noFill/>
          <a:ln w="9525">
            <a:noFill/>
            <a:miter lim="800000"/>
            <a:headEnd/>
            <a:tailEnd/>
          </a:ln>
        </p:spPr>
      </p:pic>
      <p:sp>
        <p:nvSpPr>
          <p:cNvPr id="2" name="Slide Number Placeholder 1"/>
          <p:cNvSpPr>
            <a:spLocks noGrp="1"/>
          </p:cNvSpPr>
          <p:nvPr>
            <p:ph type="sldNum" sz="quarter" idx="4294967295"/>
          </p:nvPr>
        </p:nvSpPr>
        <p:spPr/>
        <p:txBody>
          <a:bodyPr/>
          <a:lstStyle/>
          <a:p>
            <a:fld id="{6C7EE9F8-1F8B-45D9-85CB-E4DD562C76AE}" type="slidenum">
              <a:rPr lang="en-US" smtClean="0"/>
              <a:t>38</a:t>
            </a:fld>
            <a:endParaRPr lang="en-US"/>
          </a:p>
        </p:txBody>
      </p:sp>
    </p:spTree>
    <p:extLst>
      <p:ext uri="{BB962C8B-B14F-4D97-AF65-F5344CB8AC3E}">
        <p14:creationId xmlns:p14="http://schemas.microsoft.com/office/powerpoint/2010/main" val="36603742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90956" y="5704"/>
            <a:ext cx="9138944" cy="6833247"/>
          </a:xfrm>
          <a:prstGeom prst="rect">
            <a:avLst/>
          </a:prstGeom>
        </p:spPr>
      </p:pic>
      <p:sp>
        <p:nvSpPr>
          <p:cNvPr id="5" name="TextBox 4"/>
          <p:cNvSpPr txBox="1"/>
          <p:nvPr/>
        </p:nvSpPr>
        <p:spPr>
          <a:xfrm>
            <a:off x="4112602" y="6248401"/>
            <a:ext cx="6517298" cy="461665"/>
          </a:xfrm>
          <a:prstGeom prst="rect">
            <a:avLst/>
          </a:prstGeom>
          <a:solidFill>
            <a:schemeClr val="tx1">
              <a:lumMod val="65000"/>
              <a:lumOff val="35000"/>
            </a:schemeClr>
          </a:solidFill>
        </p:spPr>
        <p:txBody>
          <a:bodyPr wrap="square" rtlCol="0">
            <a:spAutoFit/>
          </a:bodyPr>
          <a:lstStyle/>
          <a:p>
            <a:pPr algn="r"/>
            <a:r>
              <a:rPr lang="en-US" sz="1200" dirty="0">
                <a:solidFill>
                  <a:schemeClr val="bg1"/>
                </a:solidFill>
              </a:rPr>
              <a:t>Source: Erin Robertson</a:t>
            </a:r>
          </a:p>
          <a:p>
            <a:pPr algn="r"/>
            <a:r>
              <a:rPr lang="en-US" sz="1200" dirty="0">
                <a:solidFill>
                  <a:schemeClr val="bg1"/>
                </a:solidFill>
                <a:hlinkClick r:id="rId4"/>
              </a:rPr>
              <a:t>http://rockymountainwild.org/_site/wp-content/uploads</a:t>
            </a:r>
            <a:r>
              <a:rPr lang="en-US" sz="1200" dirty="0">
                <a:solidFill>
                  <a:schemeClr val="bg1"/>
                </a:solidFill>
              </a:rPr>
              <a:t>/threeforks_gsg-habitat_</a:t>
            </a:r>
          </a:p>
        </p:txBody>
      </p:sp>
      <p:sp>
        <p:nvSpPr>
          <p:cNvPr id="2" name="Slide Number Placeholder 1"/>
          <p:cNvSpPr>
            <a:spLocks noGrp="1"/>
          </p:cNvSpPr>
          <p:nvPr>
            <p:ph type="sldNum" sz="quarter" idx="12"/>
          </p:nvPr>
        </p:nvSpPr>
        <p:spPr/>
        <p:txBody>
          <a:bodyPr/>
          <a:lstStyle/>
          <a:p>
            <a:fld id="{6C7EE9F8-1F8B-45D9-85CB-E4DD562C76AE}" type="slidenum">
              <a:rPr lang="en-US" smtClean="0"/>
              <a:t>39</a:t>
            </a:fld>
            <a:endParaRPr lang="en-US"/>
          </a:p>
        </p:txBody>
      </p:sp>
    </p:spTree>
    <p:extLst>
      <p:ext uri="{BB962C8B-B14F-4D97-AF65-F5344CB8AC3E}">
        <p14:creationId xmlns:p14="http://schemas.microsoft.com/office/powerpoint/2010/main" val="36730726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78147" y="-76200"/>
            <a:ext cx="12570147" cy="6934200"/>
          </a:xfrm>
          <a:prstGeom prst="rect">
            <a:avLst/>
          </a:prstGeom>
        </p:spPr>
      </p:pic>
      <p:sp>
        <p:nvSpPr>
          <p:cNvPr id="4" name="Title 3"/>
          <p:cNvSpPr>
            <a:spLocks noGrp="1"/>
          </p:cNvSpPr>
          <p:nvPr>
            <p:ph type="title"/>
          </p:nvPr>
        </p:nvSpPr>
        <p:spPr>
          <a:xfrm>
            <a:off x="1601644" y="457200"/>
            <a:ext cx="9281160" cy="1942378"/>
          </a:xfrm>
        </p:spPr>
        <p:txBody>
          <a:bodyPr>
            <a:normAutofit/>
          </a:bodyPr>
          <a:lstStyle/>
          <a:p>
            <a:r>
              <a:rPr lang="en-US" dirty="0" smtClean="0">
                <a:solidFill>
                  <a:schemeClr val="accent6"/>
                </a:solidFill>
              </a:rPr>
              <a:t>Missouri v. Holland</a:t>
            </a:r>
            <a:endParaRPr lang="en-US" dirty="0">
              <a:solidFill>
                <a:schemeClr val="accent6"/>
              </a:solidFill>
            </a:endParaRPr>
          </a:p>
        </p:txBody>
      </p:sp>
      <p:sp>
        <p:nvSpPr>
          <p:cNvPr id="5" name="Text Placeholder 4"/>
          <p:cNvSpPr>
            <a:spLocks noGrp="1"/>
          </p:cNvSpPr>
          <p:nvPr>
            <p:ph type="body" idx="1"/>
          </p:nvPr>
        </p:nvSpPr>
        <p:spPr>
          <a:xfrm>
            <a:off x="2579029" y="5455457"/>
            <a:ext cx="9612971" cy="1143324"/>
          </a:xfrm>
        </p:spPr>
        <p:txBody>
          <a:bodyPr>
            <a:noAutofit/>
          </a:bodyPr>
          <a:lstStyle/>
          <a:p>
            <a:r>
              <a:rPr lang="en-US" b="1" dirty="0">
                <a:solidFill>
                  <a:schemeClr val="bg2"/>
                </a:solidFill>
              </a:rPr>
              <a:t>252 U.S. 416 (1920) (Holmes, J.) p. 758</a:t>
            </a:r>
          </a:p>
        </p:txBody>
      </p:sp>
      <p:sp>
        <p:nvSpPr>
          <p:cNvPr id="3" name="Slide Number Placeholder 2"/>
          <p:cNvSpPr>
            <a:spLocks noGrp="1"/>
          </p:cNvSpPr>
          <p:nvPr>
            <p:ph type="sldNum" sz="quarter" idx="12"/>
          </p:nvPr>
        </p:nvSpPr>
        <p:spPr/>
        <p:txBody>
          <a:bodyPr/>
          <a:lstStyle/>
          <a:p>
            <a:fld id="{4FAB73BC-B049-4115-A692-8D63A059BFB8}" type="slidenum">
              <a:rPr lang="en-US" smtClean="0"/>
              <a:pPr/>
              <a:t>4</a:t>
            </a:fld>
            <a:endParaRPr lang="en-US" dirty="0"/>
          </a:p>
        </p:txBody>
      </p:sp>
    </p:spTree>
    <p:extLst>
      <p:ext uri="{BB962C8B-B14F-4D97-AF65-F5344CB8AC3E}">
        <p14:creationId xmlns:p14="http://schemas.microsoft.com/office/powerpoint/2010/main" val="30624652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752601" y="228600"/>
            <a:ext cx="6507957" cy="6394170"/>
          </a:xfrm>
          <a:noFill/>
          <a:extLst>
            <a:ext uri="{909E8E84-426E-40DD-AFC4-6F175D3DCCD1}">
              <a14:hiddenFill xmlns:a14="http://schemas.microsoft.com/office/drawing/2010/main">
                <a:solidFill>
                  <a:srgbClr val="FFFFFF"/>
                </a:solidFill>
              </a14:hiddenFill>
            </a:ext>
          </a:extLst>
        </p:spPr>
      </p:pic>
      <p:sp>
        <p:nvSpPr>
          <p:cNvPr id="75779" name="TextBox 3"/>
          <p:cNvSpPr txBox="1">
            <a:spLocks noChangeArrowheads="1"/>
          </p:cNvSpPr>
          <p:nvPr/>
        </p:nvSpPr>
        <p:spPr bwMode="auto">
          <a:xfrm>
            <a:off x="5293782" y="5665385"/>
            <a:ext cx="319537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itchFamily="2" charset="2"/>
              <a:buChar char="n"/>
              <a:defRPr sz="3200">
                <a:solidFill>
                  <a:schemeClr val="tx1"/>
                </a:solidFill>
                <a:latin typeface="Times New Roman" pitchFamily="18" charset="0"/>
              </a:defRPr>
            </a:lvl1pPr>
            <a:lvl2pPr marL="742950" indent="-285750">
              <a:spcBef>
                <a:spcPct val="20000"/>
              </a:spcBef>
              <a:buClr>
                <a:schemeClr val="tx2"/>
              </a:buClr>
              <a:buSzPct val="60000"/>
              <a:buFont typeface="Wingdings" pitchFamily="2" charset="2"/>
              <a:buChar char="n"/>
              <a:defRPr sz="2800">
                <a:solidFill>
                  <a:schemeClr val="tx1"/>
                </a:solidFill>
                <a:latin typeface="Times New Roman" pitchFamily="18" charset="0"/>
              </a:defRPr>
            </a:lvl2pPr>
            <a:lvl3pPr marL="1143000" indent="-228600">
              <a:spcBef>
                <a:spcPct val="20000"/>
              </a:spcBef>
              <a:buClr>
                <a:schemeClr val="folHlink"/>
              </a:buClr>
              <a:buSzPct val="60000"/>
              <a:buFont typeface="Wingdings" pitchFamily="2" charset="2"/>
              <a:buChar char="n"/>
              <a:defRPr sz="2400">
                <a:solidFill>
                  <a:schemeClr val="tx1"/>
                </a:solidFill>
                <a:latin typeface="Times New Roman" pitchFamily="18" charset="0"/>
              </a:defRPr>
            </a:lvl3pPr>
            <a:lvl4pPr marL="1600200" indent="-228600">
              <a:spcBef>
                <a:spcPct val="20000"/>
              </a:spcBef>
              <a:buClr>
                <a:schemeClr val="tx1"/>
              </a:buClr>
              <a:buSzPct val="60000"/>
              <a:buFont typeface="Wingdings" pitchFamily="2" charset="2"/>
              <a:buChar char="n"/>
              <a:defRPr sz="2000">
                <a:solidFill>
                  <a:schemeClr val="tx1"/>
                </a:solidFill>
                <a:latin typeface="Times New Roman" pitchFamily="18" charset="0"/>
              </a:defRPr>
            </a:lvl4pPr>
            <a:lvl5pPr marL="2057400" indent="-228600">
              <a:spcBef>
                <a:spcPct val="20000"/>
              </a:spcBef>
              <a:buClr>
                <a:schemeClr val="hlink"/>
              </a:buClr>
              <a:buSzPct val="60000"/>
              <a:buFont typeface="Wingdings" pitchFamily="2" charset="2"/>
              <a:buChar char="n"/>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defRPr>
            </a:lvl9pPr>
          </a:lstStyle>
          <a:p>
            <a:pPr algn="r">
              <a:spcBef>
                <a:spcPct val="0"/>
              </a:spcBef>
              <a:buClrTx/>
              <a:buSzTx/>
              <a:buFontTx/>
              <a:buNone/>
            </a:pPr>
            <a:r>
              <a:rPr lang="en-US" altLang="en-US" sz="1350" dirty="0">
                <a:solidFill>
                  <a:schemeClr val="bg1"/>
                </a:solidFill>
                <a:latin typeface="+mn-lt"/>
              </a:rPr>
              <a:t>Greater Sage Grouse – U.S. FWS</a:t>
            </a:r>
          </a:p>
        </p:txBody>
      </p:sp>
      <p:sp>
        <p:nvSpPr>
          <p:cNvPr id="2" name="Slide Number Placeholder 1"/>
          <p:cNvSpPr>
            <a:spLocks noGrp="1"/>
          </p:cNvSpPr>
          <p:nvPr>
            <p:ph type="sldNum" sz="quarter" idx="12"/>
          </p:nvPr>
        </p:nvSpPr>
        <p:spPr/>
        <p:txBody>
          <a:bodyPr/>
          <a:lstStyle/>
          <a:p>
            <a:fld id="{6C7EE9F8-1F8B-45D9-85CB-E4DD562C76AE}" type="slidenum">
              <a:rPr lang="en-US" smtClean="0"/>
              <a:t>40</a:t>
            </a:fld>
            <a:endParaRPr lang="en-US"/>
          </a:p>
        </p:txBody>
      </p:sp>
    </p:spTree>
    <p:extLst>
      <p:ext uri="{BB962C8B-B14F-4D97-AF65-F5344CB8AC3E}">
        <p14:creationId xmlns:p14="http://schemas.microsoft.com/office/powerpoint/2010/main" val="1923047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520" y="549153"/>
            <a:ext cx="9210362" cy="6106540"/>
          </a:xfrm>
          <a:prstGeom prst="rect">
            <a:avLst/>
          </a:prstGeom>
        </p:spPr>
      </p:pic>
      <p:sp>
        <p:nvSpPr>
          <p:cNvPr id="3" name="Slide Number Placeholder 2"/>
          <p:cNvSpPr>
            <a:spLocks noGrp="1"/>
          </p:cNvSpPr>
          <p:nvPr>
            <p:ph type="sldNum" sz="quarter" idx="12"/>
          </p:nvPr>
        </p:nvSpPr>
        <p:spPr/>
        <p:txBody>
          <a:bodyPr/>
          <a:lstStyle/>
          <a:p>
            <a:fld id="{6C7EE9F8-1F8B-45D9-85CB-E4DD562C76AE}" type="slidenum">
              <a:rPr lang="en-US" smtClean="0"/>
              <a:t>41</a:t>
            </a:fld>
            <a:endParaRPr lang="en-US"/>
          </a:p>
        </p:txBody>
      </p:sp>
    </p:spTree>
    <p:extLst>
      <p:ext uri="{BB962C8B-B14F-4D97-AF65-F5344CB8AC3E}">
        <p14:creationId xmlns:p14="http://schemas.microsoft.com/office/powerpoint/2010/main" val="289732859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accent2"/>
                </a:solidFill>
              </a:rPr>
              <a:t>The Listing Process for Sage Grouse</a:t>
            </a:r>
            <a:endParaRPr lang="en-US" dirty="0">
              <a:solidFill>
                <a:schemeClr val="accent2"/>
              </a:solidFill>
            </a:endParaRPr>
          </a:p>
        </p:txBody>
      </p:sp>
      <p:sp>
        <p:nvSpPr>
          <p:cNvPr id="3" name="Content Placeholder 2"/>
          <p:cNvSpPr>
            <a:spLocks noGrp="1"/>
          </p:cNvSpPr>
          <p:nvPr>
            <p:ph sz="quarter" idx="1"/>
          </p:nvPr>
        </p:nvSpPr>
        <p:spPr/>
        <p:txBody>
          <a:bodyPr>
            <a:normAutofit/>
          </a:bodyPr>
          <a:lstStyle/>
          <a:p>
            <a:r>
              <a:rPr lang="en-US" sz="2800" dirty="0"/>
              <a:t>Western Watersheds Project petitions for listing the Sage Grouse</a:t>
            </a:r>
          </a:p>
          <a:p>
            <a:pPr lvl="1">
              <a:buClr>
                <a:schemeClr val="accent3"/>
              </a:buClr>
            </a:pPr>
            <a:r>
              <a:rPr lang="en-US" sz="2400" dirty="0"/>
              <a:t>Triggers the 90-day review 4(b)(3)(A) to determine whether listing may be warranted</a:t>
            </a:r>
          </a:p>
          <a:p>
            <a:r>
              <a:rPr lang="en-US" sz="2800" dirty="0"/>
              <a:t>Secretary decides that it may be warranted</a:t>
            </a:r>
          </a:p>
          <a:p>
            <a:pPr lvl="1">
              <a:buClr>
                <a:schemeClr val="accent3"/>
              </a:buClr>
            </a:pPr>
            <a:r>
              <a:rPr lang="en-US" sz="2400" dirty="0"/>
              <a:t>Triggers the 12-month determination 4(b)(3)(B)</a:t>
            </a:r>
          </a:p>
          <a:p>
            <a:pPr lvl="1">
              <a:buClr>
                <a:schemeClr val="accent3"/>
              </a:buClr>
            </a:pPr>
            <a:r>
              <a:rPr lang="en-US" sz="2400" dirty="0"/>
              <a:t>“best scientific and commercial data”</a:t>
            </a:r>
          </a:p>
        </p:txBody>
      </p:sp>
      <p:sp>
        <p:nvSpPr>
          <p:cNvPr id="5" name="Slide Number Placeholder 4"/>
          <p:cNvSpPr>
            <a:spLocks noGrp="1"/>
          </p:cNvSpPr>
          <p:nvPr>
            <p:ph type="sldNum" sz="quarter" idx="12"/>
          </p:nvPr>
        </p:nvSpPr>
        <p:spPr/>
        <p:txBody>
          <a:bodyPr>
            <a:normAutofit/>
          </a:bodyPr>
          <a:lstStyle/>
          <a:p>
            <a:fld id="{6D22F896-40B5-4ADD-8801-0D06FADFA095}" type="slidenum">
              <a:rPr lang="en-US" smtClean="0"/>
              <a:t>42</a:t>
            </a:fld>
            <a:endParaRPr lang="en-US" dirty="0"/>
          </a:p>
        </p:txBody>
      </p:sp>
    </p:spTree>
    <p:extLst>
      <p:ext uri="{BB962C8B-B14F-4D97-AF65-F5344CB8AC3E}">
        <p14:creationId xmlns:p14="http://schemas.microsoft.com/office/powerpoint/2010/main" val="3790302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solidFill>
                  <a:schemeClr val="accent2"/>
                </a:solidFill>
              </a:rPr>
              <a:t>ESA </a:t>
            </a:r>
            <a:r>
              <a:rPr lang="en-US" sz="2700" dirty="0">
                <a:solidFill>
                  <a:schemeClr val="accent2"/>
                </a:solidFill>
                <a:cs typeface="Times New Roman" pitchFamily="18" charset="0"/>
              </a:rPr>
              <a:t>§ 4</a:t>
            </a:r>
            <a:r>
              <a:rPr lang="en-US" sz="2400" dirty="0">
                <a:solidFill>
                  <a:schemeClr val="accent2"/>
                </a:solidFill>
              </a:rPr>
              <a:t> : </a:t>
            </a:r>
            <a:r>
              <a:rPr lang="en-US" sz="2700" dirty="0">
                <a:solidFill>
                  <a:schemeClr val="accent2"/>
                </a:solidFill>
              </a:rPr>
              <a:t>Determination of Endangered Species and Threatened Species </a:t>
            </a:r>
            <a:endParaRPr lang="en-US" sz="2400" dirty="0">
              <a:solidFill>
                <a:schemeClr val="accent2"/>
              </a:solidFill>
            </a:endParaRPr>
          </a:p>
        </p:txBody>
      </p:sp>
      <p:sp>
        <p:nvSpPr>
          <p:cNvPr id="3" name="Content Placeholder 2"/>
          <p:cNvSpPr>
            <a:spLocks noGrp="1"/>
          </p:cNvSpPr>
          <p:nvPr>
            <p:ph idx="1"/>
          </p:nvPr>
        </p:nvSpPr>
        <p:spPr/>
        <p:txBody>
          <a:bodyPr/>
          <a:lstStyle/>
          <a:p>
            <a:r>
              <a:rPr lang="en-US" sz="3600" dirty="0"/>
              <a:t>(b) Basis for determinations</a:t>
            </a:r>
          </a:p>
          <a:p>
            <a:pPr lvl="1"/>
            <a:r>
              <a:rPr lang="en-US" sz="3200" dirty="0"/>
              <a:t>(1)(A) The </a:t>
            </a:r>
            <a:r>
              <a:rPr lang="en-US" sz="3200" dirty="0" err="1"/>
              <a:t>Sec’y</a:t>
            </a:r>
            <a:r>
              <a:rPr lang="en-US" sz="3200" dirty="0"/>
              <a:t> shall make determinations … solely on the basis of the </a:t>
            </a:r>
            <a:r>
              <a:rPr lang="en-US" sz="3200" b="1" u="sng" dirty="0"/>
              <a:t>best scientific and commercial data </a:t>
            </a:r>
            <a:r>
              <a:rPr lang="en-US" sz="3200" dirty="0"/>
              <a:t>available … after conducting a review of the status of the species and after taking into accounts those efforts, if any, being made by any State or foreign nation …</a:t>
            </a:r>
          </a:p>
          <a:p>
            <a:pPr lvl="2"/>
            <a:endParaRPr lang="en-US" dirty="0"/>
          </a:p>
        </p:txBody>
      </p:sp>
      <p:sp>
        <p:nvSpPr>
          <p:cNvPr id="5" name="Slide Number Placeholder 4"/>
          <p:cNvSpPr>
            <a:spLocks noGrp="1"/>
          </p:cNvSpPr>
          <p:nvPr>
            <p:ph type="sldNum" sz="quarter" idx="12"/>
          </p:nvPr>
        </p:nvSpPr>
        <p:spPr/>
        <p:txBody>
          <a:bodyPr>
            <a:normAutofit/>
          </a:bodyPr>
          <a:lstStyle/>
          <a:p>
            <a:fld id="{6D22F896-40B5-4ADD-8801-0D06FADFA095}" type="slidenum">
              <a:rPr lang="en-US" smtClean="0"/>
              <a:t>43</a:t>
            </a:fld>
            <a:endParaRPr lang="en-US" dirty="0"/>
          </a:p>
        </p:txBody>
      </p:sp>
    </p:spTree>
    <p:extLst>
      <p:ext uri="{BB962C8B-B14F-4D97-AF65-F5344CB8AC3E}">
        <p14:creationId xmlns:p14="http://schemas.microsoft.com/office/powerpoint/2010/main" val="27411946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100" dirty="0"/>
              <a:t>Use your 100 points to determine likelihood of extinction</a:t>
            </a:r>
          </a:p>
        </p:txBody>
      </p:sp>
      <p:sp>
        <p:nvSpPr>
          <p:cNvPr id="3" name="Content Placeholder 2"/>
          <p:cNvSpPr>
            <a:spLocks noGrp="1"/>
          </p:cNvSpPr>
          <p:nvPr>
            <p:ph idx="1"/>
          </p:nvPr>
        </p:nvSpPr>
        <p:spPr/>
        <p:txBody>
          <a:bodyPr>
            <a:normAutofit/>
          </a:bodyPr>
          <a:lstStyle/>
          <a:p>
            <a:r>
              <a:rPr lang="en-US" sz="2800" dirty="0"/>
              <a:t>2011-2016 [next 5 years]</a:t>
            </a:r>
            <a:r>
              <a:rPr lang="en-US" sz="2800" dirty="0">
                <a:sym typeface="Wingdings" pitchFamily="2" charset="2"/>
              </a:rPr>
              <a:t> 10</a:t>
            </a:r>
            <a:endParaRPr lang="en-US" sz="2800" dirty="0"/>
          </a:p>
          <a:p>
            <a:r>
              <a:rPr lang="en-US" sz="2800" dirty="0"/>
              <a:t>2021-2031 [5-10 years] </a:t>
            </a:r>
            <a:r>
              <a:rPr lang="en-US" sz="2800" dirty="0">
                <a:sym typeface="Wingdings" pitchFamily="2" charset="2"/>
              </a:rPr>
              <a:t> 40</a:t>
            </a:r>
            <a:endParaRPr lang="en-US" sz="2800" dirty="0"/>
          </a:p>
          <a:p>
            <a:r>
              <a:rPr lang="en-US" sz="2800" dirty="0"/>
              <a:t>2032-2046 [10-25 years] </a:t>
            </a:r>
            <a:r>
              <a:rPr lang="en-US" sz="2800" dirty="0">
                <a:sym typeface="Wingdings" pitchFamily="2" charset="2"/>
              </a:rPr>
              <a:t> 40</a:t>
            </a:r>
            <a:endParaRPr lang="en-US" sz="2800" dirty="0"/>
          </a:p>
          <a:p>
            <a:r>
              <a:rPr lang="en-US" sz="2800" dirty="0"/>
              <a:t>2046- 2061 [25-50 years] </a:t>
            </a:r>
            <a:r>
              <a:rPr lang="en-US" sz="2800" dirty="0">
                <a:sym typeface="Wingdings" pitchFamily="2" charset="2"/>
              </a:rPr>
              <a:t> 10</a:t>
            </a:r>
            <a:endParaRPr lang="en-US" sz="2800" dirty="0"/>
          </a:p>
          <a:p>
            <a:r>
              <a:rPr lang="en-US" sz="2800" dirty="0"/>
              <a:t>2062-2111 [50-100 years] </a:t>
            </a:r>
            <a:r>
              <a:rPr lang="en-US" sz="2800" dirty="0">
                <a:sym typeface="Wingdings" pitchFamily="2" charset="2"/>
              </a:rPr>
              <a:t> 0</a:t>
            </a:r>
            <a:endParaRPr lang="en-US" sz="2800" dirty="0"/>
          </a:p>
          <a:p>
            <a:r>
              <a:rPr lang="en-US" sz="2800" dirty="0"/>
              <a:t>2112-2212 [100-200 years] </a:t>
            </a:r>
            <a:r>
              <a:rPr lang="en-US" sz="2800" dirty="0">
                <a:sym typeface="Wingdings" pitchFamily="2" charset="2"/>
              </a:rPr>
              <a:t> 0</a:t>
            </a:r>
            <a:endParaRPr lang="en-US" sz="2800" dirty="0"/>
          </a:p>
        </p:txBody>
      </p:sp>
      <p:sp>
        <p:nvSpPr>
          <p:cNvPr id="5" name="Slide Number Placeholder 4"/>
          <p:cNvSpPr>
            <a:spLocks noGrp="1"/>
          </p:cNvSpPr>
          <p:nvPr>
            <p:ph type="sldNum" sz="quarter" idx="12"/>
          </p:nvPr>
        </p:nvSpPr>
        <p:spPr/>
        <p:txBody>
          <a:bodyPr>
            <a:normAutofit/>
          </a:bodyPr>
          <a:lstStyle/>
          <a:p>
            <a:fld id="{6D22F896-40B5-4ADD-8801-0D06FADFA095}" type="slidenum">
              <a:rPr lang="en-US" smtClean="0"/>
              <a:t>44</a:t>
            </a:fld>
            <a:endParaRPr lang="en-US" dirty="0"/>
          </a:p>
        </p:txBody>
      </p:sp>
    </p:spTree>
    <p:extLst>
      <p:ext uri="{BB962C8B-B14F-4D97-AF65-F5344CB8AC3E}">
        <p14:creationId xmlns:p14="http://schemas.microsoft.com/office/powerpoint/2010/main" val="309234760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76400" y="228601"/>
            <a:ext cx="2792730" cy="2464173"/>
          </a:xfrm>
          <a:prstGeom prst="rect">
            <a:avLst/>
          </a:prstGeom>
        </p:spPr>
      </p:pic>
      <p:sp>
        <p:nvSpPr>
          <p:cNvPr id="5" name="TextBox 4"/>
          <p:cNvSpPr txBox="1"/>
          <p:nvPr/>
        </p:nvSpPr>
        <p:spPr>
          <a:xfrm>
            <a:off x="4800600" y="609601"/>
            <a:ext cx="5410200" cy="6024726"/>
          </a:xfrm>
          <a:prstGeom prst="rect">
            <a:avLst/>
          </a:prstGeom>
          <a:noFill/>
        </p:spPr>
        <p:txBody>
          <a:bodyPr wrap="square" rtlCol="0">
            <a:spAutoFit/>
          </a:bodyPr>
          <a:lstStyle/>
          <a:p>
            <a:r>
              <a:rPr lang="en-US" sz="2400" dirty="0">
                <a:solidFill>
                  <a:schemeClr val="tx1">
                    <a:lumMod val="65000"/>
                    <a:lumOff val="35000"/>
                  </a:schemeClr>
                </a:solidFill>
              </a:rPr>
              <a:t>July 2002, March 2003, December 2003 – Petitions to List</a:t>
            </a:r>
          </a:p>
          <a:p>
            <a:endParaRPr lang="en-US" sz="2400" dirty="0">
              <a:solidFill>
                <a:schemeClr val="tx1">
                  <a:lumMod val="65000"/>
                  <a:lumOff val="35000"/>
                </a:schemeClr>
              </a:solidFill>
            </a:endParaRPr>
          </a:p>
          <a:p>
            <a:r>
              <a:rPr lang="en-US" sz="2400" dirty="0">
                <a:solidFill>
                  <a:schemeClr val="tx1">
                    <a:lumMod val="65000"/>
                    <a:lumOff val="35000"/>
                  </a:schemeClr>
                </a:solidFill>
              </a:rPr>
              <a:t>April 2004 – 90-Day Finding</a:t>
            </a:r>
          </a:p>
          <a:p>
            <a:endParaRPr lang="en-US" sz="2400" dirty="0">
              <a:solidFill>
                <a:schemeClr val="tx1">
                  <a:lumMod val="65000"/>
                  <a:lumOff val="35000"/>
                </a:schemeClr>
              </a:solidFill>
            </a:endParaRPr>
          </a:p>
          <a:p>
            <a:r>
              <a:rPr lang="en-US" sz="2400" dirty="0">
                <a:solidFill>
                  <a:schemeClr val="tx1">
                    <a:lumMod val="65000"/>
                    <a:lumOff val="35000"/>
                  </a:schemeClr>
                </a:solidFill>
              </a:rPr>
              <a:t>January 2005 – “Not Warranted” 12-Month Finding</a:t>
            </a:r>
          </a:p>
          <a:p>
            <a:endParaRPr lang="en-US" sz="2400" dirty="0"/>
          </a:p>
          <a:p>
            <a:r>
              <a:rPr lang="en-US" sz="2400" dirty="0">
                <a:solidFill>
                  <a:srgbClr val="0070C0"/>
                </a:solidFill>
              </a:rPr>
              <a:t>December 2007 -  Court Overturned “Not Warranted” Finding</a:t>
            </a:r>
          </a:p>
          <a:p>
            <a:endParaRPr lang="en-US" sz="2400" dirty="0"/>
          </a:p>
          <a:p>
            <a:r>
              <a:rPr lang="en-US" sz="2400" dirty="0">
                <a:solidFill>
                  <a:schemeClr val="tx1">
                    <a:lumMod val="65000"/>
                    <a:lumOff val="35000"/>
                  </a:schemeClr>
                </a:solidFill>
              </a:rPr>
              <a:t>March 2010 – “Warranted, But Precluded” Finding</a:t>
            </a:r>
          </a:p>
          <a:p>
            <a:endParaRPr lang="en-US" sz="2400" dirty="0">
              <a:solidFill>
                <a:schemeClr val="tx1">
                  <a:lumMod val="65000"/>
                  <a:lumOff val="35000"/>
                </a:schemeClr>
              </a:solidFill>
            </a:endParaRPr>
          </a:p>
          <a:p>
            <a:r>
              <a:rPr lang="en-US" dirty="0" smtClean="0"/>
              <a:t>2011 settlement agreement requires a decision by 9/30/16</a:t>
            </a:r>
            <a:endParaRPr lang="en-US" dirty="0"/>
          </a:p>
          <a:p>
            <a:endParaRPr lang="en-US" sz="1350" dirty="0"/>
          </a:p>
        </p:txBody>
      </p:sp>
      <p:sp>
        <p:nvSpPr>
          <p:cNvPr id="2" name="Slide Number Placeholder 1"/>
          <p:cNvSpPr>
            <a:spLocks noGrp="1"/>
          </p:cNvSpPr>
          <p:nvPr>
            <p:ph type="sldNum" sz="quarter" idx="12"/>
          </p:nvPr>
        </p:nvSpPr>
        <p:spPr/>
        <p:txBody>
          <a:bodyPr/>
          <a:lstStyle/>
          <a:p>
            <a:fld id="{6C7EE9F8-1F8B-45D9-85CB-E4DD562C76AE}" type="slidenum">
              <a:rPr lang="en-US" smtClean="0"/>
              <a:t>45</a:t>
            </a:fld>
            <a:endParaRPr lang="en-US"/>
          </a:p>
        </p:txBody>
      </p:sp>
    </p:spTree>
    <p:extLst>
      <p:ext uri="{BB962C8B-B14F-4D97-AF65-F5344CB8AC3E}">
        <p14:creationId xmlns:p14="http://schemas.microsoft.com/office/powerpoint/2010/main" val="20301124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ESA 4(b)(5)</a:t>
            </a:r>
            <a:endParaRPr lang="en-US" dirty="0"/>
          </a:p>
        </p:txBody>
      </p:sp>
      <p:sp>
        <p:nvSpPr>
          <p:cNvPr id="3" name="Content Placeholder 2"/>
          <p:cNvSpPr>
            <a:spLocks noGrp="1"/>
          </p:cNvSpPr>
          <p:nvPr>
            <p:ph sz="quarter" idx="1"/>
          </p:nvPr>
        </p:nvSpPr>
        <p:spPr/>
        <p:txBody>
          <a:bodyPr/>
          <a:lstStyle/>
          <a:p>
            <a:r>
              <a:rPr lang="en-US" sz="3200" dirty="0"/>
              <a:t>With respect to any regulation proposed by the </a:t>
            </a:r>
            <a:r>
              <a:rPr lang="en-US" sz="3200" dirty="0" err="1"/>
              <a:t>Sec’y</a:t>
            </a:r>
            <a:r>
              <a:rPr lang="en-US" sz="3200" dirty="0"/>
              <a:t> …, the </a:t>
            </a:r>
            <a:r>
              <a:rPr lang="en-US" sz="3200" dirty="0" err="1"/>
              <a:t>Sec’y</a:t>
            </a:r>
            <a:r>
              <a:rPr lang="en-US" sz="3200" dirty="0"/>
              <a:t> shall—</a:t>
            </a:r>
          </a:p>
          <a:p>
            <a:pPr lvl="1"/>
            <a:r>
              <a:rPr lang="en-US" sz="2800" dirty="0"/>
              <a:t>(A) not less than 90 days before the effective date of the regulation-</a:t>
            </a:r>
          </a:p>
          <a:p>
            <a:pPr lvl="2"/>
            <a:r>
              <a:rPr lang="en-US" sz="2000" dirty="0"/>
              <a:t> [give notice to State, County, Foreign Nations, Scientific organizations, and put something in the newspaper]</a:t>
            </a:r>
          </a:p>
          <a:p>
            <a:pPr lvl="2"/>
            <a:r>
              <a:rPr lang="en-US" sz="2000" dirty="0"/>
              <a:t>(E) promptly hold one public hearing n the proposed regulation if any person files a request for such a hearing within 45 days after the fate of publication of the general notice</a:t>
            </a:r>
          </a:p>
          <a:p>
            <a:pPr lvl="2"/>
            <a:endParaRPr lang="en-US" sz="2400" dirty="0" smtClean="0"/>
          </a:p>
          <a:p>
            <a:pPr lvl="2"/>
            <a:endParaRPr lang="en-US" dirty="0" smtClean="0"/>
          </a:p>
          <a:p>
            <a:pPr lvl="2"/>
            <a:endParaRPr lang="en-US" dirty="0"/>
          </a:p>
        </p:txBody>
      </p:sp>
      <p:sp>
        <p:nvSpPr>
          <p:cNvPr id="5" name="Slide Number Placeholder 4"/>
          <p:cNvSpPr>
            <a:spLocks noGrp="1"/>
          </p:cNvSpPr>
          <p:nvPr>
            <p:ph type="sldNum" sz="quarter" idx="12"/>
          </p:nvPr>
        </p:nvSpPr>
        <p:spPr/>
        <p:txBody>
          <a:bodyPr>
            <a:normAutofit/>
          </a:bodyPr>
          <a:lstStyle/>
          <a:p>
            <a:fld id="{6D22F896-40B5-4ADD-8801-0D06FADFA095}" type="slidenum">
              <a:rPr lang="en-US" smtClean="0"/>
              <a:t>46</a:t>
            </a:fld>
            <a:endParaRPr lang="en-US" dirty="0"/>
          </a:p>
        </p:txBody>
      </p:sp>
    </p:spTree>
    <p:extLst>
      <p:ext uri="{BB962C8B-B14F-4D97-AF65-F5344CB8AC3E}">
        <p14:creationId xmlns:p14="http://schemas.microsoft.com/office/powerpoint/2010/main" val="366722956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ESA 4(b)(6)</a:t>
            </a:r>
            <a:endParaRPr lang="en-US" dirty="0"/>
          </a:p>
        </p:txBody>
      </p:sp>
      <p:sp>
        <p:nvSpPr>
          <p:cNvPr id="3" name="Content Placeholder 2"/>
          <p:cNvSpPr>
            <a:spLocks noGrp="1"/>
          </p:cNvSpPr>
          <p:nvPr>
            <p:ph sz="quarter" idx="1"/>
          </p:nvPr>
        </p:nvSpPr>
        <p:spPr/>
        <p:txBody>
          <a:bodyPr>
            <a:normAutofit/>
          </a:bodyPr>
          <a:lstStyle/>
          <a:p>
            <a:r>
              <a:rPr lang="en-US" sz="2800" dirty="0"/>
              <a:t>(A) within the one-year period beginning on the date on which the general notice is published in accordance with (5)(A)(</a:t>
            </a:r>
            <a:r>
              <a:rPr lang="en-US" sz="2800" dirty="0" err="1"/>
              <a:t>i</a:t>
            </a:r>
            <a:r>
              <a:rPr lang="en-US" sz="2800" dirty="0"/>
              <a:t>) … , the </a:t>
            </a:r>
            <a:r>
              <a:rPr lang="en-US" sz="2800" dirty="0" err="1"/>
              <a:t>Sec’y</a:t>
            </a:r>
            <a:r>
              <a:rPr lang="en-US" sz="2800" dirty="0"/>
              <a:t> shall publish</a:t>
            </a:r>
          </a:p>
          <a:p>
            <a:pPr lvl="1"/>
            <a:r>
              <a:rPr lang="en-US" dirty="0"/>
              <a:t>(</a:t>
            </a:r>
            <a:r>
              <a:rPr lang="en-US" dirty="0" err="1"/>
              <a:t>i</a:t>
            </a:r>
            <a:r>
              <a:rPr lang="en-US" dirty="0"/>
              <a:t>) if a determination as to whether a species is an endangered species, or a revision of critical habitat is involved, either –</a:t>
            </a:r>
          </a:p>
          <a:p>
            <a:pPr lvl="2"/>
            <a:r>
              <a:rPr lang="en-US" dirty="0"/>
              <a:t>(I) a final regulation to implement  such determination</a:t>
            </a:r>
          </a:p>
          <a:p>
            <a:pPr lvl="2"/>
            <a:r>
              <a:rPr lang="en-US" dirty="0"/>
              <a:t>(II) a final regulation to implement such revision or a finding that such revision should not be made</a:t>
            </a:r>
          </a:p>
          <a:p>
            <a:pPr lvl="2"/>
            <a:r>
              <a:rPr lang="en-US" dirty="0"/>
              <a:t>(III) notice of a one-year extension</a:t>
            </a:r>
          </a:p>
          <a:p>
            <a:pPr lvl="2"/>
            <a:r>
              <a:rPr lang="en-US" dirty="0"/>
              <a:t>(IV) notice that the proposed </a:t>
            </a:r>
            <a:r>
              <a:rPr lang="en-US" dirty="0" err="1"/>
              <a:t>reg</a:t>
            </a:r>
            <a:r>
              <a:rPr lang="en-US" dirty="0"/>
              <a:t> is being withdrawn (along with why)</a:t>
            </a:r>
          </a:p>
        </p:txBody>
      </p:sp>
      <p:sp>
        <p:nvSpPr>
          <p:cNvPr id="5" name="Slide Number Placeholder 4"/>
          <p:cNvSpPr>
            <a:spLocks noGrp="1"/>
          </p:cNvSpPr>
          <p:nvPr>
            <p:ph type="sldNum" sz="quarter" idx="12"/>
          </p:nvPr>
        </p:nvSpPr>
        <p:spPr/>
        <p:txBody>
          <a:bodyPr>
            <a:normAutofit/>
          </a:bodyPr>
          <a:lstStyle/>
          <a:p>
            <a:fld id="{6D22F896-40B5-4ADD-8801-0D06FADFA095}" type="slidenum">
              <a:rPr lang="en-US" smtClean="0"/>
              <a:t>47</a:t>
            </a:fld>
            <a:endParaRPr lang="en-US" dirty="0"/>
          </a:p>
        </p:txBody>
      </p:sp>
    </p:spTree>
    <p:extLst>
      <p:ext uri="{BB962C8B-B14F-4D97-AF65-F5344CB8AC3E}">
        <p14:creationId xmlns:p14="http://schemas.microsoft.com/office/powerpoint/2010/main" val="105018522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2076451" y="184665"/>
            <a:ext cx="6875859" cy="857250"/>
          </a:xfrm>
        </p:spPr>
        <p:txBody>
          <a:bodyPr>
            <a:normAutofit fontScale="90000"/>
          </a:bodyPr>
          <a:lstStyle/>
          <a:p>
            <a:r>
              <a:rPr lang="en-US" dirty="0">
                <a:solidFill>
                  <a:schemeClr val="accent1"/>
                </a:solidFill>
              </a:rPr>
              <a:t>Section 4 Listing Rulemaking</a:t>
            </a:r>
          </a:p>
        </p:txBody>
      </p:sp>
      <p:grpSp>
        <p:nvGrpSpPr>
          <p:cNvPr id="2" name="Group 3"/>
          <p:cNvGrpSpPr>
            <a:grpSpLocks/>
          </p:cNvGrpSpPr>
          <p:nvPr/>
        </p:nvGrpSpPr>
        <p:grpSpPr bwMode="auto">
          <a:xfrm>
            <a:off x="3754041" y="1943100"/>
            <a:ext cx="4686300" cy="742950"/>
            <a:chOff x="913" y="864"/>
            <a:chExt cx="3936" cy="624"/>
          </a:xfrm>
        </p:grpSpPr>
        <p:sp>
          <p:nvSpPr>
            <p:cNvPr id="68612" name="Rectangle 4"/>
            <p:cNvSpPr>
              <a:spLocks noChangeArrowheads="1"/>
            </p:cNvSpPr>
            <p:nvPr/>
          </p:nvSpPr>
          <p:spPr bwMode="auto">
            <a:xfrm>
              <a:off x="1009" y="864"/>
              <a:ext cx="3744" cy="624"/>
            </a:xfrm>
            <a:prstGeom prst="rect">
              <a:avLst/>
            </a:prstGeom>
            <a:solidFill>
              <a:srgbClr val="3366FF">
                <a:alpha val="50000"/>
              </a:srgbClr>
            </a:solidFill>
            <a:ln w="9525">
              <a:solidFill>
                <a:schemeClr val="tx1"/>
              </a:solidFill>
              <a:miter lim="800000"/>
              <a:headEnd/>
              <a:tailEnd/>
            </a:ln>
            <a:effectLst/>
          </p:spPr>
          <p:txBody>
            <a:bodyPr wrap="none" anchor="ctr"/>
            <a:lstStyle/>
            <a:p>
              <a:endParaRPr lang="en-US" sz="1350"/>
            </a:p>
          </p:txBody>
        </p:sp>
        <p:sp>
          <p:nvSpPr>
            <p:cNvPr id="68613" name="Text Box 5"/>
            <p:cNvSpPr txBox="1">
              <a:spLocks noChangeArrowheads="1"/>
            </p:cNvSpPr>
            <p:nvPr/>
          </p:nvSpPr>
          <p:spPr bwMode="auto">
            <a:xfrm>
              <a:off x="913" y="1008"/>
              <a:ext cx="3936" cy="310"/>
            </a:xfrm>
            <a:prstGeom prst="rect">
              <a:avLst/>
            </a:prstGeom>
            <a:noFill/>
            <a:ln w="9525">
              <a:noFill/>
              <a:miter lim="800000"/>
              <a:headEnd/>
              <a:tailEnd/>
            </a:ln>
            <a:effectLst/>
          </p:spPr>
          <p:txBody>
            <a:bodyPr>
              <a:spAutoFit/>
            </a:bodyPr>
            <a:lstStyle/>
            <a:p>
              <a:pPr algn="ctr">
                <a:spcBef>
                  <a:spcPct val="50000"/>
                </a:spcBef>
              </a:pPr>
              <a:r>
                <a:rPr lang="en-US" dirty="0"/>
                <a:t>NOTICE OF PROPOSED RULE 4(b)(5)(A)</a:t>
              </a:r>
            </a:p>
          </p:txBody>
        </p:sp>
      </p:grpSp>
      <p:sp>
        <p:nvSpPr>
          <p:cNvPr id="68614" name="Text Box 6"/>
          <p:cNvSpPr txBox="1">
            <a:spLocks noChangeArrowheads="1"/>
          </p:cNvSpPr>
          <p:nvPr/>
        </p:nvSpPr>
        <p:spPr bwMode="auto">
          <a:xfrm>
            <a:off x="6896100" y="2800350"/>
            <a:ext cx="1943100" cy="369332"/>
          </a:xfrm>
          <a:prstGeom prst="rect">
            <a:avLst/>
          </a:prstGeom>
          <a:noFill/>
          <a:ln w="9525">
            <a:noFill/>
            <a:miter lim="800000"/>
            <a:headEnd/>
            <a:tailEnd/>
          </a:ln>
          <a:effectLst/>
        </p:spPr>
        <p:txBody>
          <a:bodyPr>
            <a:spAutoFit/>
          </a:bodyPr>
          <a:lstStyle/>
          <a:p>
            <a:pPr>
              <a:spcBef>
                <a:spcPct val="50000"/>
              </a:spcBef>
            </a:pPr>
            <a:r>
              <a:rPr lang="en-US"/>
              <a:t>12 MONTHS</a:t>
            </a:r>
          </a:p>
        </p:txBody>
      </p:sp>
      <p:sp>
        <p:nvSpPr>
          <p:cNvPr id="68615" name="Rectangle 7"/>
          <p:cNvSpPr>
            <a:spLocks noChangeArrowheads="1"/>
          </p:cNvSpPr>
          <p:nvPr/>
        </p:nvSpPr>
        <p:spPr bwMode="auto">
          <a:xfrm>
            <a:off x="2724150" y="4057650"/>
            <a:ext cx="2114550" cy="971550"/>
          </a:xfrm>
          <a:prstGeom prst="rect">
            <a:avLst/>
          </a:prstGeom>
          <a:solidFill>
            <a:srgbClr val="3366FF">
              <a:alpha val="50000"/>
            </a:srgbClr>
          </a:solidFill>
          <a:ln w="9525">
            <a:solidFill>
              <a:schemeClr val="tx1"/>
            </a:solidFill>
            <a:miter lim="800000"/>
            <a:headEnd/>
            <a:tailEnd/>
          </a:ln>
          <a:effectLst/>
        </p:spPr>
        <p:txBody>
          <a:bodyPr wrap="none" anchor="ctr"/>
          <a:lstStyle/>
          <a:p>
            <a:pPr algn="ctr">
              <a:lnSpc>
                <a:spcPct val="90000"/>
              </a:lnSpc>
              <a:spcBef>
                <a:spcPct val="50000"/>
              </a:spcBef>
            </a:pPr>
            <a:r>
              <a:rPr lang="en-US" dirty="0"/>
              <a:t>NOTICE OF</a:t>
            </a:r>
          </a:p>
          <a:p>
            <a:pPr algn="ctr">
              <a:lnSpc>
                <a:spcPct val="30000"/>
              </a:lnSpc>
              <a:spcBef>
                <a:spcPct val="50000"/>
              </a:spcBef>
            </a:pPr>
            <a:r>
              <a:rPr lang="en-US" dirty="0"/>
              <a:t> FINAL RULE</a:t>
            </a:r>
          </a:p>
          <a:p>
            <a:pPr algn="ctr">
              <a:lnSpc>
                <a:spcPct val="40000"/>
              </a:lnSpc>
              <a:spcBef>
                <a:spcPct val="50000"/>
              </a:spcBef>
            </a:pPr>
            <a:r>
              <a:rPr lang="en-US" sz="1500" dirty="0"/>
              <a:t>4(b)(6)(A) = LISTING</a:t>
            </a:r>
          </a:p>
        </p:txBody>
      </p:sp>
      <p:grpSp>
        <p:nvGrpSpPr>
          <p:cNvPr id="3" name="Group 8"/>
          <p:cNvGrpSpPr>
            <a:grpSpLocks/>
          </p:cNvGrpSpPr>
          <p:nvPr/>
        </p:nvGrpSpPr>
        <p:grpSpPr bwMode="auto">
          <a:xfrm>
            <a:off x="7353300" y="4114803"/>
            <a:ext cx="2114550" cy="1052801"/>
            <a:chOff x="3840" y="2832"/>
            <a:chExt cx="1776" cy="777"/>
          </a:xfrm>
        </p:grpSpPr>
        <p:sp>
          <p:nvSpPr>
            <p:cNvPr id="68617" name="Rectangle 9"/>
            <p:cNvSpPr>
              <a:spLocks noChangeArrowheads="1"/>
            </p:cNvSpPr>
            <p:nvPr/>
          </p:nvSpPr>
          <p:spPr bwMode="auto">
            <a:xfrm>
              <a:off x="3840" y="2832"/>
              <a:ext cx="1776" cy="768"/>
            </a:xfrm>
            <a:prstGeom prst="rect">
              <a:avLst/>
            </a:prstGeom>
            <a:solidFill>
              <a:srgbClr val="3366FF">
                <a:alpha val="50000"/>
              </a:srgbClr>
            </a:solidFill>
            <a:ln w="9525">
              <a:solidFill>
                <a:schemeClr val="tx1"/>
              </a:solidFill>
              <a:miter lim="800000"/>
              <a:headEnd/>
              <a:tailEnd/>
            </a:ln>
            <a:effectLst/>
          </p:spPr>
          <p:txBody>
            <a:bodyPr wrap="none" anchor="ctr"/>
            <a:lstStyle/>
            <a:p>
              <a:endParaRPr lang="en-US" sz="1350"/>
            </a:p>
          </p:txBody>
        </p:sp>
        <p:sp>
          <p:nvSpPr>
            <p:cNvPr id="68618" name="Text Box 10"/>
            <p:cNvSpPr txBox="1">
              <a:spLocks noChangeArrowheads="1"/>
            </p:cNvSpPr>
            <p:nvPr/>
          </p:nvSpPr>
          <p:spPr bwMode="auto">
            <a:xfrm>
              <a:off x="3984" y="2928"/>
              <a:ext cx="1536" cy="681"/>
            </a:xfrm>
            <a:prstGeom prst="rect">
              <a:avLst/>
            </a:prstGeom>
            <a:noFill/>
            <a:ln w="9525">
              <a:noFill/>
              <a:miter lim="800000"/>
              <a:headEnd/>
              <a:tailEnd/>
            </a:ln>
            <a:effectLst/>
          </p:spPr>
          <p:txBody>
            <a:bodyPr>
              <a:spAutoFit/>
            </a:bodyPr>
            <a:lstStyle/>
            <a:p>
              <a:pPr algn="ctr"/>
              <a:r>
                <a:rPr lang="en-US" dirty="0"/>
                <a:t>NOTICE OF WITHDRAWAL</a:t>
              </a:r>
            </a:p>
            <a:p>
              <a:pPr algn="ctr"/>
              <a:r>
                <a:rPr lang="en-US" dirty="0"/>
                <a:t>4(b)(6)(A)</a:t>
              </a:r>
            </a:p>
          </p:txBody>
        </p:sp>
      </p:grpSp>
      <p:grpSp>
        <p:nvGrpSpPr>
          <p:cNvPr id="4" name="Group 11"/>
          <p:cNvGrpSpPr>
            <a:grpSpLocks/>
          </p:cNvGrpSpPr>
          <p:nvPr/>
        </p:nvGrpSpPr>
        <p:grpSpPr bwMode="auto">
          <a:xfrm>
            <a:off x="4895850" y="4800600"/>
            <a:ext cx="2286000" cy="971550"/>
            <a:chOff x="1872" y="3360"/>
            <a:chExt cx="1920" cy="816"/>
          </a:xfrm>
        </p:grpSpPr>
        <p:sp>
          <p:nvSpPr>
            <p:cNvPr id="68620" name="Rectangle 12"/>
            <p:cNvSpPr>
              <a:spLocks noChangeArrowheads="1"/>
            </p:cNvSpPr>
            <p:nvPr/>
          </p:nvSpPr>
          <p:spPr bwMode="auto">
            <a:xfrm>
              <a:off x="1920" y="3360"/>
              <a:ext cx="1872" cy="816"/>
            </a:xfrm>
            <a:prstGeom prst="rect">
              <a:avLst/>
            </a:prstGeom>
            <a:solidFill>
              <a:srgbClr val="3366FF">
                <a:alpha val="50000"/>
              </a:srgbClr>
            </a:solidFill>
            <a:ln w="9525">
              <a:solidFill>
                <a:schemeClr val="tx1"/>
              </a:solidFill>
              <a:miter lim="800000"/>
              <a:headEnd/>
              <a:tailEnd/>
            </a:ln>
            <a:effectLst/>
          </p:spPr>
          <p:txBody>
            <a:bodyPr wrap="none" anchor="ctr"/>
            <a:lstStyle/>
            <a:p>
              <a:endParaRPr lang="en-US" sz="1350"/>
            </a:p>
          </p:txBody>
        </p:sp>
        <p:sp>
          <p:nvSpPr>
            <p:cNvPr id="68621" name="Text Box 13"/>
            <p:cNvSpPr txBox="1">
              <a:spLocks noChangeArrowheads="1"/>
            </p:cNvSpPr>
            <p:nvPr/>
          </p:nvSpPr>
          <p:spPr bwMode="auto">
            <a:xfrm>
              <a:off x="1872" y="3360"/>
              <a:ext cx="1920" cy="776"/>
            </a:xfrm>
            <a:prstGeom prst="rect">
              <a:avLst/>
            </a:prstGeom>
            <a:noFill/>
            <a:ln w="9525">
              <a:noFill/>
              <a:miter lim="800000"/>
              <a:headEnd/>
              <a:tailEnd/>
            </a:ln>
            <a:effectLst/>
          </p:spPr>
          <p:txBody>
            <a:bodyPr>
              <a:spAutoFit/>
            </a:bodyPr>
            <a:lstStyle/>
            <a:p>
              <a:pPr algn="ctr">
                <a:spcBef>
                  <a:spcPct val="50000"/>
                </a:spcBef>
              </a:pPr>
              <a:r>
                <a:rPr lang="en-US" dirty="0"/>
                <a:t>NOTICE OF 6 MO. EXTENSION 4(b)(6)(B)(</a:t>
              </a:r>
              <a:r>
                <a:rPr lang="en-US" dirty="0" err="1"/>
                <a:t>i</a:t>
              </a:r>
              <a:r>
                <a:rPr lang="en-US" dirty="0"/>
                <a:t>)</a:t>
              </a:r>
            </a:p>
          </p:txBody>
        </p:sp>
      </p:grpSp>
      <p:sp>
        <p:nvSpPr>
          <p:cNvPr id="68622" name="Freeform 14"/>
          <p:cNvSpPr>
            <a:spLocks/>
          </p:cNvSpPr>
          <p:nvPr/>
        </p:nvSpPr>
        <p:spPr bwMode="auto">
          <a:xfrm flipV="1">
            <a:off x="4895850" y="2628901"/>
            <a:ext cx="2376488" cy="1952625"/>
          </a:xfrm>
          <a:custGeom>
            <a:avLst/>
            <a:gdLst/>
            <a:ahLst/>
            <a:cxnLst>
              <a:cxn ang="0">
                <a:pos x="8" y="713"/>
              </a:cxn>
              <a:cxn ang="0">
                <a:pos x="0" y="254"/>
              </a:cxn>
              <a:cxn ang="0">
                <a:pos x="447" y="406"/>
              </a:cxn>
              <a:cxn ang="0">
                <a:pos x="351" y="487"/>
              </a:cxn>
              <a:cxn ang="0">
                <a:pos x="450" y="597"/>
              </a:cxn>
              <a:cxn ang="0">
                <a:pos x="551" y="731"/>
              </a:cxn>
              <a:cxn ang="0">
                <a:pos x="631" y="832"/>
              </a:cxn>
              <a:cxn ang="0">
                <a:pos x="718" y="960"/>
              </a:cxn>
              <a:cxn ang="0">
                <a:pos x="812" y="1121"/>
              </a:cxn>
              <a:cxn ang="0">
                <a:pos x="885" y="1294"/>
              </a:cxn>
              <a:cxn ang="0">
                <a:pos x="886" y="370"/>
              </a:cxn>
              <a:cxn ang="0">
                <a:pos x="766" y="371"/>
              </a:cxn>
              <a:cxn ang="0">
                <a:pos x="1033" y="0"/>
              </a:cxn>
              <a:cxn ang="0">
                <a:pos x="1301" y="371"/>
              </a:cxn>
              <a:cxn ang="0">
                <a:pos x="1183" y="369"/>
              </a:cxn>
              <a:cxn ang="0">
                <a:pos x="1183" y="1305"/>
              </a:cxn>
              <a:cxn ang="0">
                <a:pos x="1261" y="1127"/>
              </a:cxn>
              <a:cxn ang="0">
                <a:pos x="1335" y="987"/>
              </a:cxn>
              <a:cxn ang="0">
                <a:pos x="1423" y="858"/>
              </a:cxn>
              <a:cxn ang="0">
                <a:pos x="1526" y="725"/>
              </a:cxn>
              <a:cxn ang="0">
                <a:pos x="1602" y="620"/>
              </a:cxn>
              <a:cxn ang="0">
                <a:pos x="1717" y="487"/>
              </a:cxn>
              <a:cxn ang="0">
                <a:pos x="1629" y="406"/>
              </a:cxn>
              <a:cxn ang="0">
                <a:pos x="2075" y="251"/>
              </a:cxn>
              <a:cxn ang="0">
                <a:pos x="2064" y="713"/>
              </a:cxn>
              <a:cxn ang="0">
                <a:pos x="1953" y="645"/>
              </a:cxn>
              <a:cxn ang="0">
                <a:pos x="1867" y="775"/>
              </a:cxn>
              <a:cxn ang="0">
                <a:pos x="1765" y="914"/>
              </a:cxn>
              <a:cxn ang="0">
                <a:pos x="1681" y="1042"/>
              </a:cxn>
              <a:cxn ang="0">
                <a:pos x="1607" y="1160"/>
              </a:cxn>
              <a:cxn ang="0">
                <a:pos x="1545" y="1271"/>
              </a:cxn>
              <a:cxn ang="0">
                <a:pos x="1484" y="1388"/>
              </a:cxn>
              <a:cxn ang="0">
                <a:pos x="1418" y="1533"/>
              </a:cxn>
              <a:cxn ang="0">
                <a:pos x="1388" y="1680"/>
              </a:cxn>
              <a:cxn ang="0">
                <a:pos x="1387" y="2127"/>
              </a:cxn>
              <a:cxn ang="0">
                <a:pos x="693" y="2127"/>
              </a:cxn>
              <a:cxn ang="0">
                <a:pos x="693" y="1681"/>
              </a:cxn>
              <a:cxn ang="0">
                <a:pos x="662" y="1533"/>
              </a:cxn>
              <a:cxn ang="0">
                <a:pos x="579" y="1353"/>
              </a:cxn>
              <a:cxn ang="0">
                <a:pos x="511" y="1235"/>
              </a:cxn>
              <a:cxn ang="0">
                <a:pos x="452" y="1135"/>
              </a:cxn>
              <a:cxn ang="0">
                <a:pos x="380" y="1018"/>
              </a:cxn>
              <a:cxn ang="0">
                <a:pos x="306" y="907"/>
              </a:cxn>
              <a:cxn ang="0">
                <a:pos x="219" y="785"/>
              </a:cxn>
              <a:cxn ang="0">
                <a:pos x="118" y="641"/>
              </a:cxn>
              <a:cxn ang="0">
                <a:pos x="8" y="713"/>
              </a:cxn>
            </a:cxnLst>
            <a:rect l="0" t="0" r="r" b="b"/>
            <a:pathLst>
              <a:path w="2075" h="2127">
                <a:moveTo>
                  <a:pt x="8" y="713"/>
                </a:moveTo>
                <a:lnTo>
                  <a:pt x="0" y="254"/>
                </a:lnTo>
                <a:lnTo>
                  <a:pt x="447" y="406"/>
                </a:lnTo>
                <a:lnTo>
                  <a:pt x="351" y="487"/>
                </a:lnTo>
                <a:lnTo>
                  <a:pt x="450" y="597"/>
                </a:lnTo>
                <a:lnTo>
                  <a:pt x="551" y="731"/>
                </a:lnTo>
                <a:lnTo>
                  <a:pt x="631" y="832"/>
                </a:lnTo>
                <a:lnTo>
                  <a:pt x="718" y="960"/>
                </a:lnTo>
                <a:lnTo>
                  <a:pt x="812" y="1121"/>
                </a:lnTo>
                <a:lnTo>
                  <a:pt x="885" y="1294"/>
                </a:lnTo>
                <a:lnTo>
                  <a:pt x="886" y="370"/>
                </a:lnTo>
                <a:lnTo>
                  <a:pt x="766" y="371"/>
                </a:lnTo>
                <a:lnTo>
                  <a:pt x="1033" y="0"/>
                </a:lnTo>
                <a:lnTo>
                  <a:pt x="1301" y="371"/>
                </a:lnTo>
                <a:lnTo>
                  <a:pt x="1183" y="369"/>
                </a:lnTo>
                <a:lnTo>
                  <a:pt x="1183" y="1305"/>
                </a:lnTo>
                <a:lnTo>
                  <a:pt x="1261" y="1127"/>
                </a:lnTo>
                <a:lnTo>
                  <a:pt x="1335" y="987"/>
                </a:lnTo>
                <a:lnTo>
                  <a:pt x="1423" y="858"/>
                </a:lnTo>
                <a:lnTo>
                  <a:pt x="1526" y="725"/>
                </a:lnTo>
                <a:lnTo>
                  <a:pt x="1602" y="620"/>
                </a:lnTo>
                <a:lnTo>
                  <a:pt x="1717" y="487"/>
                </a:lnTo>
                <a:lnTo>
                  <a:pt x="1629" y="406"/>
                </a:lnTo>
                <a:lnTo>
                  <a:pt x="2075" y="251"/>
                </a:lnTo>
                <a:lnTo>
                  <a:pt x="2064" y="713"/>
                </a:lnTo>
                <a:lnTo>
                  <a:pt x="1953" y="645"/>
                </a:lnTo>
                <a:lnTo>
                  <a:pt x="1867" y="775"/>
                </a:lnTo>
                <a:lnTo>
                  <a:pt x="1765" y="914"/>
                </a:lnTo>
                <a:lnTo>
                  <a:pt x="1681" y="1042"/>
                </a:lnTo>
                <a:lnTo>
                  <a:pt x="1607" y="1160"/>
                </a:lnTo>
                <a:lnTo>
                  <a:pt x="1545" y="1271"/>
                </a:lnTo>
                <a:lnTo>
                  <a:pt x="1484" y="1388"/>
                </a:lnTo>
                <a:lnTo>
                  <a:pt x="1418" y="1533"/>
                </a:lnTo>
                <a:lnTo>
                  <a:pt x="1388" y="1680"/>
                </a:lnTo>
                <a:lnTo>
                  <a:pt x="1387" y="2127"/>
                </a:lnTo>
                <a:lnTo>
                  <a:pt x="693" y="2127"/>
                </a:lnTo>
                <a:lnTo>
                  <a:pt x="693" y="1681"/>
                </a:lnTo>
                <a:lnTo>
                  <a:pt x="662" y="1533"/>
                </a:lnTo>
                <a:lnTo>
                  <a:pt x="579" y="1353"/>
                </a:lnTo>
                <a:lnTo>
                  <a:pt x="511" y="1235"/>
                </a:lnTo>
                <a:lnTo>
                  <a:pt x="452" y="1135"/>
                </a:lnTo>
                <a:lnTo>
                  <a:pt x="380" y="1018"/>
                </a:lnTo>
                <a:lnTo>
                  <a:pt x="306" y="907"/>
                </a:lnTo>
                <a:lnTo>
                  <a:pt x="219" y="785"/>
                </a:lnTo>
                <a:lnTo>
                  <a:pt x="118" y="641"/>
                </a:lnTo>
                <a:lnTo>
                  <a:pt x="8" y="713"/>
                </a:lnTo>
                <a:close/>
              </a:path>
            </a:pathLst>
          </a:custGeom>
          <a:solidFill>
            <a:srgbClr val="FFFF00"/>
          </a:solidFill>
          <a:ln w="9525">
            <a:solidFill>
              <a:schemeClr val="tx1"/>
            </a:solidFill>
            <a:round/>
            <a:headEnd/>
            <a:tailEnd/>
          </a:ln>
        </p:spPr>
        <p:txBody>
          <a:bodyPr/>
          <a:lstStyle/>
          <a:p>
            <a:endParaRPr lang="en-US" sz="1350"/>
          </a:p>
        </p:txBody>
      </p:sp>
      <p:sp>
        <p:nvSpPr>
          <p:cNvPr id="6" name="Slide Number Placeholder 5"/>
          <p:cNvSpPr>
            <a:spLocks noGrp="1"/>
          </p:cNvSpPr>
          <p:nvPr>
            <p:ph type="sldNum" sz="quarter" idx="12"/>
          </p:nvPr>
        </p:nvSpPr>
        <p:spPr/>
        <p:txBody>
          <a:bodyPr>
            <a:normAutofit/>
          </a:bodyPr>
          <a:lstStyle/>
          <a:p>
            <a:fld id="{6D22F896-40B5-4ADD-8801-0D06FADFA095}" type="slidenum">
              <a:rPr lang="en-US" smtClean="0"/>
              <a:t>48</a:t>
            </a:fld>
            <a:endParaRPr lang="en-US" dirty="0"/>
          </a:p>
        </p:txBody>
      </p:sp>
    </p:spTree>
    <p:extLst>
      <p:ext uri="{BB962C8B-B14F-4D97-AF65-F5344CB8AC3E}">
        <p14:creationId xmlns:p14="http://schemas.microsoft.com/office/powerpoint/2010/main" val="29132015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Treaty Power</a:t>
            </a:r>
            <a:endParaRPr lang="en-US" dirty="0"/>
          </a:p>
        </p:txBody>
      </p:sp>
      <p:sp>
        <p:nvSpPr>
          <p:cNvPr id="5" name="Content Placeholder 4"/>
          <p:cNvSpPr>
            <a:spLocks noGrp="1"/>
          </p:cNvSpPr>
          <p:nvPr>
            <p:ph idx="1"/>
          </p:nvPr>
        </p:nvSpPr>
        <p:spPr>
          <a:xfrm>
            <a:off x="1069848" y="1730945"/>
            <a:ext cx="9289341" cy="4906963"/>
          </a:xfrm>
        </p:spPr>
        <p:txBody>
          <a:bodyPr>
            <a:noAutofit/>
          </a:bodyPr>
          <a:lstStyle/>
          <a:p>
            <a:r>
              <a:rPr lang="en-US" sz="2800" dirty="0"/>
              <a:t>Article II: The Executive </a:t>
            </a:r>
            <a:r>
              <a:rPr lang="en-US" sz="2800" dirty="0" smtClean="0"/>
              <a:t>Branch</a:t>
            </a:r>
            <a:endParaRPr lang="en-US" sz="2800" dirty="0"/>
          </a:p>
          <a:p>
            <a:pPr lvl="1">
              <a:buClr>
                <a:schemeClr val="accent3"/>
              </a:buClr>
            </a:pPr>
            <a:r>
              <a:rPr lang="en-US" dirty="0"/>
              <a:t>Section II: He shall have Power, by and with the Advice and Consent of the Senate, </a:t>
            </a:r>
            <a:r>
              <a:rPr lang="en-US" b="1" u="sng" dirty="0">
                <a:solidFill>
                  <a:srgbClr val="FF0000"/>
                </a:solidFill>
              </a:rPr>
              <a:t>to make Treaties</a:t>
            </a:r>
            <a:r>
              <a:rPr lang="en-US" dirty="0"/>
              <a:t>, provided two thirds of the Senators present concur</a:t>
            </a:r>
          </a:p>
          <a:p>
            <a:r>
              <a:rPr lang="en-US" sz="2800" dirty="0"/>
              <a:t>PLUS Article VI:</a:t>
            </a:r>
          </a:p>
          <a:p>
            <a:pPr lvl="1">
              <a:buClr>
                <a:schemeClr val="accent3"/>
              </a:buClr>
            </a:pPr>
            <a:r>
              <a:rPr lang="en-US" dirty="0"/>
              <a:t>This Constitution, and the Laws of the United States which shall be made in Pursuance thereof; </a:t>
            </a:r>
            <a:r>
              <a:rPr lang="en-US" b="1" u="sng" dirty="0">
                <a:solidFill>
                  <a:srgbClr val="FF0000"/>
                </a:solidFill>
              </a:rPr>
              <a:t>and all Treaties made</a:t>
            </a:r>
            <a:r>
              <a:rPr lang="en-US" b="1" dirty="0"/>
              <a:t>, </a:t>
            </a:r>
            <a:r>
              <a:rPr lang="en-US" dirty="0"/>
              <a:t>or which shall be made, under the Authority of the United States, shall be the supreme Law of the Land; and the Judges in every State shall be bound thereby, any Thing in the Constitution or Laws of any State to the Contrary notwithstanding.</a:t>
            </a:r>
          </a:p>
          <a:p>
            <a:pPr lvl="1">
              <a:buClr>
                <a:schemeClr val="accent3"/>
              </a:buClr>
            </a:pPr>
            <a:r>
              <a:rPr lang="en-US" b="1" dirty="0">
                <a:solidFill>
                  <a:srgbClr val="0070C0"/>
                </a:solidFill>
              </a:rPr>
              <a:t>Supremacy Clause</a:t>
            </a:r>
          </a:p>
        </p:txBody>
      </p:sp>
      <p:sp>
        <p:nvSpPr>
          <p:cNvPr id="4" name="Slide Number Placeholder 3"/>
          <p:cNvSpPr>
            <a:spLocks noGrp="1"/>
          </p:cNvSpPr>
          <p:nvPr>
            <p:ph type="sldNum" sz="quarter" idx="12"/>
          </p:nvPr>
        </p:nvSpPr>
        <p:spPr/>
        <p:txBody>
          <a:bodyPr>
            <a:normAutofit/>
          </a:bodyPr>
          <a:lstStyle/>
          <a:p>
            <a:fld id="{4FAB73BC-B049-4115-A692-8D63A059BFB8}" type="slidenum">
              <a:rPr lang="en-US" smtClean="0"/>
              <a:t>5</a:t>
            </a:fld>
            <a:endParaRPr lang="en-US" dirty="0"/>
          </a:p>
        </p:txBody>
      </p:sp>
    </p:spTree>
    <p:extLst>
      <p:ext uri="{BB962C8B-B14F-4D97-AF65-F5344CB8AC3E}">
        <p14:creationId xmlns:p14="http://schemas.microsoft.com/office/powerpoint/2010/main" val="4127698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340497" y="-671766"/>
            <a:ext cx="12659497" cy="904583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4FAB73BC-B049-4115-A692-8D63A059BFB8}" type="slidenum">
              <a:rPr lang="en-US" smtClean="0"/>
              <a:t>6</a:t>
            </a:fld>
            <a:endParaRPr lang="en-US" dirty="0"/>
          </a:p>
        </p:txBody>
      </p:sp>
    </p:spTree>
    <p:extLst>
      <p:ext uri="{BB962C8B-B14F-4D97-AF65-F5344CB8AC3E}">
        <p14:creationId xmlns:p14="http://schemas.microsoft.com/office/powerpoint/2010/main" val="7474775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240633" y="1116608"/>
            <a:ext cx="3088238" cy="2313199"/>
          </a:xfrm>
          <a:prstGeom prst="rect">
            <a:avLst/>
          </a:prstGeom>
          <a:noFill/>
          <a:ln w="9525">
            <a:noFill/>
            <a:miter lim="800000"/>
            <a:headEnd/>
            <a:tailEnd/>
          </a:ln>
        </p:spPr>
      </p:pic>
      <p:sp>
        <p:nvSpPr>
          <p:cNvPr id="3" name="Title 2"/>
          <p:cNvSpPr>
            <a:spLocks noGrp="1"/>
          </p:cNvSpPr>
          <p:nvPr>
            <p:ph type="title"/>
          </p:nvPr>
        </p:nvSpPr>
        <p:spPr>
          <a:xfrm>
            <a:off x="1576137" y="304236"/>
            <a:ext cx="8562663" cy="727838"/>
          </a:xfrm>
        </p:spPr>
        <p:txBody>
          <a:bodyPr>
            <a:normAutofit fontScale="90000"/>
          </a:bodyPr>
          <a:lstStyle/>
          <a:p>
            <a:r>
              <a:rPr lang="en-US" dirty="0" smtClean="0">
                <a:solidFill>
                  <a:srgbClr val="00B050"/>
                </a:solidFill>
              </a:rPr>
              <a:t>Migratory Bird Treaty Act of 1918</a:t>
            </a:r>
            <a:endParaRPr lang="en-US" dirty="0">
              <a:solidFill>
                <a:srgbClr val="00B050"/>
              </a:solidFill>
            </a:endParaRPr>
          </a:p>
        </p:txBody>
      </p:sp>
      <p:sp>
        <p:nvSpPr>
          <p:cNvPr id="5" name="Content Placeholder 4"/>
          <p:cNvSpPr>
            <a:spLocks noGrp="1"/>
          </p:cNvSpPr>
          <p:nvPr>
            <p:ph sz="half" idx="1"/>
          </p:nvPr>
        </p:nvSpPr>
        <p:spPr>
          <a:xfrm>
            <a:off x="3854822" y="1224333"/>
            <a:ext cx="6889378" cy="5320846"/>
          </a:xfrm>
        </p:spPr>
        <p:txBody>
          <a:bodyPr>
            <a:noAutofit/>
          </a:bodyPr>
          <a:lstStyle/>
          <a:p>
            <a:r>
              <a:rPr lang="en-US" sz="2800" dirty="0"/>
              <a:t>1916 Treaty with </a:t>
            </a:r>
            <a:r>
              <a:rPr lang="en-US" sz="2800" dirty="0" smtClean="0"/>
              <a:t>GB</a:t>
            </a:r>
          </a:p>
          <a:p>
            <a:endParaRPr lang="en-US" sz="2800" dirty="0"/>
          </a:p>
          <a:p>
            <a:r>
              <a:rPr lang="en-US" sz="2800" dirty="0"/>
              <a:t>Why protect these birds? </a:t>
            </a:r>
          </a:p>
          <a:p>
            <a:pPr lvl="1">
              <a:buClr>
                <a:schemeClr val="accent3"/>
              </a:buClr>
            </a:pPr>
            <a:r>
              <a:rPr lang="en-US" sz="2400" dirty="0"/>
              <a:t>Food and because they a good at eating bugs that we don’t </a:t>
            </a:r>
            <a:r>
              <a:rPr lang="en-US" sz="2400" dirty="0" smtClean="0"/>
              <a:t>like</a:t>
            </a:r>
          </a:p>
          <a:p>
            <a:pPr lvl="1">
              <a:buClr>
                <a:schemeClr val="accent3"/>
              </a:buClr>
            </a:pPr>
            <a:endParaRPr lang="en-US" sz="2400" dirty="0"/>
          </a:p>
          <a:p>
            <a:r>
              <a:rPr lang="en-US" sz="2800" dirty="0"/>
              <a:t>What does the Act do?</a:t>
            </a:r>
          </a:p>
          <a:p>
            <a:pPr lvl="1">
              <a:buClr>
                <a:schemeClr val="accent3"/>
              </a:buClr>
            </a:pPr>
            <a:r>
              <a:rPr lang="en-US" sz="2400" dirty="0"/>
              <a:t>Prohibits killing, capturing or selling covered birds</a:t>
            </a:r>
          </a:p>
          <a:p>
            <a:pPr lvl="1">
              <a:buClr>
                <a:schemeClr val="accent3"/>
              </a:buClr>
            </a:pPr>
            <a:r>
              <a:rPr lang="en-US" sz="2400" dirty="0"/>
              <a:t>Includes alive and dead birds plus bird parts (feathers, eggs, etc</a:t>
            </a:r>
            <a:r>
              <a:rPr lang="en-US" sz="1600" dirty="0"/>
              <a:t>.)</a:t>
            </a:r>
          </a:p>
        </p:txBody>
      </p:sp>
      <p:sp>
        <p:nvSpPr>
          <p:cNvPr id="4" name="Slide Number Placeholder 3"/>
          <p:cNvSpPr>
            <a:spLocks noGrp="1"/>
          </p:cNvSpPr>
          <p:nvPr>
            <p:ph type="sldNum" sz="quarter" idx="12"/>
          </p:nvPr>
        </p:nvSpPr>
        <p:spPr>
          <a:xfrm>
            <a:off x="8353654" y="6490051"/>
            <a:ext cx="796616" cy="367949"/>
          </a:xfrm>
          <a:prstGeom prst="rect">
            <a:avLst/>
          </a:prstGeom>
        </p:spPr>
        <p:txBody>
          <a:bodyPr/>
          <a:lstStyle/>
          <a:p>
            <a:fld id="{4FAB73BC-B049-4115-A692-8D63A059BFB8}" type="slidenum">
              <a:rPr lang="en-US" smtClean="0"/>
              <a:t>7</a:t>
            </a:fld>
            <a:endParaRPr lang="en-US" dirty="0"/>
          </a:p>
        </p:txBody>
      </p:sp>
      <p:pic>
        <p:nvPicPr>
          <p:cNvPr id="3075" name="Picture 3"/>
          <p:cNvPicPr>
            <a:picLocks noChangeAspect="1" noChangeArrowheads="1"/>
          </p:cNvPicPr>
          <p:nvPr/>
        </p:nvPicPr>
        <p:blipFill>
          <a:blip r:embed="rId4" cstate="print"/>
          <a:srcRect/>
          <a:stretch>
            <a:fillRect/>
          </a:stretch>
        </p:blipFill>
        <p:spPr bwMode="auto">
          <a:xfrm>
            <a:off x="240634" y="3598876"/>
            <a:ext cx="3280742" cy="2457391"/>
          </a:xfrm>
          <a:prstGeom prst="rect">
            <a:avLst/>
          </a:prstGeom>
          <a:noFill/>
          <a:ln w="9525">
            <a:noFill/>
            <a:miter lim="800000"/>
            <a:headEnd/>
            <a:tailEnd/>
          </a:ln>
        </p:spPr>
      </p:pic>
    </p:spTree>
    <p:extLst>
      <p:ext uri="{BB962C8B-B14F-4D97-AF65-F5344CB8AC3E}">
        <p14:creationId xmlns:p14="http://schemas.microsoft.com/office/powerpoint/2010/main" val="174075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solidFill>
                  <a:schemeClr val="accent2"/>
                </a:solidFill>
              </a:rPr>
              <a:t>The Treaty Power versus the 10</a:t>
            </a:r>
            <a:r>
              <a:rPr lang="en-US" baseline="30000" dirty="0">
                <a:solidFill>
                  <a:schemeClr val="accent2"/>
                </a:solidFill>
              </a:rPr>
              <a:t>th</a:t>
            </a:r>
            <a:r>
              <a:rPr lang="en-US" dirty="0">
                <a:solidFill>
                  <a:schemeClr val="accent2"/>
                </a:solidFill>
              </a:rPr>
              <a:t> Amendment</a:t>
            </a:r>
          </a:p>
        </p:txBody>
      </p:sp>
      <p:sp>
        <p:nvSpPr>
          <p:cNvPr id="4" name="Content Placeholder 3"/>
          <p:cNvSpPr>
            <a:spLocks noGrp="1"/>
          </p:cNvSpPr>
          <p:nvPr>
            <p:ph idx="1"/>
          </p:nvPr>
        </p:nvSpPr>
        <p:spPr/>
        <p:txBody>
          <a:bodyPr/>
          <a:lstStyle/>
          <a:p>
            <a:r>
              <a:rPr lang="en-US" sz="2800" dirty="0"/>
              <a:t>“It is said that a treaty cannot be valid if it infringes the Constitution, that there are limits, therefore, to the treaty-making power, and that one such limit is that what an act of Congress could not do unaided, in derogation of the powers reserved to the States, a treaty cannot do.”</a:t>
            </a:r>
          </a:p>
          <a:p>
            <a:endParaRPr lang="en-US" dirty="0"/>
          </a:p>
        </p:txBody>
      </p:sp>
      <p:sp>
        <p:nvSpPr>
          <p:cNvPr id="5" name="Slide Number Placeholder 4"/>
          <p:cNvSpPr>
            <a:spLocks noGrp="1"/>
          </p:cNvSpPr>
          <p:nvPr>
            <p:ph type="sldNum" sz="quarter" idx="12"/>
          </p:nvPr>
        </p:nvSpPr>
        <p:spPr/>
        <p:txBody>
          <a:bodyPr>
            <a:normAutofit/>
          </a:bodyPr>
          <a:lstStyle/>
          <a:p>
            <a:fld id="{4FAB73BC-B049-4115-A692-8D63A059BFB8}" type="slidenum">
              <a:rPr lang="en-US" smtClean="0"/>
              <a:t>8</a:t>
            </a:fld>
            <a:endParaRPr lang="en-US" dirty="0"/>
          </a:p>
        </p:txBody>
      </p:sp>
    </p:spTree>
    <p:extLst>
      <p:ext uri="{BB962C8B-B14F-4D97-AF65-F5344CB8AC3E}">
        <p14:creationId xmlns:p14="http://schemas.microsoft.com/office/powerpoint/2010/main" val="42421672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2016618" y="1272595"/>
            <a:ext cx="8194182" cy="4401205"/>
          </a:xfrm>
          <a:prstGeom prst="rect">
            <a:avLst/>
          </a:prstGeom>
          <a:solidFill>
            <a:schemeClr val="bg1"/>
          </a:solidFill>
          <a:ln w="9525">
            <a:noFill/>
            <a:miter lim="800000"/>
            <a:headEnd/>
            <a:tailEnd/>
          </a:ln>
          <a:effectLst/>
        </p:spPr>
        <p:txBody>
          <a:bodyPr wrap="square">
            <a:spAutoFit/>
          </a:bodyPr>
          <a:lstStyle/>
          <a:p>
            <a:pPr algn="just">
              <a:spcBef>
                <a:spcPct val="50000"/>
              </a:spcBef>
            </a:pPr>
            <a:r>
              <a:rPr lang="en-US" sz="2800" dirty="0"/>
              <a:t>“We do not mean to imply that there are no qualifications to the treaty-making power; but they must be ascertained in a different way.  It is obvious that there may be </a:t>
            </a:r>
            <a:r>
              <a:rPr lang="en-US" sz="2800" u="sng" dirty="0"/>
              <a:t>matters of the sharpest exigency for the national well being </a:t>
            </a:r>
            <a:r>
              <a:rPr lang="en-US" sz="2800" dirty="0"/>
              <a:t>that an act of Congress could not deal with but that a treaty followed by such an act could, and it is not lightly to be assumed that, in matters requiring national action, “a power which must belong to and somewhere reside in every civilized government” is not to be found. . . .”       </a:t>
            </a:r>
          </a:p>
        </p:txBody>
      </p:sp>
      <p:sp>
        <p:nvSpPr>
          <p:cNvPr id="2" name="Slide Number Placeholder 1"/>
          <p:cNvSpPr>
            <a:spLocks noGrp="1"/>
          </p:cNvSpPr>
          <p:nvPr>
            <p:ph type="sldNum" sz="quarter" idx="12"/>
          </p:nvPr>
        </p:nvSpPr>
        <p:spPr/>
        <p:txBody>
          <a:bodyPr/>
          <a:lstStyle/>
          <a:p>
            <a:fld id="{4FAB73BC-B049-4115-A692-8D63A059BFB8}" type="slidenum">
              <a:rPr lang="en-US" smtClean="0"/>
              <a:t>9</a:t>
            </a:fld>
            <a:endParaRPr lang="en-US" dirty="0"/>
          </a:p>
        </p:txBody>
      </p:sp>
    </p:spTree>
    <p:extLst>
      <p:ext uri="{BB962C8B-B14F-4D97-AF65-F5344CB8AC3E}">
        <p14:creationId xmlns:p14="http://schemas.microsoft.com/office/powerpoint/2010/main" val="209941106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Wood Type</Template>
  <TotalTime>300</TotalTime>
  <Words>2280</Words>
  <Application>Microsoft Office PowerPoint</Application>
  <PresentationFormat>Widescreen</PresentationFormat>
  <Paragraphs>286</Paragraphs>
  <Slides>48</Slides>
  <Notes>48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Calibri</vt:lpstr>
      <vt:lpstr>Garamond</vt:lpstr>
      <vt:lpstr>Rockwell</vt:lpstr>
      <vt:lpstr>Rockwell Condensed</vt:lpstr>
      <vt:lpstr>Times New Roman</vt:lpstr>
      <vt:lpstr>Wingdings</vt:lpstr>
      <vt:lpstr>Wood Type</vt:lpstr>
      <vt:lpstr>Natural Resources</vt:lpstr>
      <vt:lpstr>Constitutional Foundations of Wildlife Law</vt:lpstr>
      <vt:lpstr>Hughes v. Oklahoma</vt:lpstr>
      <vt:lpstr>Missouri v. Holland</vt:lpstr>
      <vt:lpstr>The Treaty Power</vt:lpstr>
      <vt:lpstr>PowerPoint Presentation</vt:lpstr>
      <vt:lpstr>Migratory Bird Treaty Act of 1918</vt:lpstr>
      <vt:lpstr>The Treaty Power versus the 10th Amendment</vt:lpstr>
      <vt:lpstr>PowerPoint Presentation</vt:lpstr>
      <vt:lpstr>PowerPoint Presentation</vt:lpstr>
      <vt:lpstr>Constitutional Foundations of Wildlife Law</vt:lpstr>
      <vt:lpstr>The Commerce Clause</vt:lpstr>
      <vt:lpstr>U.S. Fish and Wildlife Service</vt:lpstr>
      <vt:lpstr>PowerPoint Presentation</vt:lpstr>
      <vt:lpstr>Gibbs v. Babbitt</vt:lpstr>
      <vt:lpstr>50 C.F.R. 17.84(c)</vt:lpstr>
      <vt:lpstr>Rancho Viejo, LLC v. Norton</vt:lpstr>
      <vt:lpstr>PowerPoint Presentation</vt:lpstr>
      <vt:lpstr>The Endangered Species Act of 1973</vt:lpstr>
      <vt:lpstr>ESA § 2: Congressional Findings and Declarations of Purposes and Policy</vt:lpstr>
      <vt:lpstr>ESA § 3: Definitions</vt:lpstr>
      <vt:lpstr>PowerPoint Presentation</vt:lpstr>
      <vt:lpstr>PowerPoint Presentation</vt:lpstr>
      <vt:lpstr>ESA § 3: Definitions</vt:lpstr>
      <vt:lpstr>PowerPoint Presentation</vt:lpstr>
      <vt:lpstr>PowerPoint Presentation</vt:lpstr>
      <vt:lpstr>The Endangered Species Act </vt:lpstr>
      <vt:lpstr>PowerPoint Presentation</vt:lpstr>
      <vt:lpstr>ESA Section 4 - Listing</vt:lpstr>
      <vt:lpstr>Section 4 – Critical Habitat</vt:lpstr>
      <vt:lpstr>Section 4(b) – Basis for Listing</vt:lpstr>
      <vt:lpstr>Section 4(b) – Basis for CH designation</vt:lpstr>
      <vt:lpstr>Other Elements of Section 4</vt:lpstr>
      <vt:lpstr>Western Watersheds Project v.  U.S. Fish and Wildlife Service</vt:lpstr>
      <vt:lpstr>ESA 4(b)(3) [p.783]</vt:lpstr>
      <vt:lpstr>ESA 4(b)(3)</vt:lpstr>
      <vt:lpstr>Section 4 Listing Petition</vt:lpstr>
      <vt:lpstr>Greater Sage Grouse</vt:lpstr>
      <vt:lpstr>PowerPoint Presentation</vt:lpstr>
      <vt:lpstr>PowerPoint Presentation</vt:lpstr>
      <vt:lpstr>PowerPoint Presentation</vt:lpstr>
      <vt:lpstr>The Listing Process for Sage Grouse</vt:lpstr>
      <vt:lpstr>ESA § 4 : Determination of Endangered Species and Threatened Species </vt:lpstr>
      <vt:lpstr>Use your 100 points to determine likelihood of extinction</vt:lpstr>
      <vt:lpstr>PowerPoint Presentation</vt:lpstr>
      <vt:lpstr>ESA 4(b)(5)</vt:lpstr>
      <vt:lpstr>ESA 4(b)(6)</vt:lpstr>
      <vt:lpstr>Section 4 Listing Rulemaking</vt:lpstr>
    </vt:vector>
  </TitlesOfParts>
  <Company>University at Buffalo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Natural Resources</dc:title>
  <dc:creator>Owley Lippmann, Jessica</dc:creator>
  <cp:lastModifiedBy>Owley Lippmann, Jessica</cp:lastModifiedBy>
  <cp:revision>9</cp:revision>
  <cp:lastPrinted>2018-04-03T14:37:24Z</cp:lastPrinted>
  <dcterms:created xsi:type="dcterms:W3CDTF">2018-03-29T17:31:47Z</dcterms:created>
  <dcterms:modified xsi:type="dcterms:W3CDTF">2018-04-03T17:04:22Z</dcterms:modified>
</cp:coreProperties>
</file>