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51"/>
  </p:notesMasterIdLst>
  <p:sldIdLst>
    <p:sldId id="256" r:id="rId2"/>
    <p:sldId id="257" r:id="rId3"/>
    <p:sldId id="313" r:id="rId4"/>
    <p:sldId id="273" r:id="rId5"/>
    <p:sldId id="276" r:id="rId6"/>
    <p:sldId id="272" r:id="rId7"/>
    <p:sldId id="258" r:id="rId8"/>
    <p:sldId id="259" r:id="rId9"/>
    <p:sldId id="260" r:id="rId10"/>
    <p:sldId id="261" r:id="rId11"/>
    <p:sldId id="262" r:id="rId12"/>
    <p:sldId id="263" r:id="rId13"/>
    <p:sldId id="264" r:id="rId14"/>
    <p:sldId id="265" r:id="rId15"/>
    <p:sldId id="266" r:id="rId16"/>
    <p:sldId id="267" r:id="rId17"/>
    <p:sldId id="275" r:id="rId18"/>
    <p:sldId id="268" r:id="rId19"/>
    <p:sldId id="269" r:id="rId20"/>
    <p:sldId id="270" r:id="rId21"/>
    <p:sldId id="278" r:id="rId22"/>
    <p:sldId id="277" r:id="rId23"/>
    <p:sldId id="271"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301" r:id="rId41"/>
    <p:sldId id="314" r:id="rId42"/>
    <p:sldId id="315" r:id="rId43"/>
    <p:sldId id="316" r:id="rId44"/>
    <p:sldId id="317" r:id="rId45"/>
    <p:sldId id="318" r:id="rId46"/>
    <p:sldId id="302" r:id="rId47"/>
    <p:sldId id="303" r:id="rId48"/>
    <p:sldId id="306" r:id="rId49"/>
    <p:sldId id="307"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79535" autoAdjust="0"/>
  </p:normalViewPr>
  <p:slideViewPr>
    <p:cSldViewPr snapToGrid="0">
      <p:cViewPr varScale="1">
        <p:scale>
          <a:sx n="91" d="100"/>
          <a:sy n="91" d="100"/>
        </p:scale>
        <p:origin x="1296" y="90"/>
      </p:cViewPr>
      <p:guideLst/>
    </p:cSldViewPr>
  </p:slideViewPr>
  <p:notesTextViewPr>
    <p:cViewPr>
      <p:scale>
        <a:sx n="1" d="1"/>
        <a:sy n="1" d="1"/>
      </p:scale>
      <p:origin x="0" y="0"/>
    </p:cViewPr>
  </p:notesText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1A40B-25F7-4A97-B507-8677E47C8B8C}" type="datetimeFigureOut">
              <a:rPr lang="en-US" smtClean="0"/>
              <a:t>4/3/2018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1592C-9268-4E6E-B5B0-04BD345A2295}" type="slidenum">
              <a:rPr lang="en-US" smtClean="0"/>
              <a:t>‹#›</a:t>
            </a:fld>
            <a:endParaRPr lang="en-US"/>
          </a:p>
        </p:txBody>
      </p:sp>
    </p:spTree>
    <p:extLst>
      <p:ext uri="{BB962C8B-B14F-4D97-AF65-F5344CB8AC3E}">
        <p14:creationId xmlns:p14="http://schemas.microsoft.com/office/powerpoint/2010/main" val="2252590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F1592C-9268-4E6E-B5B0-04BD345A2295}" type="slidenum">
              <a:rPr lang="en-US" smtClean="0"/>
              <a:t>1</a:t>
            </a:fld>
            <a:endParaRPr lang="en-US"/>
          </a:p>
        </p:txBody>
      </p:sp>
    </p:spTree>
    <p:extLst>
      <p:ext uri="{BB962C8B-B14F-4D97-AF65-F5344CB8AC3E}">
        <p14:creationId xmlns:p14="http://schemas.microsoft.com/office/powerpoint/2010/main" val="1352786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F0A87E3-D26E-4F2B-A4A3-9AECF6DAB576}" type="slidenum">
              <a:rPr lang="en-US" smtClean="0"/>
              <a:pPr/>
              <a:t>10</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693325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F0A87E3-D26E-4F2B-A4A3-9AECF6DAB576}" type="slidenum">
              <a:rPr lang="en-US" smtClean="0"/>
              <a:pPr/>
              <a:t>11</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633047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5C3CED6-05D1-425E-BE54-025FB5722630}" type="slidenum">
              <a:rPr lang="en-US" smtClean="0"/>
              <a:t>12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66859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5C3CED6-05D1-425E-BE54-025FB5722630}" type="slidenum">
              <a:rPr lang="en-US" smtClean="0"/>
              <a:t>13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390631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F0A87E3-D26E-4F2B-A4A3-9AECF6DAB576}" type="slidenum">
              <a:rPr lang="en-US" smtClean="0"/>
              <a:pPr/>
              <a:t>14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25784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F0A87E3-D26E-4F2B-A4A3-9AECF6DAB576}" type="slidenum">
              <a:rPr lang="en-US" smtClean="0"/>
              <a:pPr/>
              <a:t>15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457978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64258" indent="-293946">
              <a:defRPr>
                <a:solidFill>
                  <a:schemeClr val="tx1"/>
                </a:solidFill>
                <a:latin typeface="Times New Roman" pitchFamily="18" charset="0"/>
              </a:defRPr>
            </a:lvl2pPr>
            <a:lvl3pPr marL="1175782" indent="-235157">
              <a:defRPr>
                <a:solidFill>
                  <a:schemeClr val="tx1"/>
                </a:solidFill>
                <a:latin typeface="Times New Roman" pitchFamily="18" charset="0"/>
              </a:defRPr>
            </a:lvl3pPr>
            <a:lvl4pPr marL="1646095" indent="-235157">
              <a:defRPr>
                <a:solidFill>
                  <a:schemeClr val="tx1"/>
                </a:solidFill>
                <a:latin typeface="Times New Roman" pitchFamily="18" charset="0"/>
              </a:defRPr>
            </a:lvl4pPr>
            <a:lvl5pPr marL="2116407" indent="-235157">
              <a:defRPr>
                <a:solidFill>
                  <a:schemeClr val="tx1"/>
                </a:solidFill>
                <a:latin typeface="Times New Roman" pitchFamily="18" charset="0"/>
              </a:defRPr>
            </a:lvl5pPr>
            <a:lvl6pPr marL="2586720" indent="-235157" eaLnBrk="0" fontAlgn="base" hangingPunct="0">
              <a:spcBef>
                <a:spcPct val="0"/>
              </a:spcBef>
              <a:spcAft>
                <a:spcPct val="0"/>
              </a:spcAft>
              <a:defRPr>
                <a:solidFill>
                  <a:schemeClr val="tx1"/>
                </a:solidFill>
                <a:latin typeface="Times New Roman" pitchFamily="18" charset="0"/>
              </a:defRPr>
            </a:lvl6pPr>
            <a:lvl7pPr marL="3057033" indent="-235157" eaLnBrk="0" fontAlgn="base" hangingPunct="0">
              <a:spcBef>
                <a:spcPct val="0"/>
              </a:spcBef>
              <a:spcAft>
                <a:spcPct val="0"/>
              </a:spcAft>
              <a:defRPr>
                <a:solidFill>
                  <a:schemeClr val="tx1"/>
                </a:solidFill>
                <a:latin typeface="Times New Roman" pitchFamily="18" charset="0"/>
              </a:defRPr>
            </a:lvl7pPr>
            <a:lvl8pPr marL="3527346" indent="-235157" eaLnBrk="0" fontAlgn="base" hangingPunct="0">
              <a:spcBef>
                <a:spcPct val="0"/>
              </a:spcBef>
              <a:spcAft>
                <a:spcPct val="0"/>
              </a:spcAft>
              <a:defRPr>
                <a:solidFill>
                  <a:schemeClr val="tx1"/>
                </a:solidFill>
                <a:latin typeface="Times New Roman" pitchFamily="18" charset="0"/>
              </a:defRPr>
            </a:lvl8pPr>
            <a:lvl9pPr marL="3997658" indent="-235157" eaLnBrk="0" fontAlgn="base" hangingPunct="0">
              <a:spcBef>
                <a:spcPct val="0"/>
              </a:spcBef>
              <a:spcAft>
                <a:spcPct val="0"/>
              </a:spcAft>
              <a:defRPr>
                <a:solidFill>
                  <a:schemeClr val="tx1"/>
                </a:solidFill>
                <a:latin typeface="Times New Roman" pitchFamily="18" charset="0"/>
              </a:defRPr>
            </a:lvl9pPr>
          </a:lstStyle>
          <a:p>
            <a:fld id="{8D9B95ED-1C0B-4FF4-B8FB-4CBC457362B1}" type="slidenum">
              <a:rPr lang="en-US" altLang="en-US" smtClean="0">
                <a:latin typeface="Arial" pitchFamily="34" charset="0"/>
              </a:rPr>
              <a:pPr/>
              <a:t>16</a:t>
            </a:fld>
            <a:endParaRPr lang="en-US" altLang="en-US" smtClean="0">
              <a:latin typeface="Arial" pitchFamily="34" charset="0"/>
            </a:endParaRPr>
          </a:p>
        </p:txBody>
      </p:sp>
      <p:sp>
        <p:nvSpPr>
          <p:cNvPr id="33795"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697484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F1592C-9268-4E6E-B5B0-04BD345A2295}" type="slidenum">
              <a:rPr lang="en-US" smtClean="0"/>
              <a:t>17</a:t>
            </a:fld>
            <a:endParaRPr lang="en-US"/>
          </a:p>
        </p:txBody>
      </p:sp>
    </p:spTree>
    <p:extLst>
      <p:ext uri="{BB962C8B-B14F-4D97-AF65-F5344CB8AC3E}">
        <p14:creationId xmlns:p14="http://schemas.microsoft.com/office/powerpoint/2010/main" val="1737177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F0A87E3-D26E-4F2B-A4A3-9AECF6DAB576}" type="slidenum">
              <a:rPr lang="en-US" smtClean="0"/>
              <a:pPr/>
              <a:t>18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82784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597E0CE-2353-477A-A680-F596212FC1C4}" type="slidenum">
              <a:rPr lang="en-US" smtClean="0"/>
              <a:t>19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22910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B7A21B2-AA6B-4F2D-BFC5-4487920B4594}" type="slidenum">
              <a:rPr lang="en-US" smtClean="0"/>
              <a:t>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4132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246063"/>
            <a:ext cx="5621338" cy="3162300"/>
          </a:xfrm>
        </p:spPr>
      </p:sp>
      <p:sp>
        <p:nvSpPr>
          <p:cNvPr id="4" name="Slide Number Placeholder 3"/>
          <p:cNvSpPr>
            <a:spLocks noGrp="1"/>
          </p:cNvSpPr>
          <p:nvPr>
            <p:ph type="sldNum" sz="quarter" idx="10"/>
          </p:nvPr>
        </p:nvSpPr>
        <p:spPr/>
        <p:txBody>
          <a:bodyPr/>
          <a:lstStyle/>
          <a:p>
            <a:fld id="{8F0A87E3-D26E-4F2B-A4A3-9AECF6DAB576}" type="slidenum">
              <a:rPr lang="en-US" smtClean="0"/>
              <a:pPr/>
              <a:t>20</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59307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B66E59-06ED-43A4-82C0-F04020F90AB2}" type="slidenum">
              <a:rPr lang="en-US" smtClean="0"/>
              <a:t>21</a:t>
            </a:fld>
            <a:endParaRPr lang="en-US"/>
          </a:p>
        </p:txBody>
      </p:sp>
    </p:spTree>
    <p:extLst>
      <p:ext uri="{BB962C8B-B14F-4D97-AF65-F5344CB8AC3E}">
        <p14:creationId xmlns:p14="http://schemas.microsoft.com/office/powerpoint/2010/main" val="449959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B66E59-06ED-43A4-82C0-F04020F90AB2}" type="slidenum">
              <a:rPr lang="en-US" smtClean="0"/>
              <a:t>22</a:t>
            </a:fld>
            <a:endParaRPr lang="en-US"/>
          </a:p>
        </p:txBody>
      </p:sp>
    </p:spTree>
    <p:extLst>
      <p:ext uri="{BB962C8B-B14F-4D97-AF65-F5344CB8AC3E}">
        <p14:creationId xmlns:p14="http://schemas.microsoft.com/office/powerpoint/2010/main" val="3305704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F0A87E3-D26E-4F2B-A4A3-9AECF6DAB576}" type="slidenum">
              <a:rPr lang="en-US" smtClean="0"/>
              <a:pPr/>
              <a:t>23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1896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fld id="{8F0A87E3-D26E-4F2B-A4A3-9AECF6DAB576}" type="slidenum">
              <a:rPr lang="en-US" smtClean="0"/>
              <a:pPr/>
              <a:t>24</a:t>
            </a:fld>
            <a:endParaRPr lang="en-US"/>
          </a:p>
        </p:txBody>
      </p:sp>
    </p:spTree>
    <p:extLst>
      <p:ext uri="{BB962C8B-B14F-4D97-AF65-F5344CB8AC3E}">
        <p14:creationId xmlns:p14="http://schemas.microsoft.com/office/powerpoint/2010/main" val="1705716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dirty="0"/>
          </a:p>
        </p:txBody>
      </p:sp>
      <p:sp>
        <p:nvSpPr>
          <p:cNvPr id="4" name="Slide Number Placeholder 3"/>
          <p:cNvSpPr>
            <a:spLocks noGrp="1"/>
          </p:cNvSpPr>
          <p:nvPr>
            <p:ph type="sldNum" sz="quarter" idx="10"/>
          </p:nvPr>
        </p:nvSpPr>
        <p:spPr/>
        <p:txBody>
          <a:bodyPr/>
          <a:lstStyle/>
          <a:p>
            <a:fld id="{8F0A87E3-D26E-4F2B-A4A3-9AECF6DAB576}" type="slidenum">
              <a:rPr lang="en-US" smtClean="0"/>
              <a:pPr/>
              <a:t>25</a:t>
            </a:fld>
            <a:endParaRPr lang="en-US"/>
          </a:p>
        </p:txBody>
      </p:sp>
    </p:spTree>
    <p:extLst>
      <p:ext uri="{BB962C8B-B14F-4D97-AF65-F5344CB8AC3E}">
        <p14:creationId xmlns:p14="http://schemas.microsoft.com/office/powerpoint/2010/main" val="1142060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55283" indent="-290493">
              <a:defRPr>
                <a:solidFill>
                  <a:schemeClr val="tx1"/>
                </a:solidFill>
                <a:latin typeface="Times New Roman" pitchFamily="18" charset="0"/>
              </a:defRPr>
            </a:lvl2pPr>
            <a:lvl3pPr marL="1161974" indent="-232395">
              <a:defRPr>
                <a:solidFill>
                  <a:schemeClr val="tx1"/>
                </a:solidFill>
                <a:latin typeface="Times New Roman" pitchFamily="18" charset="0"/>
              </a:defRPr>
            </a:lvl3pPr>
            <a:lvl4pPr marL="1626763" indent="-232395">
              <a:defRPr>
                <a:solidFill>
                  <a:schemeClr val="tx1"/>
                </a:solidFill>
                <a:latin typeface="Times New Roman" pitchFamily="18" charset="0"/>
              </a:defRPr>
            </a:lvl4pPr>
            <a:lvl5pPr marL="2091553" indent="-232395">
              <a:defRPr>
                <a:solidFill>
                  <a:schemeClr val="tx1"/>
                </a:solidFill>
                <a:latin typeface="Times New Roman" pitchFamily="18" charset="0"/>
              </a:defRPr>
            </a:lvl5pPr>
            <a:lvl6pPr marL="2556342" indent="-232395" eaLnBrk="0" fontAlgn="base" hangingPunct="0">
              <a:spcBef>
                <a:spcPct val="0"/>
              </a:spcBef>
              <a:spcAft>
                <a:spcPct val="0"/>
              </a:spcAft>
              <a:defRPr>
                <a:solidFill>
                  <a:schemeClr val="tx1"/>
                </a:solidFill>
                <a:latin typeface="Times New Roman" pitchFamily="18" charset="0"/>
              </a:defRPr>
            </a:lvl6pPr>
            <a:lvl7pPr marL="3021132" indent="-232395" eaLnBrk="0" fontAlgn="base" hangingPunct="0">
              <a:spcBef>
                <a:spcPct val="0"/>
              </a:spcBef>
              <a:spcAft>
                <a:spcPct val="0"/>
              </a:spcAft>
              <a:defRPr>
                <a:solidFill>
                  <a:schemeClr val="tx1"/>
                </a:solidFill>
                <a:latin typeface="Times New Roman" pitchFamily="18" charset="0"/>
              </a:defRPr>
            </a:lvl7pPr>
            <a:lvl8pPr marL="3485921" indent="-232395" eaLnBrk="0" fontAlgn="base" hangingPunct="0">
              <a:spcBef>
                <a:spcPct val="0"/>
              </a:spcBef>
              <a:spcAft>
                <a:spcPct val="0"/>
              </a:spcAft>
              <a:defRPr>
                <a:solidFill>
                  <a:schemeClr val="tx1"/>
                </a:solidFill>
                <a:latin typeface="Times New Roman" pitchFamily="18" charset="0"/>
              </a:defRPr>
            </a:lvl8pPr>
            <a:lvl9pPr marL="3950711" indent="-232395" eaLnBrk="0" fontAlgn="base" hangingPunct="0">
              <a:spcBef>
                <a:spcPct val="0"/>
              </a:spcBef>
              <a:spcAft>
                <a:spcPct val="0"/>
              </a:spcAft>
              <a:defRPr>
                <a:solidFill>
                  <a:schemeClr val="tx1"/>
                </a:solidFill>
                <a:latin typeface="Times New Roman" pitchFamily="18" charset="0"/>
              </a:defRPr>
            </a:lvl9pPr>
          </a:lstStyle>
          <a:p>
            <a:fld id="{3B4FEA36-B6B3-4276-8FCE-3AD835AE9708}" type="slidenum">
              <a:rPr lang="en-US" altLang="en-US" smtClean="0">
                <a:latin typeface="Arial" pitchFamily="34" charset="0"/>
              </a:rPr>
              <a:pPr/>
              <a:t>26</a:t>
            </a:fld>
            <a:endParaRPr lang="en-US" altLang="en-US" smtClean="0">
              <a:latin typeface="Arial"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31334" y="4408147"/>
            <a:ext cx="5122333" cy="41792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extLst>
      <p:ext uri="{BB962C8B-B14F-4D97-AF65-F5344CB8AC3E}">
        <p14:creationId xmlns:p14="http://schemas.microsoft.com/office/powerpoint/2010/main" val="1962838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35C3CED6-05D1-425E-BE54-025FB5722630}" type="slidenum">
              <a:rPr lang="en-US" smtClean="0"/>
              <a:t>27</a:t>
            </a:fld>
            <a:endParaRPr lang="en-US"/>
          </a:p>
        </p:txBody>
      </p:sp>
    </p:spTree>
    <p:extLst>
      <p:ext uri="{BB962C8B-B14F-4D97-AF65-F5344CB8AC3E}">
        <p14:creationId xmlns:p14="http://schemas.microsoft.com/office/powerpoint/2010/main" val="3634616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F7A4D7C9-C711-4CC8-8BC3-9B9CE1B57A24}" type="slidenum">
              <a:rPr lang="en-US" smtClean="0"/>
              <a:pPr/>
              <a:t>28</a:t>
            </a:fld>
            <a:endParaRPr lang="en-US"/>
          </a:p>
        </p:txBody>
      </p:sp>
    </p:spTree>
    <p:extLst>
      <p:ext uri="{BB962C8B-B14F-4D97-AF65-F5344CB8AC3E}">
        <p14:creationId xmlns:p14="http://schemas.microsoft.com/office/powerpoint/2010/main" val="2235324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7A4D7C9-C711-4CC8-8BC3-9B9CE1B57A24}" type="slidenum">
              <a:rPr lang="en-US" smtClean="0"/>
              <a:pPr/>
              <a:t>29</a:t>
            </a:fld>
            <a:endParaRPr lang="en-US"/>
          </a:p>
        </p:txBody>
      </p:sp>
    </p:spTree>
    <p:extLst>
      <p:ext uri="{BB962C8B-B14F-4D97-AF65-F5344CB8AC3E}">
        <p14:creationId xmlns:p14="http://schemas.microsoft.com/office/powerpoint/2010/main" val="772760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D065C0-B20B-4781-B4E6-CB698A1F8550}" type="slidenum">
              <a:rPr lang="en-US" smtClean="0"/>
              <a:pPr/>
              <a:t>3</a:t>
            </a:fld>
            <a:endParaRPr lang="en-US"/>
          </a:p>
        </p:txBody>
      </p:sp>
    </p:spTree>
    <p:extLst>
      <p:ext uri="{BB962C8B-B14F-4D97-AF65-F5344CB8AC3E}">
        <p14:creationId xmlns:p14="http://schemas.microsoft.com/office/powerpoint/2010/main" val="3645059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F7A4D7C9-C711-4CC8-8BC3-9B9CE1B57A24}" type="slidenum">
              <a:rPr lang="en-US" smtClean="0"/>
              <a:pPr/>
              <a:t>30</a:t>
            </a:fld>
            <a:endParaRPr lang="en-US"/>
          </a:p>
        </p:txBody>
      </p:sp>
    </p:spTree>
    <p:extLst>
      <p:ext uri="{BB962C8B-B14F-4D97-AF65-F5344CB8AC3E}">
        <p14:creationId xmlns:p14="http://schemas.microsoft.com/office/powerpoint/2010/main" val="2785245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B66E59-06ED-43A4-82C0-F04020F90AB2}" type="slidenum">
              <a:rPr lang="en-US" smtClean="0"/>
              <a:t>31</a:t>
            </a:fld>
            <a:endParaRPr lang="en-US"/>
          </a:p>
        </p:txBody>
      </p:sp>
    </p:spTree>
    <p:extLst>
      <p:ext uri="{BB962C8B-B14F-4D97-AF65-F5344CB8AC3E}">
        <p14:creationId xmlns:p14="http://schemas.microsoft.com/office/powerpoint/2010/main" val="1915425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B66E59-06ED-43A4-82C0-F04020F90AB2}" type="slidenum">
              <a:rPr lang="en-US" smtClean="0"/>
              <a:t>32</a:t>
            </a:fld>
            <a:endParaRPr lang="en-US"/>
          </a:p>
        </p:txBody>
      </p:sp>
    </p:spTree>
    <p:extLst>
      <p:ext uri="{BB962C8B-B14F-4D97-AF65-F5344CB8AC3E}">
        <p14:creationId xmlns:p14="http://schemas.microsoft.com/office/powerpoint/2010/main" val="1587860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B66E59-06ED-43A4-82C0-F04020F90AB2}" type="slidenum">
              <a:rPr lang="en-US" smtClean="0"/>
              <a:t>33</a:t>
            </a:fld>
            <a:endParaRPr lang="en-US"/>
          </a:p>
        </p:txBody>
      </p:sp>
    </p:spTree>
    <p:extLst>
      <p:ext uri="{BB962C8B-B14F-4D97-AF65-F5344CB8AC3E}">
        <p14:creationId xmlns:p14="http://schemas.microsoft.com/office/powerpoint/2010/main" val="3431182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400" dirty="0"/>
          </a:p>
        </p:txBody>
      </p:sp>
      <p:sp>
        <p:nvSpPr>
          <p:cNvPr id="4" name="Slide Number Placeholder 3"/>
          <p:cNvSpPr>
            <a:spLocks noGrp="1"/>
          </p:cNvSpPr>
          <p:nvPr>
            <p:ph type="sldNum" sz="quarter" idx="10"/>
          </p:nvPr>
        </p:nvSpPr>
        <p:spPr/>
        <p:txBody>
          <a:bodyPr/>
          <a:lstStyle/>
          <a:p>
            <a:fld id="{F7A4D7C9-C711-4CC8-8BC3-9B9CE1B57A24}" type="slidenum">
              <a:rPr lang="en-US" smtClean="0"/>
              <a:pPr/>
              <a:t>34</a:t>
            </a:fld>
            <a:endParaRPr lang="en-US"/>
          </a:p>
        </p:txBody>
      </p:sp>
    </p:spTree>
    <p:extLst>
      <p:ext uri="{BB962C8B-B14F-4D97-AF65-F5344CB8AC3E}">
        <p14:creationId xmlns:p14="http://schemas.microsoft.com/office/powerpoint/2010/main" val="1300181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p:txBody>
      </p:sp>
      <p:sp>
        <p:nvSpPr>
          <p:cNvPr id="4" name="Slide Number Placeholder 3"/>
          <p:cNvSpPr>
            <a:spLocks noGrp="1"/>
          </p:cNvSpPr>
          <p:nvPr>
            <p:ph type="sldNum" sz="quarter" idx="10"/>
          </p:nvPr>
        </p:nvSpPr>
        <p:spPr/>
        <p:txBody>
          <a:bodyPr/>
          <a:lstStyle/>
          <a:p>
            <a:fld id="{F7A4D7C9-C711-4CC8-8BC3-9B9CE1B57A24}" type="slidenum">
              <a:rPr lang="en-US" smtClean="0"/>
              <a:pPr/>
              <a:t>35</a:t>
            </a:fld>
            <a:endParaRPr lang="en-US"/>
          </a:p>
        </p:txBody>
      </p:sp>
    </p:spTree>
    <p:extLst>
      <p:ext uri="{BB962C8B-B14F-4D97-AF65-F5344CB8AC3E}">
        <p14:creationId xmlns:p14="http://schemas.microsoft.com/office/powerpoint/2010/main" val="84397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Symbol"/>
              <a:buChar char="·"/>
            </a:pPr>
            <a:endParaRPr lang="en-US" dirty="0"/>
          </a:p>
        </p:txBody>
      </p:sp>
      <p:sp>
        <p:nvSpPr>
          <p:cNvPr id="4" name="Slide Number Placeholder 3"/>
          <p:cNvSpPr>
            <a:spLocks noGrp="1"/>
          </p:cNvSpPr>
          <p:nvPr>
            <p:ph type="sldNum" sz="quarter" idx="10"/>
          </p:nvPr>
        </p:nvSpPr>
        <p:spPr/>
        <p:txBody>
          <a:bodyPr/>
          <a:lstStyle/>
          <a:p>
            <a:fld id="{F7A4D7C9-C711-4CC8-8BC3-9B9CE1B57A24}" type="slidenum">
              <a:rPr lang="en-US" smtClean="0"/>
              <a:pPr/>
              <a:t>36</a:t>
            </a:fld>
            <a:endParaRPr lang="en-US"/>
          </a:p>
        </p:txBody>
      </p:sp>
    </p:spTree>
    <p:extLst>
      <p:ext uri="{BB962C8B-B14F-4D97-AF65-F5344CB8AC3E}">
        <p14:creationId xmlns:p14="http://schemas.microsoft.com/office/powerpoint/2010/main" val="1160966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7A4D7C9-C711-4CC8-8BC3-9B9CE1B57A24}" type="slidenum">
              <a:rPr lang="en-US" smtClean="0"/>
              <a:pPr/>
              <a:t>37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84750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A4D7C9-C711-4CC8-8BC3-9B9CE1B57A24}" type="slidenum">
              <a:rPr lang="en-US" smtClean="0"/>
              <a:pPr/>
              <a:t>38</a:t>
            </a:fld>
            <a:endParaRPr lang="en-US"/>
          </a:p>
        </p:txBody>
      </p:sp>
    </p:spTree>
    <p:extLst>
      <p:ext uri="{BB962C8B-B14F-4D97-AF65-F5344CB8AC3E}">
        <p14:creationId xmlns:p14="http://schemas.microsoft.com/office/powerpoint/2010/main" val="23950937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F7A4D7C9-C711-4CC8-8BC3-9B9CE1B57A24}" type="slidenum">
              <a:rPr lang="en-US" smtClean="0"/>
              <a:pPr/>
              <a:t>39</a:t>
            </a:fld>
            <a:endParaRPr lang="en-US"/>
          </a:p>
        </p:txBody>
      </p:sp>
    </p:spTree>
    <p:extLst>
      <p:ext uri="{BB962C8B-B14F-4D97-AF65-F5344CB8AC3E}">
        <p14:creationId xmlns:p14="http://schemas.microsoft.com/office/powerpoint/2010/main" val="791091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2D065C0-B20B-4781-B4E6-CB698A1F8550}" type="slidenum">
              <a:rPr lang="en-US" smtClean="0"/>
              <a:pPr/>
              <a:t>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467087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B66E59-06ED-43A4-82C0-F04020F90AB2}" type="slidenum">
              <a:rPr lang="en-US" smtClean="0"/>
              <a:t>40</a:t>
            </a:fld>
            <a:endParaRPr lang="en-US"/>
          </a:p>
        </p:txBody>
      </p:sp>
    </p:spTree>
    <p:extLst>
      <p:ext uri="{BB962C8B-B14F-4D97-AF65-F5344CB8AC3E}">
        <p14:creationId xmlns:p14="http://schemas.microsoft.com/office/powerpoint/2010/main" val="2522151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F1592C-9268-4E6E-B5B0-04BD345A2295}" type="slidenum">
              <a:rPr lang="en-US" smtClean="0"/>
              <a:t>41</a:t>
            </a:fld>
            <a:endParaRPr lang="en-US"/>
          </a:p>
        </p:txBody>
      </p:sp>
    </p:spTree>
    <p:extLst>
      <p:ext uri="{BB962C8B-B14F-4D97-AF65-F5344CB8AC3E}">
        <p14:creationId xmlns:p14="http://schemas.microsoft.com/office/powerpoint/2010/main" val="184238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A4D7C9-C711-4CC8-8BC3-9B9CE1B57A24}" type="slidenum">
              <a:rPr lang="en-US" smtClean="0"/>
              <a:pPr/>
              <a:t>42</a:t>
            </a:fld>
            <a:endParaRPr lang="en-US"/>
          </a:p>
        </p:txBody>
      </p:sp>
    </p:spTree>
    <p:extLst>
      <p:ext uri="{BB962C8B-B14F-4D97-AF65-F5344CB8AC3E}">
        <p14:creationId xmlns:p14="http://schemas.microsoft.com/office/powerpoint/2010/main" val="851198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97E0CE-2353-477A-A680-F596212FC1C4}" type="slidenum">
              <a:rPr lang="en-US" smtClean="0"/>
              <a:t>43</a:t>
            </a:fld>
            <a:endParaRPr lang="en-US"/>
          </a:p>
        </p:txBody>
      </p:sp>
    </p:spTree>
    <p:extLst>
      <p:ext uri="{BB962C8B-B14F-4D97-AF65-F5344CB8AC3E}">
        <p14:creationId xmlns:p14="http://schemas.microsoft.com/office/powerpoint/2010/main" val="2014688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97E0CE-2353-477A-A680-F596212FC1C4}" type="slidenum">
              <a:rPr lang="en-US" smtClean="0"/>
              <a:t>44</a:t>
            </a:fld>
            <a:endParaRPr lang="en-US"/>
          </a:p>
        </p:txBody>
      </p:sp>
    </p:spTree>
    <p:extLst>
      <p:ext uri="{BB962C8B-B14F-4D97-AF65-F5344CB8AC3E}">
        <p14:creationId xmlns:p14="http://schemas.microsoft.com/office/powerpoint/2010/main" val="2029829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A4D7C9-C711-4CC8-8BC3-9B9CE1B57A24}" type="slidenum">
              <a:rPr lang="en-US" smtClean="0"/>
              <a:pPr/>
              <a:t>45</a:t>
            </a:fld>
            <a:endParaRPr lang="en-US"/>
          </a:p>
        </p:txBody>
      </p:sp>
    </p:spTree>
    <p:extLst>
      <p:ext uri="{BB962C8B-B14F-4D97-AF65-F5344CB8AC3E}">
        <p14:creationId xmlns:p14="http://schemas.microsoft.com/office/powerpoint/2010/main" val="7515971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B66E59-06ED-43A4-82C0-F04020F90AB2}" type="slidenum">
              <a:rPr lang="en-US" smtClean="0"/>
              <a:t>46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944903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597E0CE-2353-477A-A680-F596212FC1C4}" type="slidenum">
              <a:rPr lang="en-US" smtClean="0"/>
              <a:t>47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985957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69633" indent="-296012">
              <a:defRPr>
                <a:solidFill>
                  <a:schemeClr val="tx1"/>
                </a:solidFill>
                <a:latin typeface="Times New Roman" pitchFamily="18" charset="0"/>
              </a:defRPr>
            </a:lvl2pPr>
            <a:lvl3pPr marL="1184052" indent="-236811">
              <a:defRPr>
                <a:solidFill>
                  <a:schemeClr val="tx1"/>
                </a:solidFill>
                <a:latin typeface="Times New Roman" pitchFamily="18" charset="0"/>
              </a:defRPr>
            </a:lvl3pPr>
            <a:lvl4pPr marL="1657671" indent="-236811">
              <a:defRPr>
                <a:solidFill>
                  <a:schemeClr val="tx1"/>
                </a:solidFill>
                <a:latin typeface="Times New Roman" pitchFamily="18" charset="0"/>
              </a:defRPr>
            </a:lvl4pPr>
            <a:lvl5pPr marL="2131293" indent="-236811">
              <a:defRPr>
                <a:solidFill>
                  <a:schemeClr val="tx1"/>
                </a:solidFill>
                <a:latin typeface="Times New Roman" pitchFamily="18" charset="0"/>
              </a:defRPr>
            </a:lvl5pPr>
            <a:lvl6pPr marL="2604912" indent="-236811" eaLnBrk="0" fontAlgn="base" hangingPunct="0">
              <a:spcBef>
                <a:spcPct val="0"/>
              </a:spcBef>
              <a:spcAft>
                <a:spcPct val="0"/>
              </a:spcAft>
              <a:defRPr>
                <a:solidFill>
                  <a:schemeClr val="tx1"/>
                </a:solidFill>
                <a:latin typeface="Times New Roman" pitchFamily="18" charset="0"/>
              </a:defRPr>
            </a:lvl6pPr>
            <a:lvl7pPr marL="3078534" indent="-236811" eaLnBrk="0" fontAlgn="base" hangingPunct="0">
              <a:spcBef>
                <a:spcPct val="0"/>
              </a:spcBef>
              <a:spcAft>
                <a:spcPct val="0"/>
              </a:spcAft>
              <a:defRPr>
                <a:solidFill>
                  <a:schemeClr val="tx1"/>
                </a:solidFill>
                <a:latin typeface="Times New Roman" pitchFamily="18" charset="0"/>
              </a:defRPr>
            </a:lvl7pPr>
            <a:lvl8pPr marL="3552153" indent="-236811" eaLnBrk="0" fontAlgn="base" hangingPunct="0">
              <a:spcBef>
                <a:spcPct val="0"/>
              </a:spcBef>
              <a:spcAft>
                <a:spcPct val="0"/>
              </a:spcAft>
              <a:defRPr>
                <a:solidFill>
                  <a:schemeClr val="tx1"/>
                </a:solidFill>
                <a:latin typeface="Times New Roman" pitchFamily="18" charset="0"/>
              </a:defRPr>
            </a:lvl8pPr>
            <a:lvl9pPr marL="4025775" indent="-236811" eaLnBrk="0" fontAlgn="base" hangingPunct="0">
              <a:spcBef>
                <a:spcPct val="0"/>
              </a:spcBef>
              <a:spcAft>
                <a:spcPct val="0"/>
              </a:spcAft>
              <a:defRPr>
                <a:solidFill>
                  <a:schemeClr val="tx1"/>
                </a:solidFill>
                <a:latin typeface="Times New Roman" pitchFamily="18" charset="0"/>
              </a:defRPr>
            </a:lvl9pPr>
          </a:lstStyle>
          <a:p>
            <a:fld id="{7D4D9A50-24EC-4F7E-B297-60291D4BF3F0}" type="slidenum">
              <a:rPr lang="en-US" smtClean="0">
                <a:latin typeface="Arial" pitchFamily="34" charset="0"/>
              </a:rPr>
              <a:pPr/>
              <a:t>48</a:t>
            </a:fld>
            <a:endParaRPr lang="en-US" smtClean="0">
              <a:latin typeface="Arial" pitchFamily="34" charset="0"/>
            </a:endParaRPr>
          </a:p>
        </p:txBody>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947081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65125"/>
            <a:ext cx="5575300" cy="3136900"/>
          </a:xfrm>
        </p:spPr>
      </p:sp>
      <p:sp>
        <p:nvSpPr>
          <p:cNvPr id="4" name="Slide Number Placeholder 3"/>
          <p:cNvSpPr>
            <a:spLocks noGrp="1"/>
          </p:cNvSpPr>
          <p:nvPr>
            <p:ph type="sldNum" sz="quarter" idx="10"/>
          </p:nvPr>
        </p:nvSpPr>
        <p:spPr/>
        <p:txBody>
          <a:bodyPr/>
          <a:lstStyle/>
          <a:p>
            <a:fld id="{D597E0CE-2353-477A-A680-F596212FC1C4}" type="slidenum">
              <a:rPr lang="en-US" smtClean="0"/>
              <a:t>49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73299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F1592C-9268-4E6E-B5B0-04BD345A2295}" type="slidenum">
              <a:rPr lang="en-US" smtClean="0"/>
              <a:t>5</a:t>
            </a:fld>
            <a:endParaRPr lang="en-US"/>
          </a:p>
        </p:txBody>
      </p:sp>
    </p:spTree>
    <p:extLst>
      <p:ext uri="{BB962C8B-B14F-4D97-AF65-F5344CB8AC3E}">
        <p14:creationId xmlns:p14="http://schemas.microsoft.com/office/powerpoint/2010/main" val="2092062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2D065C0-B20B-4781-B4E6-CB698A1F8550}" type="slidenum">
              <a:rPr lang="en-US" smtClean="0"/>
              <a:pPr/>
              <a:t>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272536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F0A87E3-D26E-4F2B-A4A3-9AECF6DAB576}" type="slidenum">
              <a:rPr lang="en-US" smtClean="0"/>
              <a:pPr/>
              <a:t>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05886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390525"/>
            <a:ext cx="5624512" cy="3163888"/>
          </a:xfrm>
        </p:spPr>
      </p:sp>
      <p:sp>
        <p:nvSpPr>
          <p:cNvPr id="4" name="Slide Number Placeholder 3"/>
          <p:cNvSpPr>
            <a:spLocks noGrp="1"/>
          </p:cNvSpPr>
          <p:nvPr>
            <p:ph type="sldNum" sz="quarter" idx="10"/>
          </p:nvPr>
        </p:nvSpPr>
        <p:spPr/>
        <p:txBody>
          <a:bodyPr/>
          <a:lstStyle/>
          <a:p>
            <a:fld id="{8F0A87E3-D26E-4F2B-A4A3-9AECF6DAB576}" type="slidenum">
              <a:rPr lang="en-US" smtClean="0"/>
              <a:pPr/>
              <a:t>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5939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F0A87E3-D26E-4F2B-A4A3-9AECF6DAB576}" type="slidenum">
              <a:rPr lang="en-US" smtClean="0"/>
              <a:pPr/>
              <a:t>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1104265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217B034-C2AF-4624-BE04-39EDA9830B06}" type="datetime1">
              <a:rPr lang="en-US" smtClean="0"/>
              <a:t>4/3/2018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55E650-A7B9-4C81-A3C3-6C6F4A31860D}" type="datetime1">
              <a:rPr lang="en-US" smtClean="0"/>
              <a:t>4/3/2018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43169A-A81F-4109-BCF5-331DC4AEEA3B}" type="datetime1">
              <a:rPr lang="en-US" smtClean="0"/>
              <a:t>4/3/2018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3"/>
          <p:cNvSpPr>
            <a:spLocks noGrp="1" noChangeArrowheads="1"/>
          </p:cNvSpPr>
          <p:nvPr>
            <p:ph type="dt" sz="half" idx="10"/>
          </p:nvPr>
        </p:nvSpPr>
        <p:spPr>
          <a:ln/>
        </p:spPr>
        <p:txBody>
          <a:bodyPr/>
          <a:lstStyle>
            <a:lvl1pPr>
              <a:defRPr/>
            </a:lvl1pPr>
          </a:lstStyle>
          <a:p>
            <a:pPr>
              <a:defRPr/>
            </a:pPr>
            <a:fld id="{1445F885-5106-4F3C-9C02-06A8197A5550}" type="datetime1">
              <a:rPr lang="en-US" smtClean="0"/>
              <a:t>4/3/2018</a:t>
            </a:fld>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35665D4C-8A1F-4C28-BC1E-3BD34AE5C812}" type="slidenum">
              <a:rPr lang="en-US"/>
              <a:pPr>
                <a:defRPr/>
              </a:pPr>
              <a:t>‹#›</a:t>
            </a:fld>
            <a:endParaRPr lang="en-US"/>
          </a:p>
        </p:txBody>
      </p:sp>
    </p:spTree>
    <p:extLst>
      <p:ext uri="{BB962C8B-B14F-4D97-AF65-F5344CB8AC3E}">
        <p14:creationId xmlns:p14="http://schemas.microsoft.com/office/powerpoint/2010/main" val="2901252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9E4279-A52D-4D61-8497-093734337E5F}" type="datetime1">
              <a:rPr lang="en-US" smtClean="0"/>
              <a:t>4/3/2018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2BA214A7-CFA3-4D23-A0FF-D44ABF41151F}" type="datetime1">
              <a:rPr lang="en-US" smtClean="0"/>
              <a:t>4/3/2018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CA8BEA7-09C0-4AE9-8AEC-B4701CB95C4D}" type="datetime1">
              <a:rPr lang="en-US" smtClean="0"/>
              <a:t>4/3/2018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CF50D44-A825-4E13-9737-44BDAE815493}" type="datetime1">
              <a:rPr lang="en-US" smtClean="0"/>
              <a:t>4/3/2018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B30FD15-061F-4F21-9D32-C6CCD6E8C05B}" type="datetime1">
              <a:rPr lang="en-US" smtClean="0"/>
              <a:t>4/3/2018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512538-3708-41A0-9A78-B406F35FE047}" type="datetime1">
              <a:rPr lang="en-US" smtClean="0"/>
              <a:t>4/3/2018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16A1E51-1133-49D7-9078-10637F094B2C}" type="datetime1">
              <a:rPr lang="en-US" smtClean="0"/>
              <a:t>4/3/2018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7FD3570-5826-4BDD-972C-CDFC0814EACC}" type="datetime1">
              <a:rPr lang="en-US" smtClean="0"/>
              <a:t>4/3/2018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F08AD34-DDC4-40D3-9364-97A456E5F1E9}" type="datetime1">
              <a:rPr lang="en-US" smtClean="0"/>
              <a:t>4/3/2018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hdr="0" ftr="0" dt="0"/>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image" Target="../media/image10.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Natural Resources</a:t>
            </a:r>
            <a:endParaRPr lang="en-US" dirty="0"/>
          </a:p>
        </p:txBody>
      </p:sp>
      <p:sp>
        <p:nvSpPr>
          <p:cNvPr id="3" name="Subtitle 2"/>
          <p:cNvSpPr>
            <a:spLocks noGrp="1"/>
          </p:cNvSpPr>
          <p:nvPr>
            <p:ph type="subTitle" idx="1"/>
          </p:nvPr>
        </p:nvSpPr>
        <p:spPr/>
        <p:txBody>
          <a:bodyPr/>
          <a:lstStyle/>
          <a:p>
            <a:r>
              <a:rPr lang="en-US" dirty="0" smtClean="0"/>
              <a:t>Class #16</a:t>
            </a:r>
          </a:p>
          <a:p>
            <a:r>
              <a:rPr lang="en-US" dirty="0" smtClean="0"/>
              <a:t>April 5, 2018</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1</a:t>
            </a:fld>
            <a:endParaRPr lang="en-US" dirty="0"/>
          </a:p>
        </p:txBody>
      </p:sp>
    </p:spTree>
    <p:extLst>
      <p:ext uri="{BB962C8B-B14F-4D97-AF65-F5344CB8AC3E}">
        <p14:creationId xmlns:p14="http://schemas.microsoft.com/office/powerpoint/2010/main" val="2958380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Discussing ESA section 7 (holding #1)</a:t>
            </a:r>
            <a:endParaRPr lang="en-US" dirty="0"/>
          </a:p>
        </p:txBody>
      </p:sp>
      <p:sp>
        <p:nvSpPr>
          <p:cNvPr id="4" name="Content Placeholder 3"/>
          <p:cNvSpPr>
            <a:spLocks noGrp="1"/>
          </p:cNvSpPr>
          <p:nvPr>
            <p:ph sz="quarter" idx="1"/>
          </p:nvPr>
        </p:nvSpPr>
        <p:spPr/>
        <p:txBody>
          <a:bodyPr>
            <a:normAutofit/>
          </a:bodyPr>
          <a:lstStyle/>
          <a:p>
            <a:pPr marL="0" indent="0">
              <a:buNone/>
            </a:pPr>
            <a:r>
              <a:rPr lang="en-US" sz="2800" dirty="0" smtClean="0">
                <a:solidFill>
                  <a:srgbClr val="002060"/>
                </a:solidFill>
                <a:effectLst/>
              </a:rPr>
              <a:t>One would be hard pressed to find a statutory provision whose terms were any plainer than those of §7. Its very words affirmatively command all federal agencies “to insure that actions authorized, funded, or carried out by them do not jeopardize the continued existence” of an endangered species or “result in the destruction or modification of habitat of such species…” This language admits of no exception.</a:t>
            </a:r>
          </a:p>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25520504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Discussing Remedies (holding #2)</a:t>
            </a:r>
            <a:endParaRPr lang="en-US" dirty="0"/>
          </a:p>
        </p:txBody>
      </p:sp>
      <p:sp>
        <p:nvSpPr>
          <p:cNvPr id="3" name="Content Placeholder 2"/>
          <p:cNvSpPr>
            <a:spLocks noGrp="1"/>
          </p:cNvSpPr>
          <p:nvPr>
            <p:ph sz="quarter" idx="1"/>
          </p:nvPr>
        </p:nvSpPr>
        <p:spPr/>
        <p:txBody>
          <a:bodyPr/>
          <a:lstStyle/>
          <a:p>
            <a:pPr marL="0" indent="0">
              <a:buNone/>
            </a:pPr>
            <a:r>
              <a:rPr lang="en-US" sz="3200" dirty="0" smtClean="0"/>
              <a:t>Congress </a:t>
            </a:r>
            <a:r>
              <a:rPr lang="en-US" sz="3200" dirty="0"/>
              <a:t>has spoken in the plainest of words, making it abundantly clear that the balance has been struck in favor of affording endangered species the highest of priorities, thereby adopting a policy which it described as “institutionalized caution</a:t>
            </a:r>
            <a:r>
              <a:rPr lang="en-US" sz="3200" dirty="0" smtClean="0"/>
              <a:t>.” </a:t>
            </a:r>
            <a:endParaRPr lang="en-US" sz="3200" dirty="0"/>
          </a:p>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16012918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Powell’s Dissent</a:t>
            </a:r>
            <a:endParaRPr lang="en-US" dirty="0"/>
          </a:p>
        </p:txBody>
      </p:sp>
      <p:sp>
        <p:nvSpPr>
          <p:cNvPr id="5" name="Content Placeholder 4"/>
          <p:cNvSpPr>
            <a:spLocks noGrp="1"/>
          </p:cNvSpPr>
          <p:nvPr>
            <p:ph sz="quarter" idx="1"/>
          </p:nvPr>
        </p:nvSpPr>
        <p:spPr/>
        <p:txBody>
          <a:bodyPr>
            <a:normAutofit/>
          </a:bodyPr>
          <a:lstStyle/>
          <a:p>
            <a:r>
              <a:rPr lang="en-US" sz="2800" dirty="0" smtClean="0"/>
              <a:t>Section 7 cannot reasonably be interpreted as applying to a project that is completed or substantially completed when its threat to an endangered species is discovered.</a:t>
            </a:r>
          </a:p>
          <a:p>
            <a:r>
              <a:rPr lang="en-US" sz="2800" dirty="0" smtClean="0"/>
              <a:t>Absurd result</a:t>
            </a:r>
          </a:p>
          <a:p>
            <a:r>
              <a:rPr lang="en-US" sz="2800" dirty="0" smtClean="0"/>
              <a:t>Does not accord with “some modicum or common sense and the public weal”</a:t>
            </a:r>
            <a:endParaRPr lang="en-US" sz="2800" dirty="0"/>
          </a:p>
        </p:txBody>
      </p:sp>
      <p:sp>
        <p:nvSpPr>
          <p:cNvPr id="3" name="Slide Number Placeholder 2"/>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93747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Rehnquist’s Dissent</a:t>
            </a:r>
            <a:endParaRPr lang="en-US" dirty="0"/>
          </a:p>
        </p:txBody>
      </p:sp>
      <p:sp>
        <p:nvSpPr>
          <p:cNvPr id="3" name="Content Placeholder 2"/>
          <p:cNvSpPr>
            <a:spLocks noGrp="1"/>
          </p:cNvSpPr>
          <p:nvPr>
            <p:ph sz="quarter" idx="1"/>
          </p:nvPr>
        </p:nvSpPr>
        <p:spPr/>
        <p:txBody>
          <a:bodyPr>
            <a:normAutofit/>
          </a:bodyPr>
          <a:lstStyle/>
          <a:p>
            <a:r>
              <a:rPr lang="en-US" sz="3200" dirty="0" smtClean="0"/>
              <a:t>The Act did not prohibit the District Court from refusing, in its exercise of its traditional equitable powers, to enjoin petitioner from completing the dam.</a:t>
            </a:r>
            <a:endParaRPr lang="en-US" sz="3200" dirty="0"/>
          </a:p>
        </p:txBody>
      </p:sp>
      <p:sp>
        <p:nvSpPr>
          <p:cNvPr id="5" name="Slide Number Placeholder 4"/>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2956832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cstate="print"/>
          <a:srcRect l="32813" t="22917" r="8594" b="32292"/>
          <a:stretch>
            <a:fillRect/>
          </a:stretch>
        </p:blipFill>
        <p:spPr bwMode="auto">
          <a:xfrm>
            <a:off x="1655268" y="535363"/>
            <a:ext cx="9067800" cy="5418137"/>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3669614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3" cstate="print"/>
          <a:srcRect l="32813" t="22917" r="5469" b="29167"/>
          <a:stretch>
            <a:fillRect/>
          </a:stretch>
        </p:blipFill>
        <p:spPr bwMode="auto">
          <a:xfrm>
            <a:off x="1431985" y="676901"/>
            <a:ext cx="9444487" cy="5500004"/>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84540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Grp="1" noChangeAspect="1"/>
          </p:cNvGraphicFramePr>
          <p:nvPr>
            <p:ph/>
          </p:nvPr>
        </p:nvGraphicFramePr>
        <p:xfrm>
          <a:off x="1981200" y="3086100"/>
          <a:ext cx="8229600" cy="234950"/>
        </p:xfrm>
        <a:graphic>
          <a:graphicData uri="http://schemas.openxmlformats.org/presentationml/2006/ole">
            <mc:AlternateContent xmlns:mc="http://schemas.openxmlformats.org/markup-compatibility/2006">
              <mc:Choice xmlns:v="urn:schemas-microsoft-com:vml" Requires="v">
                <p:oleObj spid="_x0000_s1031" name="Document" r:id="rId4" imgW="5705640" imgH="162000" progId="WP9Doc">
                  <p:embed/>
                </p:oleObj>
              </mc:Choice>
              <mc:Fallback>
                <p:oleObj name="Document" r:id="rId4" imgW="5705640" imgH="162000" progId="WP9Doc">
                  <p:embed/>
                  <p:pic>
                    <p:nvPicPr>
                      <p:cNvPr id="1843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3086100"/>
                        <a:ext cx="82296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435" name="Picture 3" descr="tellico2"/>
          <p:cNvPicPr>
            <a:picLocks noChangeAspect="1" noChangeArrowheads="1"/>
          </p:cNvPicPr>
          <p:nvPr/>
        </p:nvPicPr>
        <p:blipFill>
          <a:blip r:embed="rId6">
            <a:lum bright="30000" contrast="30000"/>
            <a:extLst>
              <a:ext uri="{28A0092B-C50C-407E-A947-70E740481C1C}">
                <a14:useLocalDpi xmlns:a14="http://schemas.microsoft.com/office/drawing/2010/main" val="0"/>
              </a:ext>
            </a:extLst>
          </a:blip>
          <a:srcRect/>
          <a:stretch>
            <a:fillRect/>
          </a:stretch>
        </p:blipFill>
        <p:spPr bwMode="auto">
          <a:xfrm>
            <a:off x="1524000" y="20096"/>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5665D4C-8A1F-4C28-BC1E-3BD34AE5C812}" type="slidenum">
              <a:rPr lang="en-US" smtClean="0"/>
              <a:pPr>
                <a:defRPr/>
              </a:pPr>
              <a:t>16</a:t>
            </a:fld>
            <a:endParaRPr lang="en-US"/>
          </a:p>
        </p:txBody>
      </p:sp>
    </p:spTree>
    <p:extLst>
      <p:ext uri="{BB962C8B-B14F-4D97-AF65-F5344CB8AC3E}">
        <p14:creationId xmlns:p14="http://schemas.microsoft.com/office/powerpoint/2010/main" val="329926159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9848" y="484632"/>
            <a:ext cx="3933076" cy="1609344"/>
          </a:xfrm>
        </p:spPr>
        <p:txBody>
          <a:bodyPr/>
          <a:lstStyle/>
          <a:p>
            <a:r>
              <a:rPr lang="en-US" dirty="0" smtClean="0"/>
              <a:t>Consultation</a:t>
            </a:r>
            <a:endParaRPr lang="en-US" dirty="0"/>
          </a:p>
        </p:txBody>
      </p:sp>
      <p:pic>
        <p:nvPicPr>
          <p:cNvPr id="7" name="Content Placeholder 6"/>
          <p:cNvPicPr>
            <a:picLocks noGrp="1" noChangeAspect="1"/>
          </p:cNvPicPr>
          <p:nvPr>
            <p:ph idx="1"/>
          </p:nvPr>
        </p:nvPicPr>
        <p:blipFill>
          <a:blip r:embed="rId3"/>
          <a:stretch>
            <a:fillRect/>
          </a:stretch>
        </p:blipFill>
        <p:spPr>
          <a:xfrm>
            <a:off x="6476165" y="1848829"/>
            <a:ext cx="6262578" cy="3533743"/>
          </a:xfrm>
          <a:prstGeom prst="rect">
            <a:avLst/>
          </a:prstGeom>
        </p:spPr>
      </p:pic>
      <p:sp>
        <p:nvSpPr>
          <p:cNvPr id="3" name="Slide Number Placeholder 2"/>
          <p:cNvSpPr>
            <a:spLocks noGrp="1"/>
          </p:cNvSpPr>
          <p:nvPr>
            <p:ph type="sldNum" sz="quarter" idx="12"/>
          </p:nvPr>
        </p:nvSpPr>
        <p:spPr/>
        <p:txBody>
          <a:bodyPr/>
          <a:lstStyle/>
          <a:p>
            <a:pPr>
              <a:defRPr/>
            </a:pPr>
            <a:fld id="{35665D4C-8A1F-4C28-BC1E-3BD34AE5C812}" type="slidenum">
              <a:rPr lang="en-US" smtClean="0"/>
              <a:pPr>
                <a:defRPr/>
              </a:pPr>
              <a:t>17</a:t>
            </a:fld>
            <a:endParaRPr lang="en-US"/>
          </a:p>
        </p:txBody>
      </p:sp>
      <p:sp>
        <p:nvSpPr>
          <p:cNvPr id="8" name="Rectangle 7"/>
          <p:cNvSpPr/>
          <p:nvPr/>
        </p:nvSpPr>
        <p:spPr>
          <a:xfrm>
            <a:off x="756745" y="1848829"/>
            <a:ext cx="6096000" cy="4524315"/>
          </a:xfrm>
          <a:prstGeom prst="rect">
            <a:avLst/>
          </a:prstGeom>
        </p:spPr>
        <p:txBody>
          <a:bodyPr>
            <a:spAutoFit/>
          </a:bodyPr>
          <a:lstStyle/>
          <a:p>
            <a:r>
              <a:rPr lang="en-US" sz="2400" dirty="0" smtClean="0"/>
              <a:t>Section 7 (a) Federal </a:t>
            </a:r>
            <a:r>
              <a:rPr lang="en-US" sz="2400" dirty="0"/>
              <a:t>agency actions and </a:t>
            </a:r>
            <a:r>
              <a:rPr lang="en-US" sz="2400" dirty="0" smtClean="0"/>
              <a:t>consultation </a:t>
            </a:r>
          </a:p>
          <a:p>
            <a:endParaRPr lang="en-US" sz="2400" dirty="0"/>
          </a:p>
          <a:p>
            <a:r>
              <a:rPr lang="en-US" sz="2400" dirty="0"/>
              <a:t>(2) Each Federal agency shall, </a:t>
            </a:r>
            <a:r>
              <a:rPr lang="en-US" sz="2400" dirty="0">
                <a:solidFill>
                  <a:srgbClr val="0070C0"/>
                </a:solidFill>
              </a:rPr>
              <a:t>in consultation with and with the assistance of the Secretary,</a:t>
            </a:r>
            <a:r>
              <a:rPr lang="en-US" sz="2400" dirty="0"/>
              <a:t> insure that any action authorized, funded, or carried out by such agency </a:t>
            </a:r>
            <a:r>
              <a:rPr lang="en-US" sz="2400" dirty="0" smtClean="0"/>
              <a:t>… is </a:t>
            </a:r>
            <a:r>
              <a:rPr lang="en-US" sz="2400" dirty="0"/>
              <a:t>not likely to jeopardize the continued existence of any </a:t>
            </a:r>
            <a:r>
              <a:rPr lang="en-US" sz="2400" dirty="0" smtClean="0"/>
              <a:t>[listed] species </a:t>
            </a:r>
            <a:r>
              <a:rPr lang="en-US" sz="2400" dirty="0"/>
              <a:t>or result in the destruction or adverse modification of habitat of such species which is </a:t>
            </a:r>
            <a:r>
              <a:rPr lang="en-US" sz="2400" dirty="0" smtClean="0"/>
              <a:t>… critical</a:t>
            </a:r>
            <a:r>
              <a:rPr lang="en-US" sz="2400" dirty="0"/>
              <a:t>. . . .</a:t>
            </a:r>
          </a:p>
        </p:txBody>
      </p:sp>
    </p:spTree>
    <p:extLst>
      <p:ext uri="{BB962C8B-B14F-4D97-AF65-F5344CB8AC3E}">
        <p14:creationId xmlns:p14="http://schemas.microsoft.com/office/powerpoint/2010/main" val="22260094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BiOp</a:t>
            </a:r>
            <a:endParaRPr lang="en-US" dirty="0"/>
          </a:p>
        </p:txBody>
      </p:sp>
      <p:sp>
        <p:nvSpPr>
          <p:cNvPr id="3" name="Content Placeholder 2"/>
          <p:cNvSpPr>
            <a:spLocks noGrp="1"/>
          </p:cNvSpPr>
          <p:nvPr>
            <p:ph sz="quarter" idx="1"/>
          </p:nvPr>
        </p:nvSpPr>
        <p:spPr/>
        <p:txBody>
          <a:bodyPr>
            <a:normAutofit/>
          </a:bodyPr>
          <a:lstStyle/>
          <a:p>
            <a:r>
              <a:rPr lang="en-US" sz="2800" dirty="0"/>
              <a:t>7(b)(3): “Promptly after the conclusion of consultation,” the </a:t>
            </a:r>
            <a:r>
              <a:rPr lang="en-US" sz="2800" dirty="0" err="1"/>
              <a:t>Sec’y</a:t>
            </a:r>
            <a:r>
              <a:rPr lang="en-US" sz="2800" dirty="0"/>
              <a:t> shall provide a written statement setting forth the </a:t>
            </a:r>
            <a:r>
              <a:rPr lang="en-US" sz="2800" dirty="0" err="1"/>
              <a:t>Sec’y’s</a:t>
            </a:r>
            <a:r>
              <a:rPr lang="en-US" sz="2800" dirty="0"/>
              <a:t> opinion, and a summary of the information on which the opinion is based, detailing how the agency action affects the </a:t>
            </a:r>
            <a:r>
              <a:rPr lang="en-US" sz="2800" dirty="0" err="1"/>
              <a:t>spp</a:t>
            </a:r>
            <a:r>
              <a:rPr lang="en-US" sz="2800" dirty="0"/>
              <a:t> or its CH.</a:t>
            </a:r>
          </a:p>
          <a:p>
            <a:pPr lvl="1"/>
            <a:r>
              <a:rPr lang="en-US" sz="2800" dirty="0"/>
              <a:t>If jeopardy or adverse modification is found, the </a:t>
            </a:r>
            <a:r>
              <a:rPr lang="en-US" sz="2800" dirty="0" err="1"/>
              <a:t>Sec’y</a:t>
            </a:r>
            <a:r>
              <a:rPr lang="en-US" sz="2800" dirty="0"/>
              <a:t> shall suggest reasonable and prudent alternatives that can be taken by the action agency or permit application</a:t>
            </a:r>
            <a:endParaRPr lang="en-US" sz="2800" dirty="0"/>
          </a:p>
        </p:txBody>
      </p:sp>
      <p:sp>
        <p:nvSpPr>
          <p:cNvPr id="5" name="Slide Number Placeholder 4"/>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9975714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normAutofit/>
          </a:bodyPr>
          <a:lstStyle/>
          <a:p>
            <a:pPr eaLnBrk="1" hangingPunct="1">
              <a:defRPr/>
            </a:pPr>
            <a:r>
              <a:rPr lang="en-US" sz="4000" dirty="0" smtClean="0">
                <a:solidFill>
                  <a:schemeClr val="accent6"/>
                </a:solidFill>
              </a:rPr>
              <a:t>Section 7 Consultation</a:t>
            </a:r>
            <a:endParaRPr lang="en-US" sz="4000" dirty="0">
              <a:solidFill>
                <a:schemeClr val="accent6"/>
              </a:solidFill>
            </a:endParaRPr>
          </a:p>
        </p:txBody>
      </p:sp>
      <p:sp>
        <p:nvSpPr>
          <p:cNvPr id="286723" name="Rectangle 3"/>
          <p:cNvSpPr>
            <a:spLocks noGrp="1" noChangeArrowheads="1"/>
          </p:cNvSpPr>
          <p:nvPr>
            <p:ph idx="1"/>
          </p:nvPr>
        </p:nvSpPr>
        <p:spPr>
          <a:xfrm>
            <a:off x="1263358" y="1428750"/>
            <a:ext cx="9817683" cy="4738621"/>
          </a:xfrm>
        </p:spPr>
        <p:txBody>
          <a:bodyPr>
            <a:normAutofit lnSpcReduction="10000"/>
          </a:bodyPr>
          <a:lstStyle/>
          <a:p>
            <a:pPr eaLnBrk="1" hangingPunct="1">
              <a:buFont typeface="Wingdings" pitchFamily="2" charset="2"/>
              <a:buNone/>
              <a:defRPr/>
            </a:pPr>
            <a:r>
              <a:rPr lang="en-US" sz="2800" u="sng" dirty="0" smtClean="0"/>
              <a:t>Informal consultation:</a:t>
            </a:r>
            <a:r>
              <a:rPr lang="en-US" sz="2800" i="1" dirty="0" smtClean="0"/>
              <a:t> </a:t>
            </a:r>
            <a:r>
              <a:rPr lang="en-US" sz="3600" dirty="0" smtClean="0">
                <a:cs typeface="Times New Roman" pitchFamily="18" charset="0"/>
                <a:sym typeface="Symbol" pitchFamily="18" charset="2"/>
              </a:rPr>
              <a:t>§ 7(a)(3) </a:t>
            </a:r>
            <a:r>
              <a:rPr lang="en-US" sz="2400" dirty="0" smtClean="0">
                <a:cs typeface="Times New Roman" pitchFamily="18" charset="0"/>
                <a:sym typeface="Symbol" pitchFamily="18" charset="2"/>
              </a:rPr>
              <a:t>(p. 811)</a:t>
            </a:r>
            <a:endParaRPr lang="en-US" sz="2400" u="sng" dirty="0" smtClean="0">
              <a:cs typeface="Times New Roman" pitchFamily="18" charset="0"/>
            </a:endParaRPr>
          </a:p>
          <a:p>
            <a:pPr lvl="1" eaLnBrk="1" hangingPunct="1">
              <a:defRPr/>
            </a:pPr>
            <a:r>
              <a:rPr lang="en-US" sz="2400" dirty="0" smtClean="0">
                <a:sym typeface="Symbol" pitchFamily="18" charset="2"/>
              </a:rPr>
              <a:t> Biological assessment </a:t>
            </a:r>
            <a:r>
              <a:rPr lang="en-US" sz="3200" dirty="0" smtClean="0">
                <a:cs typeface="Times New Roman" pitchFamily="18" charset="0"/>
                <a:sym typeface="Symbol" pitchFamily="18" charset="2"/>
              </a:rPr>
              <a:t>§ 7(c)</a:t>
            </a:r>
            <a:endParaRPr lang="en-US" sz="2400" dirty="0" smtClean="0">
              <a:sym typeface="Symbol" pitchFamily="18" charset="2"/>
            </a:endParaRPr>
          </a:p>
          <a:p>
            <a:pPr lvl="1" eaLnBrk="1" hangingPunct="1">
              <a:defRPr/>
            </a:pPr>
            <a:r>
              <a:rPr lang="en-US" sz="2400" dirty="0" smtClean="0"/>
              <a:t>T/E species may be present?</a:t>
            </a:r>
          </a:p>
          <a:p>
            <a:pPr lvl="1" eaLnBrk="1" hangingPunct="1">
              <a:defRPr/>
            </a:pPr>
            <a:r>
              <a:rPr lang="en-US" sz="2400" dirty="0" smtClean="0"/>
              <a:t>Likely to be affected by federal action?</a:t>
            </a:r>
          </a:p>
          <a:p>
            <a:pPr lvl="1" eaLnBrk="1" hangingPunct="1">
              <a:defRPr/>
            </a:pPr>
            <a:endParaRPr lang="en-US" sz="2400" dirty="0" smtClean="0"/>
          </a:p>
          <a:p>
            <a:pPr eaLnBrk="1" hangingPunct="1">
              <a:buFont typeface="Wingdings" pitchFamily="2" charset="2"/>
              <a:buNone/>
              <a:defRPr/>
            </a:pPr>
            <a:r>
              <a:rPr lang="en-US" sz="2800" u="sng" dirty="0" smtClean="0"/>
              <a:t>Formal consultation:</a:t>
            </a:r>
            <a:r>
              <a:rPr lang="en-US" sz="2800" dirty="0" smtClean="0"/>
              <a:t> </a:t>
            </a:r>
            <a:r>
              <a:rPr lang="en-US" sz="3600" dirty="0" smtClean="0">
                <a:cs typeface="Times New Roman" pitchFamily="18" charset="0"/>
                <a:sym typeface="Symbol" pitchFamily="18" charset="2"/>
              </a:rPr>
              <a:t>§ 7(a)(2)</a:t>
            </a:r>
          </a:p>
          <a:p>
            <a:pPr lvl="1" eaLnBrk="1" hangingPunct="1">
              <a:defRPr/>
            </a:pPr>
            <a:r>
              <a:rPr lang="en-US" sz="2400" dirty="0" smtClean="0">
                <a:sym typeface="Symbol" pitchFamily="18" charset="2"/>
              </a:rPr>
              <a:t>Avoid irreversible/irretrievable commitment of resources </a:t>
            </a:r>
            <a:r>
              <a:rPr lang="en-US" sz="4000" dirty="0" smtClean="0">
                <a:solidFill>
                  <a:srgbClr val="FFFFFF"/>
                </a:solidFill>
                <a:sym typeface="Symbol" pitchFamily="18" charset="2"/>
              </a:rPr>
              <a:t>) </a:t>
            </a:r>
            <a:endParaRPr lang="en-US" sz="2400" dirty="0" smtClean="0">
              <a:sym typeface="Symbol" pitchFamily="18" charset="2"/>
            </a:endParaRPr>
          </a:p>
          <a:p>
            <a:pPr lvl="1" eaLnBrk="1" hangingPunct="1">
              <a:defRPr/>
            </a:pPr>
            <a:r>
              <a:rPr lang="en-US" sz="2400" dirty="0" smtClean="0">
                <a:sym typeface="Symbol" pitchFamily="18" charset="2"/>
              </a:rPr>
              <a:t> Biological Opinion (</a:t>
            </a:r>
            <a:r>
              <a:rPr lang="en-US" sz="2400" dirty="0" err="1" smtClean="0">
                <a:sym typeface="Symbol" pitchFamily="18" charset="2"/>
              </a:rPr>
              <a:t>BiOp</a:t>
            </a:r>
            <a:r>
              <a:rPr lang="en-US" sz="2400" dirty="0" smtClean="0">
                <a:sym typeface="Symbol" pitchFamily="18" charset="2"/>
              </a:rPr>
              <a:t>) </a:t>
            </a:r>
            <a:r>
              <a:rPr lang="en-US" sz="3200" dirty="0" smtClean="0">
                <a:cs typeface="Times New Roman" pitchFamily="18" charset="0"/>
                <a:sym typeface="Symbol" pitchFamily="18" charset="2"/>
              </a:rPr>
              <a:t>§ 7(b)(3)(A)</a:t>
            </a:r>
          </a:p>
          <a:p>
            <a:pPr lvl="1" eaLnBrk="1" hangingPunct="1">
              <a:defRPr/>
            </a:pPr>
            <a:r>
              <a:rPr lang="en-US" sz="2400" dirty="0" smtClean="0">
                <a:cs typeface="Times New Roman" pitchFamily="18" charset="0"/>
                <a:sym typeface="Symbol" pitchFamily="18" charset="2"/>
              </a:rPr>
              <a:t> Reasonable &amp; Prudent Alternatives (RPAs)</a:t>
            </a:r>
          </a:p>
          <a:p>
            <a:pPr lvl="1" eaLnBrk="1" hangingPunct="1">
              <a:defRPr/>
            </a:pPr>
            <a:r>
              <a:rPr lang="en-US" sz="2400" dirty="0" smtClean="0">
                <a:cs typeface="Times New Roman" pitchFamily="18" charset="0"/>
                <a:sym typeface="Wingdings" panose="05000000000000000000" pitchFamily="2" charset="2"/>
              </a:rPr>
              <a:t> Incidental Take Statement</a:t>
            </a:r>
            <a:endParaRPr lang="en-US" sz="2400" dirty="0" smtClean="0">
              <a:sym typeface="Symbol" pitchFamily="18" charset="2"/>
            </a:endParaRPr>
          </a:p>
          <a:p>
            <a:pPr eaLnBrk="1" hangingPunct="1">
              <a:buFont typeface="Wingdings" pitchFamily="2" charset="2"/>
              <a:buNone/>
              <a:defRPr/>
            </a:pPr>
            <a:endParaRPr lang="en-US" sz="2800" u="sng" dirty="0">
              <a:cs typeface="Times New Roman" pitchFamily="18" charset="0"/>
            </a:endParaRP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sym typeface="Symbol" pitchFamily="18" charset="2"/>
            </a:endParaRPr>
          </a:p>
        </p:txBody>
      </p:sp>
      <p:sp>
        <p:nvSpPr>
          <p:cNvPr id="2" name="Slide Number Placeholder 1"/>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36289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72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672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72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672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672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Consultation, Jeopardy, and Adverse Modification Under Section 7</a:t>
            </a:r>
            <a:endParaRPr lang="en-US" dirty="0"/>
          </a:p>
        </p:txBody>
      </p:sp>
      <p:sp>
        <p:nvSpPr>
          <p:cNvPr id="2" name="Title 1"/>
          <p:cNvSpPr>
            <a:spLocks noGrp="1"/>
          </p:cNvSpPr>
          <p:nvPr>
            <p:ph type="title"/>
          </p:nvPr>
        </p:nvSpPr>
        <p:spPr/>
        <p:txBody>
          <a:bodyPr>
            <a:normAutofit/>
          </a:bodyPr>
          <a:lstStyle/>
          <a:p>
            <a:r>
              <a:rPr lang="en-US" sz="6600" dirty="0" smtClean="0"/>
              <a:t>The Endangered Species Act</a:t>
            </a:r>
            <a:endParaRPr lang="en-US" sz="6600" dirty="0"/>
          </a:p>
        </p:txBody>
      </p:sp>
      <p:sp>
        <p:nvSpPr>
          <p:cNvPr id="5" name="Slide Number Placeholder 4"/>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516570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3"/>
          <p:cNvSpPr>
            <a:spLocks noGrp="1"/>
          </p:cNvSpPr>
          <p:nvPr>
            <p:ph sz="quarter" idx="1"/>
          </p:nvPr>
        </p:nvSpPr>
        <p:spPr>
          <a:xfrm>
            <a:off x="1069848" y="2587117"/>
            <a:ext cx="10058400" cy="4050792"/>
          </a:xfrm>
        </p:spPr>
        <p:txBody>
          <a:bodyPr>
            <a:normAutofit/>
          </a:bodyPr>
          <a:lstStyle/>
          <a:p>
            <a:pPr marL="514350" indent="-514350">
              <a:buAutoNum type="arabicPeriod"/>
            </a:pPr>
            <a:r>
              <a:rPr lang="en-US" sz="2800" dirty="0" smtClean="0"/>
              <a:t>The jeopardy prohibition protects </a:t>
            </a:r>
            <a:r>
              <a:rPr lang="en-US" sz="2800" b="1" u="sng" dirty="0" smtClean="0">
                <a:solidFill>
                  <a:srgbClr val="FF0000"/>
                </a:solidFill>
                <a:effectLst/>
              </a:rPr>
              <a:t>all</a:t>
            </a:r>
            <a:r>
              <a:rPr lang="en-US" sz="2800" dirty="0" smtClean="0">
                <a:solidFill>
                  <a:srgbClr val="FF0000"/>
                </a:solidFill>
                <a:effectLst/>
              </a:rPr>
              <a:t> </a:t>
            </a:r>
            <a:r>
              <a:rPr lang="en-US" sz="2800" dirty="0" smtClean="0"/>
              <a:t>listed species (plant or animal) and all designated critical habitat.</a:t>
            </a:r>
          </a:p>
          <a:p>
            <a:pPr marL="514350" indent="-514350">
              <a:buAutoNum type="arabicPeriod"/>
            </a:pPr>
            <a:r>
              <a:rPr lang="en-US" sz="2800" dirty="0" smtClean="0"/>
              <a:t>The jeopardy prohibition only applies to actions authorized, funded, or carried out by the </a:t>
            </a:r>
            <a:r>
              <a:rPr lang="en-US" sz="2800" b="1" u="sng" dirty="0" smtClean="0">
                <a:solidFill>
                  <a:srgbClr val="FF0000"/>
                </a:solidFill>
                <a:effectLst/>
              </a:rPr>
              <a:t>federal</a:t>
            </a:r>
            <a:r>
              <a:rPr lang="en-US" sz="2800" dirty="0" smtClean="0">
                <a:solidFill>
                  <a:srgbClr val="FF0000"/>
                </a:solidFill>
                <a:effectLst/>
              </a:rPr>
              <a:t> </a:t>
            </a:r>
            <a:r>
              <a:rPr lang="en-US" sz="2800" dirty="0" smtClean="0"/>
              <a:t>govt. </a:t>
            </a:r>
          </a:p>
          <a:p>
            <a:pPr marL="514350" indent="-514350">
              <a:buAutoNum type="arabicPeriod"/>
            </a:pPr>
            <a:r>
              <a:rPr lang="en-US" sz="2800" dirty="0" smtClean="0"/>
              <a:t>The jeopardy prohibition only prohibits actions that jeopardize the </a:t>
            </a:r>
            <a:r>
              <a:rPr lang="en-US" sz="2800" b="1" u="sng" dirty="0" smtClean="0">
                <a:solidFill>
                  <a:srgbClr val="FF0000"/>
                </a:solidFill>
              </a:rPr>
              <a:t>entire listed species</a:t>
            </a:r>
            <a:r>
              <a:rPr lang="en-US" sz="2800" dirty="0" smtClean="0"/>
              <a:t>, not necessarily individual members.</a:t>
            </a:r>
          </a:p>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20</a:t>
            </a:fld>
            <a:endParaRPr lang="en-US" dirty="0"/>
          </a:p>
        </p:txBody>
      </p:sp>
      <p:pic>
        <p:nvPicPr>
          <p:cNvPr id="2" name="Picture 1"/>
          <p:cNvPicPr>
            <a:picLocks noChangeAspect="1"/>
          </p:cNvPicPr>
          <p:nvPr/>
        </p:nvPicPr>
        <p:blipFill>
          <a:blip r:embed="rId3"/>
          <a:stretch>
            <a:fillRect/>
          </a:stretch>
        </p:blipFill>
        <p:spPr>
          <a:xfrm>
            <a:off x="4058138" y="99814"/>
            <a:ext cx="3683353" cy="2071886"/>
          </a:xfrm>
          <a:prstGeom prst="rect">
            <a:avLst/>
          </a:prstGeom>
        </p:spPr>
      </p:pic>
    </p:spTree>
    <p:extLst>
      <p:ext uri="{BB962C8B-B14F-4D97-AF65-F5344CB8AC3E}">
        <p14:creationId xmlns:p14="http://schemas.microsoft.com/office/powerpoint/2010/main" val="204592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Incidental Take Statements: 7(b</a:t>
            </a:r>
            <a:r>
              <a:rPr lang="en-US" dirty="0"/>
              <a:t>)(4)(A)</a:t>
            </a:r>
            <a:br>
              <a:rPr lang="en-US" dirty="0"/>
            </a:br>
            <a:endParaRPr lang="en-US" dirty="0"/>
          </a:p>
        </p:txBody>
      </p:sp>
      <p:sp>
        <p:nvSpPr>
          <p:cNvPr id="3" name="Content Placeholder 2"/>
          <p:cNvSpPr>
            <a:spLocks noGrp="1"/>
          </p:cNvSpPr>
          <p:nvPr>
            <p:ph idx="1"/>
          </p:nvPr>
        </p:nvSpPr>
        <p:spPr>
          <a:xfrm>
            <a:off x="1371600" y="1615440"/>
            <a:ext cx="9601200" cy="4895088"/>
          </a:xfrm>
        </p:spPr>
        <p:txBody>
          <a:bodyPr>
            <a:normAutofit lnSpcReduction="10000"/>
          </a:bodyPr>
          <a:lstStyle/>
          <a:p>
            <a:r>
              <a:rPr lang="en-US" sz="2400" dirty="0" smtClean="0">
                <a:solidFill>
                  <a:schemeClr val="accent1"/>
                </a:solidFill>
              </a:rPr>
              <a:t>If after consultation, the </a:t>
            </a:r>
            <a:r>
              <a:rPr lang="en-US" sz="2400" dirty="0" err="1" smtClean="0">
                <a:solidFill>
                  <a:schemeClr val="accent1"/>
                </a:solidFill>
              </a:rPr>
              <a:t>Sec’y</a:t>
            </a:r>
            <a:r>
              <a:rPr lang="en-US" sz="2400" dirty="0" smtClean="0">
                <a:solidFill>
                  <a:schemeClr val="accent1"/>
                </a:solidFill>
              </a:rPr>
              <a:t> concludes </a:t>
            </a:r>
          </a:p>
          <a:p>
            <a:pPr lvl="1"/>
            <a:r>
              <a:rPr lang="en-US" sz="2400" dirty="0" smtClean="0"/>
              <a:t>that the action will </a:t>
            </a:r>
            <a:r>
              <a:rPr lang="en-US" sz="2400" b="1" u="sng" dirty="0" smtClean="0"/>
              <a:t>not</a:t>
            </a:r>
            <a:r>
              <a:rPr lang="en-US" sz="2400" dirty="0" smtClean="0"/>
              <a:t> violate section 7 [no adverse mod or jeopardy], or the </a:t>
            </a:r>
            <a:r>
              <a:rPr lang="en-US" sz="2400" dirty="0" err="1" smtClean="0"/>
              <a:t>Sec’y</a:t>
            </a:r>
            <a:r>
              <a:rPr lang="en-US" sz="2400" dirty="0" smtClean="0"/>
              <a:t> concludes that there are reasonable and prudent alternatives which would avoid jeopardy/AM </a:t>
            </a:r>
            <a:r>
              <a:rPr lang="en-US" sz="2400" b="1" u="sng" dirty="0"/>
              <a:t>AND</a:t>
            </a:r>
            <a:endParaRPr lang="en-US" sz="2400" b="1" u="sng" dirty="0" smtClean="0"/>
          </a:p>
          <a:p>
            <a:pPr lvl="1"/>
            <a:r>
              <a:rPr lang="en-US" sz="2400" dirty="0" smtClean="0"/>
              <a:t>that the taking of the listed </a:t>
            </a:r>
            <a:r>
              <a:rPr lang="en-US" sz="2400" dirty="0" err="1" smtClean="0"/>
              <a:t>spp</a:t>
            </a:r>
            <a:r>
              <a:rPr lang="en-US" sz="2400" dirty="0" smtClean="0"/>
              <a:t> is incidental to the agency action</a:t>
            </a:r>
          </a:p>
          <a:p>
            <a:r>
              <a:rPr lang="en-US" sz="2400" dirty="0" smtClean="0">
                <a:solidFill>
                  <a:schemeClr val="accent1"/>
                </a:solidFill>
              </a:rPr>
              <a:t>The </a:t>
            </a:r>
            <a:r>
              <a:rPr lang="en-US" sz="2400" dirty="0" err="1" smtClean="0">
                <a:solidFill>
                  <a:schemeClr val="accent1"/>
                </a:solidFill>
              </a:rPr>
              <a:t>Sec’y</a:t>
            </a:r>
            <a:r>
              <a:rPr lang="en-US" sz="2400" dirty="0" smtClean="0">
                <a:solidFill>
                  <a:schemeClr val="accent1"/>
                </a:solidFill>
              </a:rPr>
              <a:t> shall provide the agency and applicant with “a written statement that—</a:t>
            </a:r>
          </a:p>
          <a:p>
            <a:pPr lvl="1"/>
            <a:r>
              <a:rPr lang="en-US" sz="2400" dirty="0" smtClean="0"/>
              <a:t>Specifies the impact of such an incidental taking on the species</a:t>
            </a:r>
          </a:p>
          <a:p>
            <a:pPr lvl="1"/>
            <a:r>
              <a:rPr lang="en-US" sz="2400" dirty="0" smtClean="0"/>
              <a:t>Specifies the necessary reasonable and prudent measures</a:t>
            </a:r>
          </a:p>
          <a:p>
            <a:pPr lvl="1"/>
            <a:r>
              <a:rPr lang="en-US" sz="2400" dirty="0" smtClean="0"/>
              <a:t>Sets forth terms and conditions (including, but not limited to, reporting requirements) that must be complied with by the agency or applicant to implement the measures</a:t>
            </a:r>
          </a:p>
          <a:p>
            <a:endParaRPr lang="en-US" dirty="0"/>
          </a:p>
        </p:txBody>
      </p:sp>
    </p:spTree>
    <p:extLst>
      <p:ext uri="{BB962C8B-B14F-4D97-AF65-F5344CB8AC3E}">
        <p14:creationId xmlns:p14="http://schemas.microsoft.com/office/powerpoint/2010/main" val="377242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Jeopardy or No Jeopardy </a:t>
            </a:r>
            <a:r>
              <a:rPr lang="en-US" dirty="0" err="1" smtClean="0"/>
              <a:t>BiOp</a:t>
            </a:r>
            <a:endParaRPr lang="en-US" dirty="0"/>
          </a:p>
        </p:txBody>
      </p:sp>
      <p:sp>
        <p:nvSpPr>
          <p:cNvPr id="3" name="Content Placeholder 2"/>
          <p:cNvSpPr>
            <a:spLocks noGrp="1"/>
          </p:cNvSpPr>
          <p:nvPr>
            <p:ph idx="1"/>
          </p:nvPr>
        </p:nvSpPr>
        <p:spPr/>
        <p:txBody>
          <a:bodyPr/>
          <a:lstStyle/>
          <a:p>
            <a:r>
              <a:rPr lang="en-US" sz="2400" dirty="0">
                <a:solidFill>
                  <a:srgbClr val="0070C0"/>
                </a:solidFill>
              </a:rPr>
              <a:t>No jeopardy opinion: </a:t>
            </a:r>
            <a:r>
              <a:rPr lang="en-US" sz="2400" u="sng" dirty="0"/>
              <a:t>not</a:t>
            </a:r>
            <a:r>
              <a:rPr lang="en-US" sz="2400" dirty="0"/>
              <a:t> likely to jeopardize the continued existence of the </a:t>
            </a:r>
            <a:r>
              <a:rPr lang="en-US" sz="2400" dirty="0" err="1"/>
              <a:t>spp</a:t>
            </a:r>
            <a:r>
              <a:rPr lang="en-US" sz="2400" dirty="0"/>
              <a:t> or adversely modify critical </a:t>
            </a:r>
            <a:r>
              <a:rPr lang="en-US" sz="2400" dirty="0" smtClean="0"/>
              <a:t>habitat</a:t>
            </a:r>
          </a:p>
          <a:p>
            <a:pPr marL="0" indent="0">
              <a:buNone/>
            </a:pPr>
            <a:endParaRPr lang="en-US" sz="2400" dirty="0"/>
          </a:p>
          <a:p>
            <a:r>
              <a:rPr lang="en-US" sz="2400" dirty="0">
                <a:solidFill>
                  <a:srgbClr val="0070C0"/>
                </a:solidFill>
              </a:rPr>
              <a:t>Jeopardy opinion: </a:t>
            </a:r>
            <a:r>
              <a:rPr lang="en-US" sz="2400" u="sng" dirty="0"/>
              <a:t>yes</a:t>
            </a:r>
            <a:r>
              <a:rPr lang="en-US" sz="2400" dirty="0"/>
              <a:t> likely to jeopardize the continued </a:t>
            </a:r>
            <a:r>
              <a:rPr lang="en-US" sz="2400" dirty="0" smtClean="0"/>
              <a:t>existence</a:t>
            </a:r>
            <a:endParaRPr lang="en-US" sz="2400" dirty="0"/>
          </a:p>
          <a:p>
            <a:pPr lvl="1"/>
            <a:r>
              <a:rPr lang="en-US" sz="2400" dirty="0" smtClean="0"/>
              <a:t>Project </a:t>
            </a:r>
            <a:r>
              <a:rPr lang="en-US" sz="2400" dirty="0"/>
              <a:t>can’t go forward unless the FWS can provide reasonable and prudent alternatives  that avoid jeopardy</a:t>
            </a:r>
          </a:p>
          <a:p>
            <a:endParaRPr lang="en-US" dirty="0"/>
          </a:p>
        </p:txBody>
      </p:sp>
    </p:spTree>
    <p:extLst>
      <p:ext uri="{BB962C8B-B14F-4D97-AF65-F5344CB8AC3E}">
        <p14:creationId xmlns:p14="http://schemas.microsoft.com/office/powerpoint/2010/main" val="373335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3(5): Critical Habitat</a:t>
            </a:r>
            <a:endParaRPr lang="en-US" dirty="0"/>
          </a:p>
        </p:txBody>
      </p:sp>
      <p:sp>
        <p:nvSpPr>
          <p:cNvPr id="3" name="Content Placeholder 2"/>
          <p:cNvSpPr>
            <a:spLocks noGrp="1"/>
          </p:cNvSpPr>
          <p:nvPr>
            <p:ph sz="quarter" idx="1"/>
          </p:nvPr>
        </p:nvSpPr>
        <p:spPr/>
        <p:txBody>
          <a:bodyPr>
            <a:noAutofit/>
          </a:bodyPr>
          <a:lstStyle/>
          <a:p>
            <a:pPr marL="514350" indent="-514350">
              <a:buAutoNum type="alphaUcParenBoth"/>
            </a:pPr>
            <a:r>
              <a:rPr lang="en-US" sz="3200" dirty="0" smtClean="0"/>
              <a:t>The term critical habitat for a [listed] species means</a:t>
            </a:r>
          </a:p>
          <a:p>
            <a:pPr marL="1145286" lvl="2" indent="-514350">
              <a:buAutoNum type="romanLcParenBoth"/>
            </a:pPr>
            <a:r>
              <a:rPr lang="en-US" sz="2400" dirty="0" smtClean="0"/>
              <a:t>The specific areas with the geographical area occupied by the species, at the time it is listed …, on which are found those physical and biological features (I) essential to the conservation of the species and (II) which may require species management consideration or protection; and</a:t>
            </a:r>
          </a:p>
          <a:p>
            <a:pPr marL="1145286" lvl="2" indent="-514350">
              <a:buAutoNum type="romanLcParenBoth"/>
            </a:pPr>
            <a:r>
              <a:rPr lang="en-US" sz="2400" dirty="0" smtClean="0"/>
              <a:t>Specific areas outside [that area] upon a determination by the </a:t>
            </a:r>
            <a:r>
              <a:rPr lang="en-US" sz="2400" dirty="0" err="1" smtClean="0"/>
              <a:t>Sec’y</a:t>
            </a:r>
            <a:r>
              <a:rPr lang="en-US" sz="2400" dirty="0" smtClean="0"/>
              <a:t> that such areas are essential for the conservation of the species.</a:t>
            </a:r>
            <a:endParaRPr lang="en-US" sz="2400" dirty="0"/>
          </a:p>
        </p:txBody>
      </p:sp>
      <p:sp>
        <p:nvSpPr>
          <p:cNvPr id="5" name="Slide Number Placeholder 4"/>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914234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sp>
        <p:nvSpPr>
          <p:cNvPr id="2" name="Title 1"/>
          <p:cNvSpPr>
            <a:spLocks noGrp="1"/>
          </p:cNvSpPr>
          <p:nvPr>
            <p:ph type="title"/>
          </p:nvPr>
        </p:nvSpPr>
        <p:spPr/>
        <p:txBody>
          <a:bodyPr/>
          <a:lstStyle/>
          <a:p>
            <a:r>
              <a:rPr lang="en-US" dirty="0" smtClean="0"/>
              <a:t>The Take Prohibition of § 9</a:t>
            </a:r>
            <a:endParaRPr lang="en-US" dirty="0"/>
          </a:p>
        </p:txBody>
      </p:sp>
    </p:spTree>
    <p:extLst>
      <p:ext uri="{BB962C8B-B14F-4D97-AF65-F5344CB8AC3E}">
        <p14:creationId xmlns:p14="http://schemas.microsoft.com/office/powerpoint/2010/main" val="8631215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 9 Prohibited Acts</a:t>
            </a:r>
            <a:endParaRPr lang="en-US" dirty="0"/>
          </a:p>
        </p:txBody>
      </p:sp>
      <p:sp>
        <p:nvSpPr>
          <p:cNvPr id="7" name="Content Placeholder 6"/>
          <p:cNvSpPr>
            <a:spLocks noGrp="1"/>
          </p:cNvSpPr>
          <p:nvPr>
            <p:ph sz="quarter" idx="1"/>
          </p:nvPr>
        </p:nvSpPr>
        <p:spPr/>
        <p:txBody>
          <a:bodyPr>
            <a:normAutofit/>
          </a:bodyPr>
          <a:lstStyle/>
          <a:p>
            <a:pPr marL="514350" indent="-514350">
              <a:buAutoNum type="alphaLcParenBoth"/>
            </a:pPr>
            <a:r>
              <a:rPr lang="en-US" dirty="0" smtClean="0"/>
              <a:t>… it is unlawful for any person subject to the jurisdiction of the United States to—</a:t>
            </a:r>
          </a:p>
          <a:p>
            <a:pPr marL="862330" lvl="1" indent="-514350">
              <a:buAutoNum type="alphaUcParenBoth"/>
            </a:pPr>
            <a:r>
              <a:rPr lang="en-US" dirty="0" smtClean="0"/>
              <a:t>Import … or export any species</a:t>
            </a:r>
          </a:p>
          <a:p>
            <a:pPr marL="862330" lvl="1" indent="-514350">
              <a:buAutoNum type="alphaUcParenBoth"/>
            </a:pPr>
            <a:r>
              <a:rPr lang="en-US" u="sng" dirty="0" smtClean="0">
                <a:solidFill>
                  <a:schemeClr val="accent6">
                    <a:lumMod val="50000"/>
                  </a:schemeClr>
                </a:solidFill>
              </a:rPr>
              <a:t>Take any such species within the United States or the territorial sea of the United States</a:t>
            </a:r>
          </a:p>
          <a:p>
            <a:pPr marL="862330" lvl="1" indent="-514350">
              <a:buAutoNum type="alphaUcParenBoth"/>
            </a:pPr>
            <a:r>
              <a:rPr lang="en-US" dirty="0" smtClean="0"/>
              <a:t>Take any such species upon the high seas</a:t>
            </a:r>
          </a:p>
          <a:p>
            <a:pPr marL="862330" lvl="1" indent="-514350">
              <a:buAutoNum type="alphaUcParenBoth"/>
            </a:pPr>
            <a:r>
              <a:rPr lang="en-US" dirty="0" smtClean="0"/>
              <a:t>Possess, sell, deliver, carry, transport, or ship, …any such species</a:t>
            </a:r>
          </a:p>
          <a:p>
            <a:pPr marL="862330" lvl="1" indent="-514350">
              <a:buAutoNum type="alphaUcParenBoth"/>
            </a:pPr>
            <a:r>
              <a:rPr lang="en-US" dirty="0" smtClean="0"/>
              <a:t>Deliver, receive, carry, transport, or ship in interstate or foreign commerce…</a:t>
            </a:r>
          </a:p>
          <a:p>
            <a:pPr marL="862330" lvl="1" indent="-514350">
              <a:buAutoNum type="alphaUcParenBoth"/>
            </a:pPr>
            <a:r>
              <a:rPr lang="en-US" dirty="0" smtClean="0"/>
              <a:t>Sell or offer for sale…</a:t>
            </a:r>
          </a:p>
        </p:txBody>
      </p:sp>
    </p:spTree>
    <p:extLst>
      <p:ext uri="{BB962C8B-B14F-4D97-AF65-F5344CB8AC3E}">
        <p14:creationId xmlns:p14="http://schemas.microsoft.com/office/powerpoint/2010/main" val="27898296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Grp="1" noChangeArrowheads="1"/>
          </p:cNvSpPr>
          <p:nvPr>
            <p:ph type="body" idx="4294967295"/>
          </p:nvPr>
        </p:nvSpPr>
        <p:spPr>
          <a:xfrm>
            <a:off x="1271752" y="499873"/>
            <a:ext cx="9103640" cy="5245990"/>
          </a:xfrm>
          <a:noFill/>
        </p:spPr>
        <p:txBody>
          <a:bodyPr>
            <a:normAutofit/>
          </a:bodyPr>
          <a:lstStyle/>
          <a:p>
            <a:pPr marL="0" indent="0">
              <a:buNone/>
              <a:defRPr/>
            </a:pPr>
            <a:r>
              <a:rPr lang="en-US" sz="3200" b="1" dirty="0" smtClean="0"/>
              <a:t>Take </a:t>
            </a:r>
            <a:r>
              <a:rPr lang="en-US" sz="3200" b="1" dirty="0" smtClean="0"/>
              <a:t>Prohibition</a:t>
            </a:r>
          </a:p>
          <a:p>
            <a:pPr marL="0" indent="0">
              <a:buNone/>
              <a:defRPr/>
            </a:pPr>
            <a:endParaRPr lang="en-US" sz="3200" b="1" dirty="0" smtClean="0"/>
          </a:p>
          <a:p>
            <a:pPr eaLnBrk="1" hangingPunct="1">
              <a:defRPr/>
            </a:pPr>
            <a:r>
              <a:rPr lang="en-US" sz="3200" dirty="0" smtClean="0"/>
              <a:t>Protects </a:t>
            </a:r>
            <a:r>
              <a:rPr lang="en-US" sz="3200" b="1" i="1" dirty="0" smtClean="0">
                <a:solidFill>
                  <a:schemeClr val="accent3"/>
                </a:solidFill>
              </a:rPr>
              <a:t>endangered</a:t>
            </a:r>
            <a:r>
              <a:rPr lang="en-US" sz="3200" i="1" dirty="0" smtClean="0"/>
              <a:t> </a:t>
            </a:r>
            <a:r>
              <a:rPr lang="en-US" sz="3200" dirty="0" smtClean="0"/>
              <a:t>species of fish and wildlife by statute </a:t>
            </a:r>
          </a:p>
          <a:p>
            <a:pPr eaLnBrk="1" hangingPunct="1">
              <a:defRPr/>
            </a:pPr>
            <a:r>
              <a:rPr lang="en-US" sz="3200" dirty="0" smtClean="0"/>
              <a:t>Protects most </a:t>
            </a:r>
            <a:r>
              <a:rPr lang="en-US" sz="3200" b="1" i="1" dirty="0" smtClean="0">
                <a:solidFill>
                  <a:schemeClr val="accent3"/>
                </a:solidFill>
              </a:rPr>
              <a:t>threatened</a:t>
            </a:r>
            <a:r>
              <a:rPr lang="en-US" sz="3200" i="1" dirty="0" smtClean="0"/>
              <a:t> </a:t>
            </a:r>
            <a:r>
              <a:rPr lang="en-US" sz="3200" dirty="0" smtClean="0"/>
              <a:t>species of wildlife by regulation</a:t>
            </a:r>
          </a:p>
          <a:p>
            <a:pPr eaLnBrk="1" hangingPunct="1">
              <a:defRPr/>
            </a:pPr>
            <a:r>
              <a:rPr lang="en-US" sz="3200" dirty="0" smtClean="0"/>
              <a:t>Protects against actions by </a:t>
            </a:r>
            <a:r>
              <a:rPr lang="en-US" sz="3200" b="1" i="1" dirty="0" smtClean="0">
                <a:solidFill>
                  <a:schemeClr val="accent3"/>
                </a:solidFill>
              </a:rPr>
              <a:t>any person</a:t>
            </a:r>
          </a:p>
          <a:p>
            <a:pPr eaLnBrk="1" hangingPunct="1">
              <a:defRPr/>
            </a:pPr>
            <a:r>
              <a:rPr lang="en-US" sz="3200" dirty="0" smtClean="0"/>
              <a:t>Protects individual </a:t>
            </a:r>
            <a:r>
              <a:rPr lang="en-US" sz="3200" b="1" i="1" dirty="0" smtClean="0">
                <a:solidFill>
                  <a:schemeClr val="accent3"/>
                </a:solidFill>
              </a:rPr>
              <a:t>members</a:t>
            </a:r>
            <a:r>
              <a:rPr lang="en-US" sz="3200" i="1" dirty="0" smtClean="0"/>
              <a:t> </a:t>
            </a:r>
            <a:r>
              <a:rPr lang="en-US" sz="3200" dirty="0" smtClean="0"/>
              <a:t>of species</a:t>
            </a:r>
          </a:p>
        </p:txBody>
      </p:sp>
    </p:spTree>
    <p:extLst>
      <p:ext uri="{BB962C8B-B14F-4D97-AF65-F5344CB8AC3E}">
        <p14:creationId xmlns:p14="http://schemas.microsoft.com/office/powerpoint/2010/main" val="396070746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7 versus Section 9</a:t>
            </a:r>
            <a:endParaRPr lang="en-US" dirty="0"/>
          </a:p>
        </p:txBody>
      </p:sp>
      <p:sp>
        <p:nvSpPr>
          <p:cNvPr id="3" name="Content Placeholder 2"/>
          <p:cNvSpPr>
            <a:spLocks noGrp="1"/>
          </p:cNvSpPr>
          <p:nvPr>
            <p:ph sz="quarter" idx="1"/>
          </p:nvPr>
        </p:nvSpPr>
        <p:spPr/>
        <p:txBody>
          <a:bodyPr>
            <a:normAutofit/>
          </a:bodyPr>
          <a:lstStyle/>
          <a:p>
            <a:r>
              <a:rPr lang="en-US" sz="2800" dirty="0" smtClean="0"/>
              <a:t>Section 9 only protects listed species of fish and wildlife.</a:t>
            </a:r>
          </a:p>
          <a:p>
            <a:pPr lvl="1"/>
            <a:r>
              <a:rPr lang="en-US" sz="2800" dirty="0" smtClean="0"/>
              <a:t>No plants</a:t>
            </a:r>
          </a:p>
          <a:p>
            <a:pPr lvl="1"/>
            <a:r>
              <a:rPr lang="en-US" sz="2800" dirty="0" smtClean="0"/>
              <a:t>No critical habitat</a:t>
            </a:r>
          </a:p>
          <a:p>
            <a:r>
              <a:rPr lang="en-US" sz="2800" dirty="0" smtClean="0"/>
              <a:t>Section 9’s take prohibition applies to any person</a:t>
            </a:r>
          </a:p>
          <a:p>
            <a:r>
              <a:rPr lang="en-US" sz="2800" dirty="0" smtClean="0"/>
              <a:t>Section 9 take prohibition protects every member of a protected species, not just the species as a whole.</a:t>
            </a:r>
            <a:endParaRPr lang="en-US" sz="2800" dirty="0"/>
          </a:p>
        </p:txBody>
      </p:sp>
    </p:spTree>
    <p:extLst>
      <p:ext uri="{BB962C8B-B14F-4D97-AF65-F5344CB8AC3E}">
        <p14:creationId xmlns:p14="http://schemas.microsoft.com/office/powerpoint/2010/main" val="428964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515 U.S. 687 (1995) (Stevens, J.)</a:t>
            </a:r>
          </a:p>
          <a:p>
            <a:r>
              <a:rPr lang="en-US" dirty="0" smtClean="0"/>
              <a:t>p. 841</a:t>
            </a:r>
            <a:endParaRPr lang="en-US" dirty="0"/>
          </a:p>
        </p:txBody>
      </p:sp>
      <p:sp>
        <p:nvSpPr>
          <p:cNvPr id="3" name="Title 2"/>
          <p:cNvSpPr>
            <a:spLocks noGrp="1"/>
          </p:cNvSpPr>
          <p:nvPr>
            <p:ph type="title"/>
          </p:nvPr>
        </p:nvSpPr>
        <p:spPr/>
        <p:txBody>
          <a:bodyPr>
            <a:normAutofit fontScale="90000"/>
          </a:bodyPr>
          <a:lstStyle/>
          <a:p>
            <a:r>
              <a:rPr lang="en-US" dirty="0"/>
              <a:t>Babbitt </a:t>
            </a:r>
            <a:r>
              <a:rPr lang="en-US" dirty="0" smtClean="0"/>
              <a:t>V. Sweet </a:t>
            </a:r>
            <a:r>
              <a:rPr lang="en-US" dirty="0" smtClean="0"/>
              <a:t>Home Chapter of Communities for a </a:t>
            </a:r>
            <a:r>
              <a:rPr lang="en-US" dirty="0" smtClean="0"/>
              <a:t>Great Oregon </a:t>
            </a:r>
            <a:endParaRPr lang="en-US" dirty="0"/>
          </a:p>
        </p:txBody>
      </p:sp>
    </p:spTree>
    <p:extLst>
      <p:ext uri="{BB962C8B-B14F-4D97-AF65-F5344CB8AC3E}">
        <p14:creationId xmlns:p14="http://schemas.microsoft.com/office/powerpoint/2010/main" val="13916381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050" name="Picture 2"/>
          <p:cNvPicPr>
            <a:picLocks noChangeAspect="1" noChangeArrowheads="1"/>
          </p:cNvPicPr>
          <p:nvPr/>
        </p:nvPicPr>
        <p:blipFill>
          <a:blip r:embed="rId3" cstate="print"/>
          <a:srcRect/>
          <a:stretch>
            <a:fillRect/>
          </a:stretch>
        </p:blipFill>
        <p:spPr bwMode="auto">
          <a:xfrm>
            <a:off x="1645920" y="152400"/>
            <a:ext cx="4373881" cy="65557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6294121" y="152400"/>
            <a:ext cx="4378249" cy="6555700"/>
          </a:xfrm>
          <a:prstGeom prst="rect">
            <a:avLst/>
          </a:prstGeom>
          <a:noFill/>
          <a:ln w="9525">
            <a:noFill/>
            <a:miter lim="800000"/>
            <a:headEnd/>
            <a:tailEnd/>
          </a:ln>
        </p:spPr>
      </p:pic>
    </p:spTree>
    <p:extLst>
      <p:ext uri="{BB962C8B-B14F-4D97-AF65-F5344CB8AC3E}">
        <p14:creationId xmlns:p14="http://schemas.microsoft.com/office/powerpoint/2010/main" val="4011535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descr="6-2"/>
          <p:cNvPicPr>
            <a:picLocks noChangeAspect="1" noChangeArrowheads="1"/>
          </p:cNvPicPr>
          <p:nvPr/>
        </p:nvPicPr>
        <p:blipFill>
          <a:blip r:embed="rId3" cstate="print"/>
          <a:srcRect/>
          <a:stretch>
            <a:fillRect/>
          </a:stretch>
        </p:blipFill>
        <p:spPr bwMode="auto">
          <a:xfrm>
            <a:off x="2183202" y="527289"/>
            <a:ext cx="7973503" cy="5932369"/>
          </a:xfrm>
          <a:prstGeom prst="rect">
            <a:avLst/>
          </a:prstGeom>
          <a:noFill/>
        </p:spPr>
      </p:pic>
      <p:sp>
        <p:nvSpPr>
          <p:cNvPr id="75783" name="Rectangle 7"/>
          <p:cNvSpPr>
            <a:spLocks noChangeArrowheads="1"/>
          </p:cNvSpPr>
          <p:nvPr/>
        </p:nvSpPr>
        <p:spPr bwMode="auto">
          <a:xfrm>
            <a:off x="2441455" y="241539"/>
            <a:ext cx="7715250" cy="571500"/>
          </a:xfrm>
          <a:prstGeom prst="rect">
            <a:avLst/>
          </a:prstGeom>
          <a:noFill/>
          <a:ln w="9525">
            <a:noFill/>
            <a:miter lim="800000"/>
            <a:headEnd/>
            <a:tailEnd/>
          </a:ln>
          <a:effectLst/>
        </p:spPr>
        <p:txBody>
          <a:bodyPr anchor="ctr"/>
          <a:lstStyle/>
          <a:p>
            <a:pPr algn="ctr" eaLnBrk="1" hangingPunct="1"/>
            <a:r>
              <a:rPr lang="en-US" b="1" dirty="0">
                <a:solidFill>
                  <a:schemeClr val="accent6">
                    <a:lumMod val="50000"/>
                  </a:schemeClr>
                </a:solidFill>
                <a:effectLst>
                  <a:outerShdw blurRad="38100" dist="38100" dir="2700000" algn="tl">
                    <a:srgbClr val="000000"/>
                  </a:outerShdw>
                </a:effectLst>
              </a:rPr>
              <a:t>County Distribution of Federally Listed Species</a:t>
            </a:r>
          </a:p>
        </p:txBody>
      </p:sp>
      <p:sp>
        <p:nvSpPr>
          <p:cNvPr id="3" name="Slide Number Placeholder 2"/>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34887469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9" name="Picture 7"/>
          <p:cNvPicPr>
            <a:picLocks noChangeAspect="1" noChangeArrowheads="1"/>
          </p:cNvPicPr>
          <p:nvPr/>
        </p:nvPicPr>
        <p:blipFill>
          <a:blip r:embed="rId3" cstate="print"/>
          <a:srcRect/>
          <a:stretch>
            <a:fillRect/>
          </a:stretch>
        </p:blipFill>
        <p:spPr bwMode="auto">
          <a:xfrm>
            <a:off x="-943060" y="-18884"/>
            <a:ext cx="4953000" cy="49530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190500" y="3297491"/>
            <a:ext cx="3124200" cy="3691140"/>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srcRect/>
          <a:stretch>
            <a:fillRect/>
          </a:stretch>
        </p:blipFill>
        <p:spPr bwMode="auto">
          <a:xfrm>
            <a:off x="2827316" y="3185981"/>
            <a:ext cx="6019800" cy="3645672"/>
          </a:xfrm>
          <a:prstGeom prst="rect">
            <a:avLst/>
          </a:prstGeom>
          <a:noFill/>
          <a:ln w="9525">
            <a:noFill/>
            <a:miter lim="800000"/>
            <a:headEnd/>
            <a:tailEnd/>
          </a:ln>
        </p:spPr>
      </p:pic>
      <p:pic>
        <p:nvPicPr>
          <p:cNvPr id="3080" name="Picture 8"/>
          <p:cNvPicPr>
            <a:picLocks noChangeAspect="1" noChangeArrowheads="1"/>
          </p:cNvPicPr>
          <p:nvPr/>
        </p:nvPicPr>
        <p:blipFill>
          <a:blip r:embed="rId6" cstate="print"/>
          <a:srcRect/>
          <a:stretch>
            <a:fillRect/>
          </a:stretch>
        </p:blipFill>
        <p:spPr bwMode="auto">
          <a:xfrm>
            <a:off x="3130888" y="-18884"/>
            <a:ext cx="5412656" cy="3817347"/>
          </a:xfrm>
          <a:prstGeom prst="rect">
            <a:avLst/>
          </a:prstGeom>
          <a:noFill/>
          <a:ln w="9525">
            <a:noFill/>
            <a:miter lim="800000"/>
            <a:headEnd/>
            <a:tailEnd/>
          </a:ln>
        </p:spPr>
      </p:pic>
      <p:pic>
        <p:nvPicPr>
          <p:cNvPr id="3" name="Picture 2"/>
          <p:cNvPicPr>
            <a:picLocks noChangeAspect="1"/>
          </p:cNvPicPr>
          <p:nvPr/>
        </p:nvPicPr>
        <p:blipFill>
          <a:blip r:embed="rId7"/>
          <a:stretch>
            <a:fillRect/>
          </a:stretch>
        </p:blipFill>
        <p:spPr>
          <a:xfrm>
            <a:off x="8397832" y="2002478"/>
            <a:ext cx="3810000" cy="4829175"/>
          </a:xfrm>
          <a:prstGeom prst="rect">
            <a:avLst/>
          </a:prstGeom>
        </p:spPr>
      </p:pic>
      <p:pic>
        <p:nvPicPr>
          <p:cNvPr id="3078" name="Picture 6"/>
          <p:cNvPicPr>
            <a:picLocks noChangeAspect="1" noChangeArrowheads="1"/>
          </p:cNvPicPr>
          <p:nvPr/>
        </p:nvPicPr>
        <p:blipFill>
          <a:blip r:embed="rId8" cstate="print"/>
          <a:srcRect/>
          <a:stretch>
            <a:fillRect/>
          </a:stretch>
        </p:blipFill>
        <p:spPr bwMode="auto">
          <a:xfrm>
            <a:off x="9232134" y="-140990"/>
            <a:ext cx="2496103" cy="3753539"/>
          </a:xfrm>
          <a:prstGeom prst="rect">
            <a:avLst/>
          </a:prstGeom>
          <a:noFill/>
          <a:ln w="9525">
            <a:noFill/>
            <a:miter lim="800000"/>
            <a:headEnd/>
            <a:tailEnd/>
          </a:ln>
        </p:spPr>
      </p:pic>
    </p:spTree>
    <p:extLst>
      <p:ext uri="{BB962C8B-B14F-4D97-AF65-F5344CB8AC3E}">
        <p14:creationId xmlns:p14="http://schemas.microsoft.com/office/powerpoint/2010/main" val="8491354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777240"/>
          </a:xfrm>
        </p:spPr>
        <p:txBody>
          <a:bodyPr>
            <a:normAutofit fontScale="90000"/>
          </a:bodyPr>
          <a:lstStyle/>
          <a:p>
            <a:r>
              <a:rPr lang="en-US" dirty="0" smtClean="0"/>
              <a:t>Years of Controversy</a:t>
            </a:r>
            <a:endParaRPr lang="en-US" dirty="0"/>
          </a:p>
        </p:txBody>
      </p:sp>
      <p:sp>
        <p:nvSpPr>
          <p:cNvPr id="3" name="Content Placeholder 2"/>
          <p:cNvSpPr>
            <a:spLocks noGrp="1"/>
          </p:cNvSpPr>
          <p:nvPr>
            <p:ph idx="1"/>
          </p:nvPr>
        </p:nvSpPr>
        <p:spPr>
          <a:xfrm>
            <a:off x="1371600" y="1463040"/>
            <a:ext cx="9601200" cy="4404360"/>
          </a:xfrm>
        </p:spPr>
        <p:txBody>
          <a:bodyPr>
            <a:normAutofit/>
          </a:bodyPr>
          <a:lstStyle/>
          <a:p>
            <a:r>
              <a:rPr lang="en-US" dirty="0" smtClean="0"/>
              <a:t> </a:t>
            </a:r>
            <a:r>
              <a:rPr lang="en-US" u="sng" dirty="0"/>
              <a:t>1975:</a:t>
            </a:r>
            <a:r>
              <a:rPr lang="en-US" dirty="0"/>
              <a:t> FWS defined the word </a:t>
            </a:r>
            <a:r>
              <a:rPr lang="en-US" i="1" dirty="0"/>
              <a:t>harm</a:t>
            </a:r>
            <a:r>
              <a:rPr lang="en-US" dirty="0"/>
              <a:t> in the definition of </a:t>
            </a:r>
            <a:r>
              <a:rPr lang="en-US" i="1" dirty="0"/>
              <a:t>take</a:t>
            </a:r>
            <a:r>
              <a:rPr lang="en-US" dirty="0"/>
              <a:t> as,</a:t>
            </a:r>
          </a:p>
          <a:p>
            <a:pPr lvl="1"/>
            <a:r>
              <a:rPr lang="en-US" dirty="0"/>
              <a:t> </a:t>
            </a:r>
            <a:r>
              <a:rPr lang="en-US" dirty="0" smtClean="0"/>
              <a:t>. </a:t>
            </a:r>
            <a:r>
              <a:rPr lang="en-US" dirty="0"/>
              <a:t>. . an act or </a:t>
            </a:r>
            <a:r>
              <a:rPr lang="en-US" u="sng" dirty="0"/>
              <a:t>omission</a:t>
            </a:r>
            <a:r>
              <a:rPr lang="en-US" dirty="0"/>
              <a:t> which </a:t>
            </a:r>
            <a:r>
              <a:rPr lang="en-US" u="sng" dirty="0"/>
              <a:t>actually</a:t>
            </a:r>
            <a:r>
              <a:rPr lang="en-US" dirty="0"/>
              <a:t> injures or kills wildlife, including acts which </a:t>
            </a:r>
            <a:r>
              <a:rPr lang="en-US" b="1" dirty="0">
                <a:solidFill>
                  <a:schemeClr val="accent1"/>
                </a:solidFill>
              </a:rPr>
              <a:t>annoy</a:t>
            </a:r>
            <a:r>
              <a:rPr lang="en-US" dirty="0"/>
              <a:t> it to such an extent as to significantly disrupt essential behavioral patterns, which include, but are not limited to, breeding, feeding or sheltering; significant environmental modification or degradation which has such effects is included within the meaning of </a:t>
            </a:r>
            <a:r>
              <a:rPr lang="en-US" i="1" dirty="0"/>
              <a:t>harm</a:t>
            </a:r>
            <a:r>
              <a:rPr lang="en-US" dirty="0"/>
              <a:t>.</a:t>
            </a:r>
          </a:p>
          <a:p>
            <a:r>
              <a:rPr lang="en-US" dirty="0"/>
              <a:t> </a:t>
            </a:r>
            <a:r>
              <a:rPr lang="en-US" u="sng" dirty="0" smtClean="0"/>
              <a:t>1979 </a:t>
            </a:r>
            <a:r>
              <a:rPr lang="en-US" u="sng" dirty="0"/>
              <a:t>(June):</a:t>
            </a:r>
            <a:r>
              <a:rPr lang="en-US" dirty="0"/>
              <a:t> The United States District Court for the District of Hawaii issues its first substantive opinion in </a:t>
            </a:r>
            <a:r>
              <a:rPr lang="en-US" i="1" dirty="0" err="1"/>
              <a:t>Palila</a:t>
            </a:r>
            <a:r>
              <a:rPr lang="en-US" i="1" dirty="0"/>
              <a:t> v. Hawaii Department of Lands and Natural Resources </a:t>
            </a:r>
            <a:r>
              <a:rPr lang="en-US" dirty="0"/>
              <a:t>(471 F. Supp. 985 (D. Hawaii 1979), aff'd 639 F.2d 495 (9th Cir. 1981)), holding that </a:t>
            </a:r>
            <a:r>
              <a:rPr lang="en-US" b="1" dirty="0">
                <a:solidFill>
                  <a:schemeClr val="accent1"/>
                </a:solidFill>
              </a:rPr>
              <a:t>maintaining feral sheep and goats in the habitat of the endangered </a:t>
            </a:r>
            <a:r>
              <a:rPr lang="en-US" b="1" dirty="0" err="1">
                <a:solidFill>
                  <a:schemeClr val="accent1"/>
                </a:solidFill>
              </a:rPr>
              <a:t>Palila</a:t>
            </a:r>
            <a:r>
              <a:rPr lang="en-US" b="1" dirty="0">
                <a:solidFill>
                  <a:schemeClr val="accent1"/>
                </a:solidFill>
              </a:rPr>
              <a:t> (a bird) constituted take of the species because the browsing of the goats and sheep degraded the quality of the forest habitat on which the </a:t>
            </a:r>
            <a:r>
              <a:rPr lang="en-US" b="1" dirty="0" err="1">
                <a:solidFill>
                  <a:schemeClr val="accent1"/>
                </a:solidFill>
              </a:rPr>
              <a:t>Palila</a:t>
            </a:r>
            <a:r>
              <a:rPr lang="en-US" b="1" dirty="0">
                <a:solidFill>
                  <a:schemeClr val="accent1"/>
                </a:solidFill>
              </a:rPr>
              <a:t> depends</a:t>
            </a:r>
            <a:r>
              <a:rPr lang="en-US" dirty="0">
                <a:solidFill>
                  <a:schemeClr val="accent1"/>
                </a:solidFill>
              </a:rPr>
              <a:t>.</a:t>
            </a:r>
          </a:p>
          <a:p>
            <a:r>
              <a:rPr lang="en-US" dirty="0"/>
              <a:t> </a:t>
            </a:r>
            <a:r>
              <a:rPr lang="en-US" u="sng" dirty="0" smtClean="0"/>
              <a:t>1980 </a:t>
            </a:r>
            <a:r>
              <a:rPr lang="en-US" u="sng" dirty="0"/>
              <a:t>(November):</a:t>
            </a:r>
            <a:r>
              <a:rPr lang="en-US" dirty="0"/>
              <a:t> Ronald Reagan was elected president.</a:t>
            </a:r>
          </a:p>
          <a:p>
            <a:endParaRPr lang="en-US" dirty="0"/>
          </a:p>
          <a:p>
            <a:endParaRPr lang="en-US" dirty="0"/>
          </a:p>
        </p:txBody>
      </p:sp>
    </p:spTree>
    <p:extLst>
      <p:ext uri="{BB962C8B-B14F-4D97-AF65-F5344CB8AC3E}">
        <p14:creationId xmlns:p14="http://schemas.microsoft.com/office/powerpoint/2010/main" val="388046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8448" y="731520"/>
            <a:ext cx="9601200" cy="5355336"/>
          </a:xfrm>
        </p:spPr>
        <p:txBody>
          <a:bodyPr>
            <a:normAutofit/>
          </a:bodyPr>
          <a:lstStyle/>
          <a:p>
            <a:endParaRPr lang="en-US" dirty="0"/>
          </a:p>
          <a:p>
            <a:r>
              <a:rPr lang="en-US" u="sng" dirty="0" smtClean="0"/>
              <a:t>1981</a:t>
            </a:r>
            <a:r>
              <a:rPr lang="en-US" u="sng" dirty="0"/>
              <a:t>:</a:t>
            </a:r>
            <a:r>
              <a:rPr lang="en-US" dirty="0"/>
              <a:t> The United States Department of the Interior tried to redefine </a:t>
            </a:r>
            <a:r>
              <a:rPr lang="en-US" i="1" dirty="0"/>
              <a:t>harm</a:t>
            </a:r>
            <a:r>
              <a:rPr lang="en-US" dirty="0"/>
              <a:t> to exclude most, if not all, taking through destruction of habitat. </a:t>
            </a:r>
            <a:endParaRPr lang="en-US" dirty="0" smtClean="0"/>
          </a:p>
          <a:p>
            <a:pPr lvl="1"/>
            <a:r>
              <a:rPr lang="en-US" dirty="0" err="1" smtClean="0"/>
              <a:t>DOI</a:t>
            </a:r>
            <a:r>
              <a:rPr lang="en-US" dirty="0" smtClean="0"/>
              <a:t> </a:t>
            </a:r>
            <a:r>
              <a:rPr lang="en-US" dirty="0"/>
              <a:t>backed off and the final November 1981 definition, (p. 848, n.1), is an uneasy compromise. </a:t>
            </a:r>
          </a:p>
          <a:p>
            <a:r>
              <a:rPr lang="en-US" u="sng" dirty="0" smtClean="0"/>
              <a:t>1988 </a:t>
            </a:r>
            <a:r>
              <a:rPr lang="en-US" u="sng" dirty="0"/>
              <a:t>(June):</a:t>
            </a:r>
            <a:r>
              <a:rPr lang="en-US" dirty="0"/>
              <a:t> The United States District Court for the Eastern District of Texas issued a §9 </a:t>
            </a:r>
            <a:r>
              <a:rPr lang="en-US" i="1" dirty="0"/>
              <a:t>take</a:t>
            </a:r>
            <a:r>
              <a:rPr lang="en-US" dirty="0"/>
              <a:t> ruling protecting red-cockaded woodpeckers, and enjoining timber harvesting on hundreds of thousands of acres of national forest land in east Texas. </a:t>
            </a:r>
            <a:r>
              <a:rPr lang="en-US" i="1" dirty="0"/>
              <a:t>Sierra Club v. </a:t>
            </a:r>
            <a:r>
              <a:rPr lang="en-US" i="1" dirty="0" err="1"/>
              <a:t>Lyng</a:t>
            </a:r>
            <a:r>
              <a:rPr lang="en-US" dirty="0"/>
              <a:t>, 694 F. Supp. 1260.</a:t>
            </a:r>
          </a:p>
          <a:p>
            <a:r>
              <a:rPr lang="en-US" dirty="0"/>
              <a:t> </a:t>
            </a:r>
            <a:r>
              <a:rPr lang="en-US" u="sng" dirty="0" smtClean="0"/>
              <a:t>1989</a:t>
            </a:r>
            <a:r>
              <a:rPr lang="en-US" u="sng" dirty="0"/>
              <a:t>:</a:t>
            </a:r>
            <a:r>
              <a:rPr lang="en-US" dirty="0"/>
              <a:t> </a:t>
            </a:r>
            <a:r>
              <a:rPr lang="en-US" i="1" dirty="0"/>
              <a:t>Northern</a:t>
            </a:r>
            <a:r>
              <a:rPr lang="en-US" dirty="0"/>
              <a:t> </a:t>
            </a:r>
            <a:r>
              <a:rPr lang="en-US" i="1" dirty="0"/>
              <a:t>spotted</a:t>
            </a:r>
            <a:r>
              <a:rPr lang="en-US" dirty="0"/>
              <a:t> </a:t>
            </a:r>
            <a:r>
              <a:rPr lang="en-US" i="1" dirty="0"/>
              <a:t>owl</a:t>
            </a:r>
            <a:r>
              <a:rPr lang="en-US" dirty="0"/>
              <a:t> became a household phrase. Much of the effect of the listing of the northern spotted owl as a threatened species for private lands arose out of the threat of injunctions against timber harvest on the ground that it could constitute </a:t>
            </a:r>
            <a:r>
              <a:rPr lang="en-US" i="1" dirty="0"/>
              <a:t>harm</a:t>
            </a:r>
            <a:r>
              <a:rPr lang="en-US" dirty="0"/>
              <a:t>.</a:t>
            </a:r>
          </a:p>
          <a:p>
            <a:endParaRPr lang="en-US" dirty="0"/>
          </a:p>
          <a:p>
            <a:endParaRPr lang="en-US" dirty="0"/>
          </a:p>
          <a:p>
            <a:endParaRPr lang="en-US" dirty="0"/>
          </a:p>
        </p:txBody>
      </p:sp>
    </p:spTree>
    <p:extLst>
      <p:ext uri="{BB962C8B-B14F-4D97-AF65-F5344CB8AC3E}">
        <p14:creationId xmlns:p14="http://schemas.microsoft.com/office/powerpoint/2010/main" val="386932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10058400" cy="1609344"/>
          </a:xfrm>
        </p:spPr>
        <p:txBody>
          <a:bodyPr/>
          <a:lstStyle/>
          <a:p>
            <a:r>
              <a:rPr lang="en-US" dirty="0" smtClean="0"/>
              <a:t>Timeline for this Case</a:t>
            </a:r>
            <a:endParaRPr lang="en-US" dirty="0"/>
          </a:p>
        </p:txBody>
      </p:sp>
      <p:sp>
        <p:nvSpPr>
          <p:cNvPr id="3" name="Content Placeholder 2"/>
          <p:cNvSpPr>
            <a:spLocks noGrp="1"/>
          </p:cNvSpPr>
          <p:nvPr>
            <p:ph idx="1"/>
          </p:nvPr>
        </p:nvSpPr>
        <p:spPr>
          <a:xfrm>
            <a:off x="536028" y="1412590"/>
            <a:ext cx="10436772" cy="4465320"/>
          </a:xfrm>
        </p:spPr>
        <p:txBody>
          <a:bodyPr>
            <a:normAutofit/>
          </a:bodyPr>
          <a:lstStyle/>
          <a:p>
            <a:r>
              <a:rPr lang="en-US" dirty="0"/>
              <a:t> </a:t>
            </a:r>
            <a:r>
              <a:rPr lang="en-US" u="sng" dirty="0"/>
              <a:t>1991 (June):</a:t>
            </a:r>
            <a:r>
              <a:rPr lang="en-US" dirty="0"/>
              <a:t> A variety of groups “who depend directly or indirectly on the timber industry in the Pacific Northwest and in the Southeast” filed a lawsuit in the United States District Court for the District of Columbia, asserting a facial challenge to the 1981 </a:t>
            </a:r>
            <a:r>
              <a:rPr lang="en-US" i="1" dirty="0"/>
              <a:t>harm</a:t>
            </a:r>
            <a:r>
              <a:rPr lang="en-US" dirty="0"/>
              <a:t> definition.</a:t>
            </a:r>
          </a:p>
          <a:p>
            <a:r>
              <a:rPr lang="en-US" u="sng" dirty="0"/>
              <a:t>1992 (May):</a:t>
            </a:r>
            <a:r>
              <a:rPr lang="en-US" dirty="0"/>
              <a:t> Judge Norma Holloway Johnson of the District Court rejected their claim.</a:t>
            </a:r>
          </a:p>
          <a:p>
            <a:r>
              <a:rPr lang="en-US" u="sng" dirty="0"/>
              <a:t>1993 (June):</a:t>
            </a:r>
            <a:r>
              <a:rPr lang="en-US" dirty="0"/>
              <a:t> The D.C. Circuit affirmed (</a:t>
            </a:r>
            <a:r>
              <a:rPr lang="en-US" dirty="0" err="1"/>
              <a:t>Mikva</a:t>
            </a:r>
            <a:r>
              <a:rPr lang="en-US" dirty="0"/>
              <a:t> and Stephens, </a:t>
            </a:r>
            <a:r>
              <a:rPr lang="en-US" dirty="0" err="1"/>
              <a:t>Sentelle</a:t>
            </a:r>
            <a:r>
              <a:rPr lang="en-US" dirty="0"/>
              <a:t> dissenting)</a:t>
            </a:r>
          </a:p>
          <a:p>
            <a:r>
              <a:rPr lang="en-US" u="sng" dirty="0" smtClean="0"/>
              <a:t>1994 </a:t>
            </a:r>
            <a:r>
              <a:rPr lang="en-US" u="sng" dirty="0"/>
              <a:t>(March):</a:t>
            </a:r>
            <a:r>
              <a:rPr lang="en-US" dirty="0"/>
              <a:t> In response to a petition for rehearing, the panel reversed its position (Stephens and </a:t>
            </a:r>
            <a:r>
              <a:rPr lang="en-US" dirty="0" err="1"/>
              <a:t>Sentelle</a:t>
            </a:r>
            <a:r>
              <a:rPr lang="en-US" dirty="0"/>
              <a:t>, </a:t>
            </a:r>
            <a:r>
              <a:rPr lang="en-US" dirty="0" err="1"/>
              <a:t>Mikva</a:t>
            </a:r>
            <a:r>
              <a:rPr lang="en-US" dirty="0"/>
              <a:t> dissenting) and held the regulatory definition exceeded the authority granted by the Endangered Species Act. </a:t>
            </a:r>
            <a:endParaRPr lang="en-US" dirty="0" smtClean="0"/>
          </a:p>
          <a:p>
            <a:r>
              <a:rPr lang="en-US" dirty="0"/>
              <a:t> </a:t>
            </a:r>
            <a:r>
              <a:rPr lang="en-US" u="sng" dirty="0" smtClean="0"/>
              <a:t>1995 </a:t>
            </a:r>
            <a:r>
              <a:rPr lang="en-US" u="sng" dirty="0"/>
              <a:t>(January):</a:t>
            </a:r>
            <a:r>
              <a:rPr lang="en-US" dirty="0"/>
              <a:t> The Supreme Court granted certiorari.</a:t>
            </a:r>
          </a:p>
          <a:p>
            <a:endParaRPr lang="en-US" dirty="0"/>
          </a:p>
        </p:txBody>
      </p:sp>
    </p:spTree>
    <p:extLst>
      <p:ext uri="{BB962C8B-B14F-4D97-AF65-F5344CB8AC3E}">
        <p14:creationId xmlns:p14="http://schemas.microsoft.com/office/powerpoint/2010/main" val="138756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161544"/>
            <a:ext cx="9601200" cy="1485900"/>
          </a:xfrm>
        </p:spPr>
        <p:txBody>
          <a:bodyPr/>
          <a:lstStyle/>
          <a:p>
            <a:r>
              <a:rPr lang="en-US" dirty="0" smtClean="0"/>
              <a:t>§ 9(</a:t>
            </a:r>
            <a:r>
              <a:rPr lang="en-US" cap="none" dirty="0" smtClean="0"/>
              <a:t>a</a:t>
            </a:r>
            <a:r>
              <a:rPr lang="en-US" dirty="0" smtClean="0"/>
              <a:t>)(1)(B)</a:t>
            </a:r>
            <a:endParaRPr lang="en-US" dirty="0"/>
          </a:p>
        </p:txBody>
      </p:sp>
      <p:sp>
        <p:nvSpPr>
          <p:cNvPr id="5" name="Content Placeholder 4"/>
          <p:cNvSpPr>
            <a:spLocks noGrp="1"/>
          </p:cNvSpPr>
          <p:nvPr>
            <p:ph sz="quarter" idx="1"/>
          </p:nvPr>
        </p:nvSpPr>
        <p:spPr>
          <a:xfrm>
            <a:off x="1371600" y="1647444"/>
            <a:ext cx="9601200" cy="3581400"/>
          </a:xfrm>
        </p:spPr>
        <p:txBody>
          <a:bodyPr/>
          <a:lstStyle/>
          <a:p>
            <a:r>
              <a:rPr lang="en-US" sz="2800" dirty="0" smtClean="0"/>
              <a:t>… with respect to any endangered species of fish or wildlife listed pursuant to [§ 4] it is unlawful for any person subject to the jurisdiction of the Unites States to—</a:t>
            </a:r>
          </a:p>
          <a:p>
            <a:pPr lvl="1"/>
            <a:r>
              <a:rPr lang="en-US" sz="2800" dirty="0" smtClean="0"/>
              <a:t>take any such species within the United States or the territorial sea of the United States;</a:t>
            </a:r>
          </a:p>
          <a:p>
            <a:endParaRPr lang="en-US" dirty="0"/>
          </a:p>
        </p:txBody>
      </p:sp>
    </p:spTree>
    <p:extLst>
      <p:ext uri="{BB962C8B-B14F-4D97-AF65-F5344CB8AC3E}">
        <p14:creationId xmlns:p14="http://schemas.microsoft.com/office/powerpoint/2010/main" val="8860398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3(19)</a:t>
            </a:r>
            <a:endParaRPr lang="en-US" dirty="0"/>
          </a:p>
        </p:txBody>
      </p:sp>
      <p:sp>
        <p:nvSpPr>
          <p:cNvPr id="3" name="Content Placeholder 2"/>
          <p:cNvSpPr>
            <a:spLocks noGrp="1"/>
          </p:cNvSpPr>
          <p:nvPr>
            <p:ph sz="quarter" idx="1"/>
          </p:nvPr>
        </p:nvSpPr>
        <p:spPr/>
        <p:txBody>
          <a:bodyPr>
            <a:normAutofit/>
          </a:bodyPr>
          <a:lstStyle/>
          <a:p>
            <a:r>
              <a:rPr lang="en-US" sz="3600" dirty="0" smtClean="0"/>
              <a:t>The tern “take” means to </a:t>
            </a:r>
            <a:r>
              <a:rPr lang="en-US" sz="3600" b="1" u="sng" dirty="0" smtClean="0"/>
              <a:t>harass, harm</a:t>
            </a:r>
            <a:r>
              <a:rPr lang="en-US" sz="3600" dirty="0" smtClean="0"/>
              <a:t>, pursue, hunt, shoot, wound, kill, trap, capture, or collect, or to attempt to engage in any such conduct.</a:t>
            </a:r>
            <a:endParaRPr lang="en-US" sz="3600" dirty="0"/>
          </a:p>
        </p:txBody>
      </p:sp>
    </p:spTree>
    <p:extLst>
      <p:ext uri="{BB962C8B-B14F-4D97-AF65-F5344CB8AC3E}">
        <p14:creationId xmlns:p14="http://schemas.microsoft.com/office/powerpoint/2010/main" val="6742347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50 </a:t>
            </a:r>
            <a:r>
              <a:rPr lang="en-US" dirty="0" err="1" smtClean="0"/>
              <a:t>C.F.R.</a:t>
            </a:r>
            <a:r>
              <a:rPr lang="en-US" dirty="0" smtClean="0"/>
              <a:t> § 17.3</a:t>
            </a:r>
            <a:endParaRPr lang="en-US" dirty="0"/>
          </a:p>
        </p:txBody>
      </p:sp>
      <p:sp>
        <p:nvSpPr>
          <p:cNvPr id="3" name="Content Placeholder 2"/>
          <p:cNvSpPr>
            <a:spLocks noGrp="1"/>
          </p:cNvSpPr>
          <p:nvPr>
            <p:ph sz="quarter" idx="1"/>
          </p:nvPr>
        </p:nvSpPr>
        <p:spPr/>
        <p:txBody>
          <a:bodyPr>
            <a:normAutofit/>
          </a:bodyPr>
          <a:lstStyle/>
          <a:p>
            <a:r>
              <a:rPr lang="en-US" sz="2800" i="1" dirty="0" smtClean="0"/>
              <a:t>Harm in the definition of ‘‘take’’ in </a:t>
            </a:r>
            <a:r>
              <a:rPr lang="en-US" sz="2800" dirty="0" smtClean="0"/>
              <a:t>the Act means an act which actually kills or injures wildlife. Such act may include significant habitat modification or degradation where it </a:t>
            </a:r>
            <a:r>
              <a:rPr lang="en-US" sz="2800" u="sng" dirty="0" smtClean="0"/>
              <a:t>actually kills or injures </a:t>
            </a:r>
            <a:r>
              <a:rPr lang="en-US" sz="2800" dirty="0" smtClean="0"/>
              <a:t>wildlife by significantly impairing essential behavioral patterns, including breeding, feeding or sheltering.</a:t>
            </a:r>
            <a:endParaRPr lang="en-US" sz="2800" dirty="0"/>
          </a:p>
        </p:txBody>
      </p:sp>
    </p:spTree>
    <p:extLst>
      <p:ext uri="{BB962C8B-B14F-4D97-AF65-F5344CB8AC3E}">
        <p14:creationId xmlns:p14="http://schemas.microsoft.com/office/powerpoint/2010/main" val="20260814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Plaintiffs’ case</a:t>
            </a:r>
            <a:endParaRPr lang="en-US" dirty="0"/>
          </a:p>
        </p:txBody>
      </p:sp>
      <p:sp>
        <p:nvSpPr>
          <p:cNvPr id="3" name="Content Placeholder 2"/>
          <p:cNvSpPr>
            <a:spLocks noGrp="1"/>
          </p:cNvSpPr>
          <p:nvPr>
            <p:ph sz="quarter" idx="1"/>
          </p:nvPr>
        </p:nvSpPr>
        <p:spPr/>
        <p:txBody>
          <a:bodyPr>
            <a:normAutofit/>
          </a:bodyPr>
          <a:lstStyle/>
          <a:p>
            <a:r>
              <a:rPr lang="en-US" sz="2800" dirty="0" smtClean="0"/>
              <a:t>Facial Challenge to the regulation defining harm. Arguing that Congress did not intend take to include habitat modification</a:t>
            </a:r>
          </a:p>
          <a:p>
            <a:pPr lvl="1"/>
            <a:r>
              <a:rPr lang="en-US" sz="2800" dirty="0" smtClean="0"/>
              <a:t>Senate’s original language would have included habitat modification but Senate deleted that language before enactment</a:t>
            </a:r>
          </a:p>
          <a:p>
            <a:pPr lvl="1"/>
            <a:r>
              <a:rPr lang="en-US" sz="2800" dirty="0" smtClean="0"/>
              <a:t>Senate added the term harm to the statute in a floor amendment without debate</a:t>
            </a:r>
            <a:endParaRPr lang="en-US" sz="2800" dirty="0"/>
          </a:p>
        </p:txBody>
      </p:sp>
    </p:spTree>
    <p:extLst>
      <p:ext uri="{BB962C8B-B14F-4D97-AF65-F5344CB8AC3E}">
        <p14:creationId xmlns:p14="http://schemas.microsoft.com/office/powerpoint/2010/main" val="42852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Harm mean?</a:t>
            </a:r>
            <a:endParaRPr lang="en-US" dirty="0"/>
          </a:p>
        </p:txBody>
      </p:sp>
      <p:sp>
        <p:nvSpPr>
          <p:cNvPr id="3" name="Content Placeholder 2"/>
          <p:cNvSpPr>
            <a:spLocks noGrp="1"/>
          </p:cNvSpPr>
          <p:nvPr>
            <p:ph sz="quarter" idx="1"/>
          </p:nvPr>
        </p:nvSpPr>
        <p:spPr/>
        <p:txBody>
          <a:bodyPr>
            <a:noAutofit/>
          </a:bodyPr>
          <a:lstStyle/>
          <a:p>
            <a:r>
              <a:rPr lang="en-US" sz="2800" dirty="0" smtClean="0"/>
              <a:t>Dictionary: to cause hurt or damage to: injure</a:t>
            </a:r>
          </a:p>
          <a:p>
            <a:r>
              <a:rPr lang="en-US" sz="2800" dirty="0" smtClean="0"/>
              <a:t>Broad Statutory Purposes: to provide a means whereby the ecosystems upon which listed species depends may be conserved</a:t>
            </a:r>
          </a:p>
          <a:p>
            <a:pPr lvl="1"/>
            <a:r>
              <a:rPr lang="en-US" sz="2800" dirty="0" smtClean="0"/>
              <a:t>Purpose to halt trend toward species extinct whatever the cost (TVA v. Hill)</a:t>
            </a:r>
          </a:p>
          <a:p>
            <a:r>
              <a:rPr lang="en-US" sz="2800" dirty="0" smtClean="0"/>
              <a:t>1982 Amendments indicate that Congress understands takes to include both deliberate and incidental takings</a:t>
            </a:r>
            <a:endParaRPr lang="en-US" sz="2800" dirty="0"/>
          </a:p>
        </p:txBody>
      </p:sp>
    </p:spTree>
    <p:extLst>
      <p:ext uri="{BB962C8B-B14F-4D97-AF65-F5344CB8AC3E}">
        <p14:creationId xmlns:p14="http://schemas.microsoft.com/office/powerpoint/2010/main" val="114876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rPr>
              <a:t>O’Connor </a:t>
            </a:r>
            <a:r>
              <a:rPr lang="en-US" dirty="0" smtClean="0">
                <a:solidFill>
                  <a:schemeClr val="accent5"/>
                </a:solidFill>
              </a:rPr>
              <a:t>(Concur)		Scalia (Dissent)</a:t>
            </a:r>
            <a:endParaRPr lang="en-US" dirty="0">
              <a:solidFill>
                <a:schemeClr val="accent5"/>
              </a:solidFill>
            </a:endParaRPr>
          </a:p>
        </p:txBody>
      </p:sp>
      <p:sp>
        <p:nvSpPr>
          <p:cNvPr id="3" name="Content Placeholder 2"/>
          <p:cNvSpPr>
            <a:spLocks noGrp="1"/>
          </p:cNvSpPr>
          <p:nvPr>
            <p:ph sz="half" idx="1"/>
          </p:nvPr>
        </p:nvSpPr>
        <p:spPr/>
        <p:txBody>
          <a:bodyPr>
            <a:noAutofit/>
          </a:bodyPr>
          <a:lstStyle/>
          <a:p>
            <a:r>
              <a:rPr lang="en-US" sz="2400" dirty="0" smtClean="0"/>
              <a:t>Proximate Causation</a:t>
            </a:r>
          </a:p>
          <a:p>
            <a:pPr lvl="1"/>
            <a:r>
              <a:rPr lang="en-US" sz="2400" dirty="0" smtClean="0"/>
              <a:t>Foreseeability</a:t>
            </a:r>
          </a:p>
          <a:p>
            <a:pPr lvl="1"/>
            <a:r>
              <a:rPr lang="en-US" sz="2400" dirty="0" smtClean="0"/>
              <a:t>Fairness of imposing liability for remote consequences</a:t>
            </a:r>
          </a:p>
          <a:p>
            <a:r>
              <a:rPr lang="en-US" sz="2400" dirty="0" smtClean="0"/>
              <a:t>Harm</a:t>
            </a:r>
            <a:endParaRPr lang="en-US" sz="2400" dirty="0" smtClean="0"/>
          </a:p>
          <a:p>
            <a:pPr lvl="1"/>
            <a:r>
              <a:rPr lang="en-US" sz="2400" dirty="0" smtClean="0"/>
              <a:t>Impairment of breeding?</a:t>
            </a:r>
          </a:p>
          <a:p>
            <a:pPr lvl="1"/>
            <a:r>
              <a:rPr lang="en-US" sz="2400" dirty="0" smtClean="0"/>
              <a:t>Interference with breeding</a:t>
            </a:r>
            <a:r>
              <a:rPr lang="en-US" sz="2400" dirty="0" smtClean="0"/>
              <a:t>?</a:t>
            </a:r>
            <a:endParaRPr lang="en-US" sz="2400" dirty="0" smtClean="0"/>
          </a:p>
        </p:txBody>
      </p:sp>
      <p:sp>
        <p:nvSpPr>
          <p:cNvPr id="7" name="Content Placeholder 6"/>
          <p:cNvSpPr>
            <a:spLocks noGrp="1"/>
          </p:cNvSpPr>
          <p:nvPr>
            <p:ph sz="half" idx="2"/>
          </p:nvPr>
        </p:nvSpPr>
        <p:spPr/>
        <p:txBody>
          <a:bodyPr/>
          <a:lstStyle/>
          <a:p>
            <a:pPr lvl="1"/>
            <a:r>
              <a:rPr lang="en-US" sz="2400" dirty="0"/>
              <a:t>This reading of the ESA conscripts farmers’ land to national zoological use</a:t>
            </a:r>
          </a:p>
          <a:p>
            <a:pPr lvl="1"/>
            <a:r>
              <a:rPr lang="en-US" sz="2400" dirty="0"/>
              <a:t>Should be about injuries to species as a whole (like section 7) not individuals</a:t>
            </a:r>
            <a:r>
              <a:rPr lang="en-US" sz="2400" dirty="0">
                <a:sym typeface="Wingdings" pitchFamily="2" charset="2"/>
              </a:rPr>
              <a:t> injury to a population</a:t>
            </a:r>
            <a:endParaRPr lang="en-US" sz="2400" dirty="0"/>
          </a:p>
          <a:p>
            <a:endParaRPr lang="en-US" dirty="0"/>
          </a:p>
        </p:txBody>
      </p:sp>
    </p:spTree>
    <p:extLst>
      <p:ext uri="{BB962C8B-B14F-4D97-AF65-F5344CB8AC3E}">
        <p14:creationId xmlns:p14="http://schemas.microsoft.com/office/powerpoint/2010/main" val="371140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152650" y="231102"/>
            <a:ext cx="7543800" cy="857250"/>
          </a:xfrm>
        </p:spPr>
        <p:txBody>
          <a:bodyPr>
            <a:normAutofit/>
          </a:bodyPr>
          <a:lstStyle/>
          <a:p>
            <a:r>
              <a:rPr lang="en-US" dirty="0">
                <a:solidFill>
                  <a:schemeClr val="accent2"/>
                </a:solidFill>
              </a:rPr>
              <a:t>Section 4 Listing Petition</a:t>
            </a:r>
          </a:p>
        </p:txBody>
      </p:sp>
      <p:sp>
        <p:nvSpPr>
          <p:cNvPr id="65539" name="Rectangle 3"/>
          <p:cNvSpPr>
            <a:spLocks noChangeArrowheads="1"/>
          </p:cNvSpPr>
          <p:nvPr/>
        </p:nvSpPr>
        <p:spPr bwMode="auto">
          <a:xfrm>
            <a:off x="2724150" y="2286000"/>
            <a:ext cx="2343150" cy="400050"/>
          </a:xfrm>
          <a:prstGeom prst="rect">
            <a:avLst/>
          </a:prstGeom>
          <a:solidFill>
            <a:srgbClr val="FFFF00">
              <a:alpha val="50000"/>
            </a:srgbClr>
          </a:solidFill>
          <a:ln w="9525">
            <a:solidFill>
              <a:schemeClr val="tx1"/>
            </a:solidFill>
            <a:miter lim="800000"/>
            <a:headEnd/>
            <a:tailEnd/>
          </a:ln>
          <a:effectLst/>
        </p:spPr>
        <p:txBody>
          <a:bodyPr wrap="none" anchor="ctr"/>
          <a:lstStyle/>
          <a:p>
            <a:endParaRPr lang="en-US" sz="1350"/>
          </a:p>
        </p:txBody>
      </p:sp>
      <p:sp>
        <p:nvSpPr>
          <p:cNvPr id="65540" name="Text Box 4"/>
          <p:cNvSpPr txBox="1">
            <a:spLocks noChangeArrowheads="1"/>
          </p:cNvSpPr>
          <p:nvPr/>
        </p:nvSpPr>
        <p:spPr bwMode="auto">
          <a:xfrm>
            <a:off x="2838450" y="2343150"/>
            <a:ext cx="2228850" cy="369332"/>
          </a:xfrm>
          <a:prstGeom prst="rect">
            <a:avLst/>
          </a:prstGeom>
          <a:noFill/>
          <a:ln w="9525">
            <a:noFill/>
            <a:miter lim="800000"/>
            <a:headEnd/>
            <a:tailEnd/>
          </a:ln>
          <a:effectLst/>
        </p:spPr>
        <p:txBody>
          <a:bodyPr>
            <a:spAutoFit/>
          </a:bodyPr>
          <a:lstStyle/>
          <a:p>
            <a:pPr>
              <a:spcBef>
                <a:spcPct val="50000"/>
              </a:spcBef>
            </a:pPr>
            <a:r>
              <a:rPr lang="en-US"/>
              <a:t>LISTING PETITION</a:t>
            </a:r>
          </a:p>
        </p:txBody>
      </p:sp>
      <p:sp>
        <p:nvSpPr>
          <p:cNvPr id="65541" name="AutoShape 5"/>
          <p:cNvSpPr>
            <a:spLocks noChangeArrowheads="1"/>
          </p:cNvSpPr>
          <p:nvPr/>
        </p:nvSpPr>
        <p:spPr bwMode="auto">
          <a:xfrm>
            <a:off x="3352800" y="2800350"/>
            <a:ext cx="514350" cy="914400"/>
          </a:xfrm>
          <a:prstGeom prst="downArrow">
            <a:avLst>
              <a:gd name="adj1" fmla="val 50000"/>
              <a:gd name="adj2" fmla="val 44444"/>
            </a:avLst>
          </a:prstGeom>
          <a:solidFill>
            <a:srgbClr val="FFFF00"/>
          </a:solidFill>
          <a:ln w="9525">
            <a:solidFill>
              <a:schemeClr val="tx1"/>
            </a:solidFill>
            <a:miter lim="800000"/>
            <a:headEnd/>
            <a:tailEnd/>
          </a:ln>
          <a:effectLst/>
        </p:spPr>
        <p:txBody>
          <a:bodyPr wrap="none" anchor="ctr"/>
          <a:lstStyle/>
          <a:p>
            <a:endParaRPr lang="en-US" sz="1350"/>
          </a:p>
        </p:txBody>
      </p:sp>
      <p:sp>
        <p:nvSpPr>
          <p:cNvPr id="65542" name="Text Box 6"/>
          <p:cNvSpPr txBox="1">
            <a:spLocks noChangeArrowheads="1"/>
          </p:cNvSpPr>
          <p:nvPr/>
        </p:nvSpPr>
        <p:spPr bwMode="auto">
          <a:xfrm>
            <a:off x="3752850" y="2971800"/>
            <a:ext cx="1314450" cy="369332"/>
          </a:xfrm>
          <a:prstGeom prst="rect">
            <a:avLst/>
          </a:prstGeom>
          <a:noFill/>
          <a:ln w="9525">
            <a:noFill/>
            <a:miter lim="800000"/>
            <a:headEnd/>
            <a:tailEnd/>
          </a:ln>
          <a:effectLst/>
        </p:spPr>
        <p:txBody>
          <a:bodyPr>
            <a:spAutoFit/>
          </a:bodyPr>
          <a:lstStyle/>
          <a:p>
            <a:pPr>
              <a:spcBef>
                <a:spcPct val="50000"/>
              </a:spcBef>
            </a:pPr>
            <a:r>
              <a:rPr lang="en-US" dirty="0"/>
              <a:t>90 DAYS</a:t>
            </a:r>
          </a:p>
        </p:txBody>
      </p:sp>
      <p:sp>
        <p:nvSpPr>
          <p:cNvPr id="65543" name="Rectangle 7"/>
          <p:cNvSpPr>
            <a:spLocks noChangeArrowheads="1"/>
          </p:cNvSpPr>
          <p:nvPr/>
        </p:nvSpPr>
        <p:spPr bwMode="auto">
          <a:xfrm>
            <a:off x="2724150" y="3771900"/>
            <a:ext cx="2114550" cy="1485900"/>
          </a:xfrm>
          <a:prstGeom prst="rect">
            <a:avLst/>
          </a:prstGeom>
          <a:solidFill>
            <a:srgbClr val="FFCC00">
              <a:alpha val="50000"/>
            </a:srgbClr>
          </a:solidFill>
          <a:ln w="9525">
            <a:solidFill>
              <a:schemeClr val="tx1"/>
            </a:solidFill>
            <a:miter lim="800000"/>
            <a:headEnd/>
            <a:tailEnd/>
          </a:ln>
          <a:effectLst/>
        </p:spPr>
        <p:txBody>
          <a:bodyPr wrap="none" anchor="ctr"/>
          <a:lstStyle/>
          <a:p>
            <a:endParaRPr lang="en-US" sz="1350"/>
          </a:p>
        </p:txBody>
      </p:sp>
      <p:sp>
        <p:nvSpPr>
          <p:cNvPr id="65544" name="Text Box 8"/>
          <p:cNvSpPr txBox="1">
            <a:spLocks noChangeArrowheads="1"/>
          </p:cNvSpPr>
          <p:nvPr/>
        </p:nvSpPr>
        <p:spPr bwMode="auto">
          <a:xfrm>
            <a:off x="2781300" y="3842148"/>
            <a:ext cx="2114550" cy="784830"/>
          </a:xfrm>
          <a:prstGeom prst="rect">
            <a:avLst/>
          </a:prstGeom>
          <a:noFill/>
          <a:ln w="9525">
            <a:noFill/>
            <a:miter lim="800000"/>
            <a:headEnd/>
            <a:tailEnd/>
          </a:ln>
          <a:effectLst/>
        </p:spPr>
        <p:txBody>
          <a:bodyPr>
            <a:spAutoFit/>
          </a:bodyPr>
          <a:lstStyle/>
          <a:p>
            <a:pPr algn="ctr">
              <a:spcBef>
                <a:spcPct val="50000"/>
              </a:spcBef>
            </a:pPr>
            <a:r>
              <a:rPr lang="en-US" sz="1500" dirty="0"/>
              <a:t>4(b)(3)(A) SUBSTANTIAL INFORMATION DETERMINATION</a:t>
            </a:r>
          </a:p>
        </p:txBody>
      </p:sp>
      <p:sp>
        <p:nvSpPr>
          <p:cNvPr id="65545" name="AutoShape 9"/>
          <p:cNvSpPr>
            <a:spLocks noChangeArrowheads="1"/>
          </p:cNvSpPr>
          <p:nvPr/>
        </p:nvSpPr>
        <p:spPr bwMode="auto">
          <a:xfrm rot="20107239">
            <a:off x="4426425" y="2826264"/>
            <a:ext cx="1843838" cy="581109"/>
          </a:xfrm>
          <a:prstGeom prst="rightArrow">
            <a:avLst>
              <a:gd name="adj1" fmla="val 50000"/>
              <a:gd name="adj2" fmla="val 30357"/>
            </a:avLst>
          </a:prstGeom>
          <a:solidFill>
            <a:srgbClr val="FFFF00"/>
          </a:solidFill>
          <a:ln w="9525">
            <a:solidFill>
              <a:schemeClr val="tx1"/>
            </a:solidFill>
            <a:miter lim="800000"/>
            <a:headEnd/>
            <a:tailEnd/>
          </a:ln>
          <a:effectLst/>
        </p:spPr>
        <p:txBody>
          <a:bodyPr wrap="none" anchor="ctr"/>
          <a:lstStyle/>
          <a:p>
            <a:endParaRPr lang="en-US" sz="1350"/>
          </a:p>
        </p:txBody>
      </p:sp>
      <p:sp>
        <p:nvSpPr>
          <p:cNvPr id="65546" name="Rectangle 10"/>
          <p:cNvSpPr>
            <a:spLocks noChangeArrowheads="1"/>
          </p:cNvSpPr>
          <p:nvPr/>
        </p:nvSpPr>
        <p:spPr bwMode="auto">
          <a:xfrm>
            <a:off x="6210300" y="1885950"/>
            <a:ext cx="2514600" cy="1028700"/>
          </a:xfrm>
          <a:prstGeom prst="rect">
            <a:avLst/>
          </a:prstGeom>
          <a:solidFill>
            <a:srgbClr val="FFFF00">
              <a:alpha val="50000"/>
            </a:srgbClr>
          </a:solidFill>
          <a:ln w="9525">
            <a:solidFill>
              <a:schemeClr val="tx1"/>
            </a:solidFill>
            <a:miter lim="800000"/>
            <a:headEnd/>
            <a:tailEnd/>
          </a:ln>
          <a:effectLst/>
        </p:spPr>
        <p:txBody>
          <a:bodyPr wrap="none" anchor="ctr"/>
          <a:lstStyle/>
          <a:p>
            <a:endParaRPr lang="en-US" sz="1350"/>
          </a:p>
        </p:txBody>
      </p:sp>
      <p:sp>
        <p:nvSpPr>
          <p:cNvPr id="65547" name="Text Box 11"/>
          <p:cNvSpPr txBox="1">
            <a:spLocks noChangeArrowheads="1"/>
          </p:cNvSpPr>
          <p:nvPr/>
        </p:nvSpPr>
        <p:spPr bwMode="auto">
          <a:xfrm>
            <a:off x="6496050" y="2046687"/>
            <a:ext cx="2286000" cy="646331"/>
          </a:xfrm>
          <a:prstGeom prst="rect">
            <a:avLst/>
          </a:prstGeom>
          <a:noFill/>
          <a:ln w="9525">
            <a:noFill/>
            <a:miter lim="800000"/>
            <a:headEnd/>
            <a:tailEnd/>
          </a:ln>
          <a:effectLst/>
        </p:spPr>
        <p:txBody>
          <a:bodyPr>
            <a:spAutoFit/>
          </a:bodyPr>
          <a:lstStyle/>
          <a:p>
            <a:pPr>
              <a:spcBef>
                <a:spcPct val="50000"/>
              </a:spcBef>
            </a:pPr>
            <a:r>
              <a:rPr lang="en-US" dirty="0"/>
              <a:t>4(b)(3)(B) INITIAL LISTING DECISION</a:t>
            </a:r>
          </a:p>
        </p:txBody>
      </p:sp>
      <p:sp>
        <p:nvSpPr>
          <p:cNvPr id="65548" name="Text Box 12"/>
          <p:cNvSpPr txBox="1">
            <a:spLocks noChangeArrowheads="1"/>
          </p:cNvSpPr>
          <p:nvPr/>
        </p:nvSpPr>
        <p:spPr bwMode="auto">
          <a:xfrm>
            <a:off x="5010150" y="3257550"/>
            <a:ext cx="1600200" cy="369332"/>
          </a:xfrm>
          <a:prstGeom prst="rect">
            <a:avLst/>
          </a:prstGeom>
          <a:noFill/>
          <a:ln w="9525">
            <a:noFill/>
            <a:miter lim="800000"/>
            <a:headEnd/>
            <a:tailEnd/>
          </a:ln>
          <a:effectLst/>
        </p:spPr>
        <p:txBody>
          <a:bodyPr>
            <a:spAutoFit/>
          </a:bodyPr>
          <a:lstStyle/>
          <a:p>
            <a:pPr>
              <a:spcBef>
                <a:spcPct val="50000"/>
              </a:spcBef>
            </a:pPr>
            <a:r>
              <a:rPr lang="en-US"/>
              <a:t>12 MONTHS</a:t>
            </a:r>
          </a:p>
        </p:txBody>
      </p:sp>
      <p:grpSp>
        <p:nvGrpSpPr>
          <p:cNvPr id="2" name="Group 13"/>
          <p:cNvGrpSpPr>
            <a:grpSpLocks/>
          </p:cNvGrpSpPr>
          <p:nvPr/>
        </p:nvGrpSpPr>
        <p:grpSpPr bwMode="auto">
          <a:xfrm>
            <a:off x="4895850" y="3600450"/>
            <a:ext cx="1657350" cy="742950"/>
            <a:chOff x="2184" y="2352"/>
            <a:chExt cx="1392" cy="624"/>
          </a:xfrm>
        </p:grpSpPr>
        <p:sp>
          <p:nvSpPr>
            <p:cNvPr id="65550" name="Rectangle 14"/>
            <p:cNvSpPr>
              <a:spLocks noChangeArrowheads="1"/>
            </p:cNvSpPr>
            <p:nvPr/>
          </p:nvSpPr>
          <p:spPr bwMode="auto">
            <a:xfrm>
              <a:off x="2184" y="2352"/>
              <a:ext cx="1392" cy="624"/>
            </a:xfrm>
            <a:prstGeom prst="rect">
              <a:avLst/>
            </a:prstGeom>
            <a:solidFill>
              <a:srgbClr val="FF0000">
                <a:alpha val="50000"/>
              </a:srgbClr>
            </a:solidFill>
            <a:ln w="9525">
              <a:solidFill>
                <a:schemeClr val="tx1"/>
              </a:solidFill>
              <a:miter lim="800000"/>
              <a:headEnd/>
              <a:tailEnd/>
            </a:ln>
            <a:effectLst/>
          </p:spPr>
          <p:txBody>
            <a:bodyPr wrap="none" anchor="ctr"/>
            <a:lstStyle/>
            <a:p>
              <a:endParaRPr lang="en-US" sz="1350"/>
            </a:p>
          </p:txBody>
        </p:sp>
        <p:sp>
          <p:nvSpPr>
            <p:cNvPr id="65551" name="Text Box 15"/>
            <p:cNvSpPr txBox="1">
              <a:spLocks noChangeArrowheads="1"/>
            </p:cNvSpPr>
            <p:nvPr/>
          </p:nvSpPr>
          <p:spPr bwMode="auto">
            <a:xfrm>
              <a:off x="2184" y="2400"/>
              <a:ext cx="1392" cy="543"/>
            </a:xfrm>
            <a:prstGeom prst="rect">
              <a:avLst/>
            </a:prstGeom>
            <a:noFill/>
            <a:ln w="9525">
              <a:noFill/>
              <a:miter lim="800000"/>
              <a:headEnd/>
              <a:tailEnd/>
            </a:ln>
            <a:effectLst/>
          </p:spPr>
          <p:txBody>
            <a:bodyPr>
              <a:spAutoFit/>
            </a:bodyPr>
            <a:lstStyle/>
            <a:p>
              <a:pPr algn="ctr">
                <a:spcBef>
                  <a:spcPct val="50000"/>
                </a:spcBef>
              </a:pPr>
              <a:r>
                <a:rPr lang="en-US"/>
                <a:t>LISTING WARRANTED</a:t>
              </a:r>
            </a:p>
          </p:txBody>
        </p:sp>
      </p:grpSp>
      <p:grpSp>
        <p:nvGrpSpPr>
          <p:cNvPr id="3" name="Group 16"/>
          <p:cNvGrpSpPr>
            <a:grpSpLocks/>
          </p:cNvGrpSpPr>
          <p:nvPr/>
        </p:nvGrpSpPr>
        <p:grpSpPr bwMode="auto">
          <a:xfrm>
            <a:off x="7981950" y="3600450"/>
            <a:ext cx="1714500" cy="742950"/>
            <a:chOff x="4320" y="2256"/>
            <a:chExt cx="1440" cy="720"/>
          </a:xfrm>
        </p:grpSpPr>
        <p:sp>
          <p:nvSpPr>
            <p:cNvPr id="65553" name="Rectangle 17"/>
            <p:cNvSpPr>
              <a:spLocks noChangeArrowheads="1"/>
            </p:cNvSpPr>
            <p:nvPr/>
          </p:nvSpPr>
          <p:spPr bwMode="auto">
            <a:xfrm>
              <a:off x="4320" y="2256"/>
              <a:ext cx="1296" cy="720"/>
            </a:xfrm>
            <a:prstGeom prst="rect">
              <a:avLst/>
            </a:prstGeom>
            <a:solidFill>
              <a:srgbClr val="99CCFF">
                <a:alpha val="50000"/>
              </a:srgbClr>
            </a:solidFill>
            <a:ln w="9525">
              <a:solidFill>
                <a:schemeClr val="tx1"/>
              </a:solidFill>
              <a:miter lim="800000"/>
              <a:headEnd/>
              <a:tailEnd/>
            </a:ln>
            <a:effectLst/>
          </p:spPr>
          <p:txBody>
            <a:bodyPr wrap="none" anchor="ctr"/>
            <a:lstStyle/>
            <a:p>
              <a:endParaRPr lang="en-US" sz="1350"/>
            </a:p>
          </p:txBody>
        </p:sp>
        <p:sp>
          <p:nvSpPr>
            <p:cNvPr id="65554" name="Text Box 18"/>
            <p:cNvSpPr txBox="1">
              <a:spLocks noChangeArrowheads="1"/>
            </p:cNvSpPr>
            <p:nvPr/>
          </p:nvSpPr>
          <p:spPr bwMode="auto">
            <a:xfrm>
              <a:off x="4320" y="2352"/>
              <a:ext cx="1440" cy="573"/>
            </a:xfrm>
            <a:prstGeom prst="rect">
              <a:avLst/>
            </a:prstGeom>
            <a:noFill/>
            <a:ln w="9525">
              <a:noFill/>
              <a:miter lim="800000"/>
              <a:headEnd/>
              <a:tailEnd/>
            </a:ln>
            <a:effectLst/>
          </p:spPr>
          <p:txBody>
            <a:bodyPr>
              <a:spAutoFit/>
            </a:bodyPr>
            <a:lstStyle/>
            <a:p>
              <a:pPr>
                <a:spcBef>
                  <a:spcPct val="50000"/>
                </a:spcBef>
              </a:pPr>
              <a:r>
                <a:rPr lang="en-US"/>
                <a:t>LISTING NOT</a:t>
              </a:r>
            </a:p>
            <a:p>
              <a:pPr>
                <a:lnSpc>
                  <a:spcPct val="30000"/>
                </a:lnSpc>
                <a:spcBef>
                  <a:spcPct val="50000"/>
                </a:spcBef>
              </a:pPr>
              <a:r>
                <a:rPr lang="en-US"/>
                <a:t>WARRANTED</a:t>
              </a:r>
            </a:p>
          </p:txBody>
        </p:sp>
      </p:grpSp>
      <p:grpSp>
        <p:nvGrpSpPr>
          <p:cNvPr id="4" name="Group 19"/>
          <p:cNvGrpSpPr>
            <a:grpSpLocks/>
          </p:cNvGrpSpPr>
          <p:nvPr/>
        </p:nvGrpSpPr>
        <p:grpSpPr bwMode="auto">
          <a:xfrm>
            <a:off x="6438900" y="4457700"/>
            <a:ext cx="1714500" cy="1143000"/>
            <a:chOff x="2640" y="3216"/>
            <a:chExt cx="1968" cy="960"/>
          </a:xfrm>
        </p:grpSpPr>
        <p:sp>
          <p:nvSpPr>
            <p:cNvPr id="65556" name="Rectangle 20"/>
            <p:cNvSpPr>
              <a:spLocks noChangeArrowheads="1"/>
            </p:cNvSpPr>
            <p:nvPr/>
          </p:nvSpPr>
          <p:spPr bwMode="auto">
            <a:xfrm>
              <a:off x="2640" y="3216"/>
              <a:ext cx="1968" cy="960"/>
            </a:xfrm>
            <a:prstGeom prst="rect">
              <a:avLst/>
            </a:prstGeom>
            <a:solidFill>
              <a:srgbClr val="FF99CC">
                <a:alpha val="50000"/>
              </a:srgbClr>
            </a:solidFill>
            <a:ln w="9525">
              <a:solidFill>
                <a:schemeClr val="tx1"/>
              </a:solidFill>
              <a:miter lim="800000"/>
              <a:headEnd/>
              <a:tailEnd/>
            </a:ln>
            <a:effectLst/>
          </p:spPr>
          <p:txBody>
            <a:bodyPr wrap="none" anchor="ctr"/>
            <a:lstStyle/>
            <a:p>
              <a:endParaRPr lang="en-US" sz="1350"/>
            </a:p>
          </p:txBody>
        </p:sp>
        <p:sp>
          <p:nvSpPr>
            <p:cNvPr id="65557" name="Text Box 21"/>
            <p:cNvSpPr txBox="1">
              <a:spLocks noChangeArrowheads="1"/>
            </p:cNvSpPr>
            <p:nvPr/>
          </p:nvSpPr>
          <p:spPr bwMode="auto">
            <a:xfrm>
              <a:off x="2665" y="3312"/>
              <a:ext cx="1918" cy="822"/>
            </a:xfrm>
            <a:prstGeom prst="rect">
              <a:avLst/>
            </a:prstGeom>
            <a:noFill/>
            <a:ln w="9525">
              <a:noFill/>
              <a:miter lim="800000"/>
              <a:headEnd/>
              <a:tailEnd/>
            </a:ln>
            <a:effectLst/>
          </p:spPr>
          <p:txBody>
            <a:bodyPr>
              <a:spAutoFit/>
            </a:bodyPr>
            <a:lstStyle/>
            <a:p>
              <a:pPr algn="ctr">
                <a:lnSpc>
                  <a:spcPct val="80000"/>
                </a:lnSpc>
                <a:spcBef>
                  <a:spcPct val="50000"/>
                </a:spcBef>
              </a:pPr>
              <a:r>
                <a:rPr lang="en-US"/>
                <a:t>LISTING WARRANTED</a:t>
              </a:r>
            </a:p>
            <a:p>
              <a:pPr algn="ctr">
                <a:lnSpc>
                  <a:spcPct val="30000"/>
                </a:lnSpc>
                <a:spcBef>
                  <a:spcPct val="50000"/>
                </a:spcBef>
              </a:pPr>
              <a:r>
                <a:rPr lang="en-US"/>
                <a:t>BUT </a:t>
              </a:r>
            </a:p>
            <a:p>
              <a:pPr algn="ctr">
                <a:lnSpc>
                  <a:spcPct val="30000"/>
                </a:lnSpc>
                <a:spcBef>
                  <a:spcPct val="50000"/>
                </a:spcBef>
              </a:pPr>
              <a:r>
                <a:rPr lang="en-US"/>
                <a:t>PRECLUDED</a:t>
              </a:r>
            </a:p>
          </p:txBody>
        </p:sp>
      </p:grpSp>
      <p:grpSp>
        <p:nvGrpSpPr>
          <p:cNvPr id="5" name="Group 22"/>
          <p:cNvGrpSpPr>
            <a:grpSpLocks/>
          </p:cNvGrpSpPr>
          <p:nvPr/>
        </p:nvGrpSpPr>
        <p:grpSpPr bwMode="auto">
          <a:xfrm>
            <a:off x="6553200" y="3028950"/>
            <a:ext cx="1543050" cy="1371600"/>
            <a:chOff x="3456" y="2040"/>
            <a:chExt cx="1296" cy="960"/>
          </a:xfrm>
        </p:grpSpPr>
        <p:grpSp>
          <p:nvGrpSpPr>
            <p:cNvPr id="6" name="Group 23"/>
            <p:cNvGrpSpPr>
              <a:grpSpLocks/>
            </p:cNvGrpSpPr>
            <p:nvPr/>
          </p:nvGrpSpPr>
          <p:grpSpPr bwMode="auto">
            <a:xfrm rot="5400000">
              <a:off x="3624" y="1872"/>
              <a:ext cx="960" cy="1296"/>
              <a:chOff x="1494" y="1102"/>
              <a:chExt cx="4263" cy="2602"/>
            </a:xfrm>
          </p:grpSpPr>
          <p:sp>
            <p:nvSpPr>
              <p:cNvPr id="65560" name="Freeform 24"/>
              <p:cNvSpPr>
                <a:spLocks/>
              </p:cNvSpPr>
              <p:nvPr/>
            </p:nvSpPr>
            <p:spPr bwMode="auto">
              <a:xfrm>
                <a:off x="1496" y="2256"/>
                <a:ext cx="3027" cy="1215"/>
              </a:xfrm>
              <a:custGeom>
                <a:avLst/>
                <a:gdLst/>
                <a:ahLst/>
                <a:cxnLst>
                  <a:cxn ang="0">
                    <a:pos x="0" y="0"/>
                  </a:cxn>
                  <a:cxn ang="0">
                    <a:pos x="126" y="0"/>
                  </a:cxn>
                  <a:cxn ang="0">
                    <a:pos x="234" y="3"/>
                  </a:cxn>
                  <a:cxn ang="0">
                    <a:pos x="353" y="8"/>
                  </a:cxn>
                  <a:cxn ang="0">
                    <a:pos x="473" y="12"/>
                  </a:cxn>
                  <a:cxn ang="0">
                    <a:pos x="604" y="21"/>
                  </a:cxn>
                  <a:cxn ang="0">
                    <a:pos x="731" y="32"/>
                  </a:cxn>
                  <a:cxn ang="0">
                    <a:pos x="843" y="41"/>
                  </a:cxn>
                  <a:cxn ang="0">
                    <a:pos x="969" y="54"/>
                  </a:cxn>
                  <a:cxn ang="0">
                    <a:pos x="1082" y="68"/>
                  </a:cxn>
                  <a:cxn ang="0">
                    <a:pos x="1186" y="81"/>
                  </a:cxn>
                  <a:cxn ang="0">
                    <a:pos x="1307" y="99"/>
                  </a:cxn>
                  <a:cxn ang="0">
                    <a:pos x="1452" y="126"/>
                  </a:cxn>
                  <a:cxn ang="0">
                    <a:pos x="1578" y="149"/>
                  </a:cxn>
                  <a:cxn ang="0">
                    <a:pos x="1718" y="180"/>
                  </a:cxn>
                  <a:cxn ang="0">
                    <a:pos x="1863" y="216"/>
                  </a:cxn>
                  <a:cxn ang="0">
                    <a:pos x="1998" y="252"/>
                  </a:cxn>
                  <a:cxn ang="0">
                    <a:pos x="2106" y="288"/>
                  </a:cxn>
                  <a:cxn ang="0">
                    <a:pos x="2243" y="333"/>
                  </a:cxn>
                  <a:cxn ang="0">
                    <a:pos x="2355" y="378"/>
                  </a:cxn>
                  <a:cxn ang="0">
                    <a:pos x="2454" y="418"/>
                  </a:cxn>
                  <a:cxn ang="0">
                    <a:pos x="2535" y="463"/>
                  </a:cxn>
                  <a:cxn ang="0">
                    <a:pos x="2616" y="504"/>
                  </a:cxn>
                  <a:cxn ang="0">
                    <a:pos x="2680" y="544"/>
                  </a:cxn>
                  <a:cxn ang="0">
                    <a:pos x="2734" y="580"/>
                  </a:cxn>
                  <a:cxn ang="0">
                    <a:pos x="2793" y="626"/>
                  </a:cxn>
                  <a:cxn ang="0">
                    <a:pos x="2851" y="671"/>
                  </a:cxn>
                  <a:cxn ang="0">
                    <a:pos x="2896" y="716"/>
                  </a:cxn>
                  <a:cxn ang="0">
                    <a:pos x="2960" y="801"/>
                  </a:cxn>
                  <a:cxn ang="0">
                    <a:pos x="3000" y="874"/>
                  </a:cxn>
                  <a:cxn ang="0">
                    <a:pos x="3009" y="905"/>
                  </a:cxn>
                  <a:cxn ang="0">
                    <a:pos x="3027" y="967"/>
                  </a:cxn>
                  <a:cxn ang="0">
                    <a:pos x="3027" y="1017"/>
                  </a:cxn>
                  <a:cxn ang="0">
                    <a:pos x="3027" y="1215"/>
                  </a:cxn>
                  <a:cxn ang="0">
                    <a:pos x="2901" y="1120"/>
                  </a:cxn>
                  <a:cxn ang="0">
                    <a:pos x="2296" y="684"/>
                  </a:cxn>
                  <a:cxn ang="0">
                    <a:pos x="1420" y="454"/>
                  </a:cxn>
                  <a:cxn ang="0">
                    <a:pos x="516" y="333"/>
                  </a:cxn>
                  <a:cxn ang="0">
                    <a:pos x="0" y="306"/>
                  </a:cxn>
                  <a:cxn ang="0">
                    <a:pos x="0" y="0"/>
                  </a:cxn>
                </a:cxnLst>
                <a:rect l="0" t="0" r="r" b="b"/>
                <a:pathLst>
                  <a:path w="3027" h="1215">
                    <a:moveTo>
                      <a:pt x="0" y="0"/>
                    </a:moveTo>
                    <a:lnTo>
                      <a:pt x="126" y="0"/>
                    </a:lnTo>
                    <a:lnTo>
                      <a:pt x="234" y="3"/>
                    </a:lnTo>
                    <a:lnTo>
                      <a:pt x="353" y="8"/>
                    </a:lnTo>
                    <a:lnTo>
                      <a:pt x="473" y="12"/>
                    </a:lnTo>
                    <a:lnTo>
                      <a:pt x="604" y="21"/>
                    </a:lnTo>
                    <a:lnTo>
                      <a:pt x="731" y="32"/>
                    </a:lnTo>
                    <a:lnTo>
                      <a:pt x="843" y="41"/>
                    </a:lnTo>
                    <a:lnTo>
                      <a:pt x="969" y="54"/>
                    </a:lnTo>
                    <a:lnTo>
                      <a:pt x="1082" y="68"/>
                    </a:lnTo>
                    <a:lnTo>
                      <a:pt x="1186" y="81"/>
                    </a:lnTo>
                    <a:lnTo>
                      <a:pt x="1307" y="99"/>
                    </a:lnTo>
                    <a:lnTo>
                      <a:pt x="1452" y="126"/>
                    </a:lnTo>
                    <a:lnTo>
                      <a:pt x="1578" y="149"/>
                    </a:lnTo>
                    <a:lnTo>
                      <a:pt x="1718" y="180"/>
                    </a:lnTo>
                    <a:lnTo>
                      <a:pt x="1863" y="216"/>
                    </a:lnTo>
                    <a:lnTo>
                      <a:pt x="1998" y="252"/>
                    </a:lnTo>
                    <a:lnTo>
                      <a:pt x="2106" y="288"/>
                    </a:lnTo>
                    <a:lnTo>
                      <a:pt x="2243" y="333"/>
                    </a:lnTo>
                    <a:lnTo>
                      <a:pt x="2355" y="378"/>
                    </a:lnTo>
                    <a:lnTo>
                      <a:pt x="2454" y="418"/>
                    </a:lnTo>
                    <a:lnTo>
                      <a:pt x="2535" y="463"/>
                    </a:lnTo>
                    <a:lnTo>
                      <a:pt x="2616" y="504"/>
                    </a:lnTo>
                    <a:lnTo>
                      <a:pt x="2680" y="544"/>
                    </a:lnTo>
                    <a:lnTo>
                      <a:pt x="2734" y="580"/>
                    </a:lnTo>
                    <a:lnTo>
                      <a:pt x="2793" y="626"/>
                    </a:lnTo>
                    <a:lnTo>
                      <a:pt x="2851" y="671"/>
                    </a:lnTo>
                    <a:lnTo>
                      <a:pt x="2896" y="716"/>
                    </a:lnTo>
                    <a:lnTo>
                      <a:pt x="2960" y="801"/>
                    </a:lnTo>
                    <a:lnTo>
                      <a:pt x="3000" y="874"/>
                    </a:lnTo>
                    <a:lnTo>
                      <a:pt x="3009" y="905"/>
                    </a:lnTo>
                    <a:lnTo>
                      <a:pt x="3027" y="967"/>
                    </a:lnTo>
                    <a:lnTo>
                      <a:pt x="3027" y="1017"/>
                    </a:lnTo>
                    <a:lnTo>
                      <a:pt x="3027" y="1215"/>
                    </a:lnTo>
                    <a:lnTo>
                      <a:pt x="2901" y="1120"/>
                    </a:lnTo>
                    <a:lnTo>
                      <a:pt x="2296" y="684"/>
                    </a:lnTo>
                    <a:lnTo>
                      <a:pt x="1420" y="454"/>
                    </a:lnTo>
                    <a:lnTo>
                      <a:pt x="516" y="333"/>
                    </a:lnTo>
                    <a:lnTo>
                      <a:pt x="0" y="306"/>
                    </a:lnTo>
                    <a:lnTo>
                      <a:pt x="0" y="0"/>
                    </a:lnTo>
                    <a:close/>
                  </a:path>
                </a:pathLst>
              </a:custGeom>
              <a:noFill/>
              <a:ln w="41275">
                <a:solidFill>
                  <a:schemeClr val="tx1"/>
                </a:solidFill>
                <a:round/>
                <a:headEnd/>
                <a:tailEnd/>
              </a:ln>
            </p:spPr>
            <p:txBody>
              <a:bodyPr/>
              <a:lstStyle/>
              <a:p>
                <a:endParaRPr lang="en-US" sz="1350"/>
              </a:p>
            </p:txBody>
          </p:sp>
          <p:sp>
            <p:nvSpPr>
              <p:cNvPr id="65561" name="Rectangle 25"/>
              <p:cNvSpPr>
                <a:spLocks noChangeArrowheads="1"/>
              </p:cNvSpPr>
              <p:nvPr/>
            </p:nvSpPr>
            <p:spPr bwMode="auto">
              <a:xfrm>
                <a:off x="3753" y="3216"/>
                <a:ext cx="1029" cy="252"/>
              </a:xfrm>
              <a:prstGeom prst="rect">
                <a:avLst/>
              </a:prstGeom>
              <a:noFill/>
              <a:ln w="41275">
                <a:solidFill>
                  <a:schemeClr val="tx1"/>
                </a:solidFill>
                <a:miter lim="800000"/>
                <a:headEnd/>
                <a:tailEnd/>
              </a:ln>
            </p:spPr>
            <p:txBody>
              <a:bodyPr/>
              <a:lstStyle/>
              <a:p>
                <a:endParaRPr lang="en-US" sz="1350"/>
              </a:p>
            </p:txBody>
          </p:sp>
          <p:sp>
            <p:nvSpPr>
              <p:cNvPr id="65562" name="Freeform 26"/>
              <p:cNvSpPr>
                <a:spLocks/>
              </p:cNvSpPr>
              <p:nvPr/>
            </p:nvSpPr>
            <p:spPr bwMode="auto">
              <a:xfrm>
                <a:off x="3750" y="3467"/>
                <a:ext cx="1028" cy="237"/>
              </a:xfrm>
              <a:custGeom>
                <a:avLst/>
                <a:gdLst/>
                <a:ahLst/>
                <a:cxnLst>
                  <a:cxn ang="0">
                    <a:pos x="0" y="0"/>
                  </a:cxn>
                  <a:cxn ang="0">
                    <a:pos x="1028" y="0"/>
                  </a:cxn>
                  <a:cxn ang="0">
                    <a:pos x="514" y="237"/>
                  </a:cxn>
                  <a:cxn ang="0">
                    <a:pos x="0" y="0"/>
                  </a:cxn>
                </a:cxnLst>
                <a:rect l="0" t="0" r="r" b="b"/>
                <a:pathLst>
                  <a:path w="1028" h="237">
                    <a:moveTo>
                      <a:pt x="0" y="0"/>
                    </a:moveTo>
                    <a:lnTo>
                      <a:pt x="1028" y="0"/>
                    </a:lnTo>
                    <a:lnTo>
                      <a:pt x="514" y="237"/>
                    </a:lnTo>
                    <a:lnTo>
                      <a:pt x="0" y="0"/>
                    </a:lnTo>
                    <a:close/>
                  </a:path>
                </a:pathLst>
              </a:custGeom>
              <a:noFill/>
              <a:ln w="41275">
                <a:solidFill>
                  <a:schemeClr val="tx1"/>
                </a:solidFill>
                <a:round/>
                <a:headEnd/>
                <a:tailEnd/>
              </a:ln>
            </p:spPr>
            <p:txBody>
              <a:bodyPr/>
              <a:lstStyle/>
              <a:p>
                <a:endParaRPr lang="en-US" sz="1350"/>
              </a:p>
            </p:txBody>
          </p:sp>
          <p:sp>
            <p:nvSpPr>
              <p:cNvPr id="65563" name="Freeform 27"/>
              <p:cNvSpPr>
                <a:spLocks/>
              </p:cNvSpPr>
              <p:nvPr/>
            </p:nvSpPr>
            <p:spPr bwMode="auto">
              <a:xfrm>
                <a:off x="1496" y="2532"/>
                <a:ext cx="3024" cy="935"/>
              </a:xfrm>
              <a:custGeom>
                <a:avLst/>
                <a:gdLst/>
                <a:ahLst/>
                <a:cxnLst>
                  <a:cxn ang="0">
                    <a:pos x="79" y="148"/>
                  </a:cxn>
                  <a:cxn ang="0">
                    <a:pos x="260" y="151"/>
                  </a:cxn>
                  <a:cxn ang="0">
                    <a:pos x="431" y="158"/>
                  </a:cxn>
                  <a:cxn ang="0">
                    <a:pos x="606" y="169"/>
                  </a:cxn>
                  <a:cxn ang="0">
                    <a:pos x="776" y="184"/>
                  </a:cxn>
                  <a:cxn ang="0">
                    <a:pos x="967" y="205"/>
                  </a:cxn>
                  <a:cxn ang="0">
                    <a:pos x="1127" y="227"/>
                  </a:cxn>
                  <a:cxn ang="0">
                    <a:pos x="1341" y="262"/>
                  </a:cxn>
                  <a:cxn ang="0">
                    <a:pos x="1595" y="318"/>
                  </a:cxn>
                  <a:cxn ang="0">
                    <a:pos x="1744" y="359"/>
                  </a:cxn>
                  <a:cxn ang="0">
                    <a:pos x="1963" y="431"/>
                  </a:cxn>
                  <a:cxn ang="0">
                    <a:pos x="2102" y="486"/>
                  </a:cxn>
                  <a:cxn ang="0">
                    <a:pos x="2225" y="548"/>
                  </a:cxn>
                  <a:cxn ang="0">
                    <a:pos x="2325" y="610"/>
                  </a:cxn>
                  <a:cxn ang="0">
                    <a:pos x="2410" y="676"/>
                  </a:cxn>
                  <a:cxn ang="0">
                    <a:pos x="2472" y="736"/>
                  </a:cxn>
                  <a:cxn ang="0">
                    <a:pos x="2511" y="793"/>
                  </a:cxn>
                  <a:cxn ang="0">
                    <a:pos x="2535" y="844"/>
                  </a:cxn>
                  <a:cxn ang="0">
                    <a:pos x="2550" y="905"/>
                  </a:cxn>
                  <a:cxn ang="0">
                    <a:pos x="3024" y="935"/>
                  </a:cxn>
                  <a:cxn ang="0">
                    <a:pos x="3011" y="846"/>
                  </a:cxn>
                  <a:cxn ang="0">
                    <a:pos x="2984" y="783"/>
                  </a:cxn>
                  <a:cxn ang="0">
                    <a:pos x="2943" y="720"/>
                  </a:cxn>
                  <a:cxn ang="0">
                    <a:pos x="2887" y="658"/>
                  </a:cxn>
                  <a:cxn ang="0">
                    <a:pos x="2817" y="595"/>
                  </a:cxn>
                  <a:cxn ang="0">
                    <a:pos x="2737" y="537"/>
                  </a:cxn>
                  <a:cxn ang="0">
                    <a:pos x="2615" y="465"/>
                  </a:cxn>
                  <a:cxn ang="0">
                    <a:pos x="2436" y="383"/>
                  </a:cxn>
                  <a:cxn ang="0">
                    <a:pos x="2265" y="317"/>
                  </a:cxn>
                  <a:cxn ang="0">
                    <a:pos x="2019" y="240"/>
                  </a:cxn>
                  <a:cxn ang="0">
                    <a:pos x="1769" y="181"/>
                  </a:cxn>
                  <a:cxn ang="0">
                    <a:pos x="1587" y="142"/>
                  </a:cxn>
                  <a:cxn ang="0">
                    <a:pos x="1431" y="115"/>
                  </a:cxn>
                  <a:cxn ang="0">
                    <a:pos x="1265" y="89"/>
                  </a:cxn>
                  <a:cxn ang="0">
                    <a:pos x="1062" y="64"/>
                  </a:cxn>
                  <a:cxn ang="0">
                    <a:pos x="838" y="40"/>
                  </a:cxn>
                  <a:cxn ang="0">
                    <a:pos x="618" y="23"/>
                  </a:cxn>
                  <a:cxn ang="0">
                    <a:pos x="386" y="11"/>
                  </a:cxn>
                  <a:cxn ang="0">
                    <a:pos x="79" y="3"/>
                  </a:cxn>
                  <a:cxn ang="0">
                    <a:pos x="0" y="148"/>
                  </a:cxn>
                </a:cxnLst>
                <a:rect l="0" t="0" r="r" b="b"/>
                <a:pathLst>
                  <a:path w="3024" h="935">
                    <a:moveTo>
                      <a:pt x="0" y="148"/>
                    </a:moveTo>
                    <a:lnTo>
                      <a:pt x="79" y="148"/>
                    </a:lnTo>
                    <a:lnTo>
                      <a:pt x="179" y="149"/>
                    </a:lnTo>
                    <a:lnTo>
                      <a:pt x="260" y="151"/>
                    </a:lnTo>
                    <a:lnTo>
                      <a:pt x="341" y="154"/>
                    </a:lnTo>
                    <a:lnTo>
                      <a:pt x="431" y="158"/>
                    </a:lnTo>
                    <a:lnTo>
                      <a:pt x="513" y="163"/>
                    </a:lnTo>
                    <a:lnTo>
                      <a:pt x="606" y="169"/>
                    </a:lnTo>
                    <a:lnTo>
                      <a:pt x="681" y="175"/>
                    </a:lnTo>
                    <a:lnTo>
                      <a:pt x="776" y="184"/>
                    </a:lnTo>
                    <a:lnTo>
                      <a:pt x="868" y="194"/>
                    </a:lnTo>
                    <a:lnTo>
                      <a:pt x="967" y="205"/>
                    </a:lnTo>
                    <a:lnTo>
                      <a:pt x="1050" y="217"/>
                    </a:lnTo>
                    <a:lnTo>
                      <a:pt x="1127" y="227"/>
                    </a:lnTo>
                    <a:lnTo>
                      <a:pt x="1214" y="240"/>
                    </a:lnTo>
                    <a:lnTo>
                      <a:pt x="1341" y="262"/>
                    </a:lnTo>
                    <a:lnTo>
                      <a:pt x="1456" y="286"/>
                    </a:lnTo>
                    <a:lnTo>
                      <a:pt x="1595" y="318"/>
                    </a:lnTo>
                    <a:lnTo>
                      <a:pt x="1685" y="342"/>
                    </a:lnTo>
                    <a:lnTo>
                      <a:pt x="1744" y="359"/>
                    </a:lnTo>
                    <a:lnTo>
                      <a:pt x="1857" y="393"/>
                    </a:lnTo>
                    <a:lnTo>
                      <a:pt x="1963" y="431"/>
                    </a:lnTo>
                    <a:lnTo>
                      <a:pt x="2042" y="461"/>
                    </a:lnTo>
                    <a:lnTo>
                      <a:pt x="2102" y="486"/>
                    </a:lnTo>
                    <a:lnTo>
                      <a:pt x="2169" y="518"/>
                    </a:lnTo>
                    <a:lnTo>
                      <a:pt x="2225" y="548"/>
                    </a:lnTo>
                    <a:lnTo>
                      <a:pt x="2272" y="575"/>
                    </a:lnTo>
                    <a:lnTo>
                      <a:pt x="2325" y="610"/>
                    </a:lnTo>
                    <a:lnTo>
                      <a:pt x="2371" y="643"/>
                    </a:lnTo>
                    <a:lnTo>
                      <a:pt x="2410" y="676"/>
                    </a:lnTo>
                    <a:lnTo>
                      <a:pt x="2445" y="706"/>
                    </a:lnTo>
                    <a:lnTo>
                      <a:pt x="2472" y="736"/>
                    </a:lnTo>
                    <a:lnTo>
                      <a:pt x="2493" y="763"/>
                    </a:lnTo>
                    <a:lnTo>
                      <a:pt x="2511" y="793"/>
                    </a:lnTo>
                    <a:lnTo>
                      <a:pt x="2526" y="820"/>
                    </a:lnTo>
                    <a:lnTo>
                      <a:pt x="2535" y="844"/>
                    </a:lnTo>
                    <a:lnTo>
                      <a:pt x="2546" y="876"/>
                    </a:lnTo>
                    <a:lnTo>
                      <a:pt x="2550" y="905"/>
                    </a:lnTo>
                    <a:lnTo>
                      <a:pt x="2552" y="935"/>
                    </a:lnTo>
                    <a:lnTo>
                      <a:pt x="3024" y="935"/>
                    </a:lnTo>
                    <a:lnTo>
                      <a:pt x="3020" y="887"/>
                    </a:lnTo>
                    <a:lnTo>
                      <a:pt x="3011" y="846"/>
                    </a:lnTo>
                    <a:lnTo>
                      <a:pt x="2999" y="811"/>
                    </a:lnTo>
                    <a:lnTo>
                      <a:pt x="2984" y="783"/>
                    </a:lnTo>
                    <a:lnTo>
                      <a:pt x="2967" y="753"/>
                    </a:lnTo>
                    <a:lnTo>
                      <a:pt x="2943" y="720"/>
                    </a:lnTo>
                    <a:lnTo>
                      <a:pt x="2922" y="694"/>
                    </a:lnTo>
                    <a:lnTo>
                      <a:pt x="2887" y="658"/>
                    </a:lnTo>
                    <a:lnTo>
                      <a:pt x="2853" y="626"/>
                    </a:lnTo>
                    <a:lnTo>
                      <a:pt x="2817" y="595"/>
                    </a:lnTo>
                    <a:lnTo>
                      <a:pt x="2774" y="563"/>
                    </a:lnTo>
                    <a:lnTo>
                      <a:pt x="2737" y="537"/>
                    </a:lnTo>
                    <a:lnTo>
                      <a:pt x="2675" y="500"/>
                    </a:lnTo>
                    <a:lnTo>
                      <a:pt x="2615" y="465"/>
                    </a:lnTo>
                    <a:lnTo>
                      <a:pt x="2525" y="422"/>
                    </a:lnTo>
                    <a:lnTo>
                      <a:pt x="2436" y="383"/>
                    </a:lnTo>
                    <a:lnTo>
                      <a:pt x="2346" y="347"/>
                    </a:lnTo>
                    <a:lnTo>
                      <a:pt x="2265" y="317"/>
                    </a:lnTo>
                    <a:lnTo>
                      <a:pt x="2151" y="279"/>
                    </a:lnTo>
                    <a:lnTo>
                      <a:pt x="2019" y="240"/>
                    </a:lnTo>
                    <a:lnTo>
                      <a:pt x="1888" y="208"/>
                    </a:lnTo>
                    <a:lnTo>
                      <a:pt x="1769" y="181"/>
                    </a:lnTo>
                    <a:lnTo>
                      <a:pt x="1688" y="163"/>
                    </a:lnTo>
                    <a:lnTo>
                      <a:pt x="1587" y="142"/>
                    </a:lnTo>
                    <a:lnTo>
                      <a:pt x="1514" y="128"/>
                    </a:lnTo>
                    <a:lnTo>
                      <a:pt x="1431" y="115"/>
                    </a:lnTo>
                    <a:lnTo>
                      <a:pt x="1347" y="101"/>
                    </a:lnTo>
                    <a:lnTo>
                      <a:pt x="1265" y="89"/>
                    </a:lnTo>
                    <a:lnTo>
                      <a:pt x="1157" y="74"/>
                    </a:lnTo>
                    <a:lnTo>
                      <a:pt x="1062" y="64"/>
                    </a:lnTo>
                    <a:lnTo>
                      <a:pt x="960" y="52"/>
                    </a:lnTo>
                    <a:lnTo>
                      <a:pt x="838" y="40"/>
                    </a:lnTo>
                    <a:lnTo>
                      <a:pt x="716" y="29"/>
                    </a:lnTo>
                    <a:lnTo>
                      <a:pt x="618" y="23"/>
                    </a:lnTo>
                    <a:lnTo>
                      <a:pt x="505" y="15"/>
                    </a:lnTo>
                    <a:lnTo>
                      <a:pt x="386" y="11"/>
                    </a:lnTo>
                    <a:lnTo>
                      <a:pt x="225" y="5"/>
                    </a:lnTo>
                    <a:lnTo>
                      <a:pt x="79" y="3"/>
                    </a:lnTo>
                    <a:lnTo>
                      <a:pt x="0" y="0"/>
                    </a:lnTo>
                    <a:lnTo>
                      <a:pt x="0" y="148"/>
                    </a:lnTo>
                    <a:close/>
                  </a:path>
                </a:pathLst>
              </a:custGeom>
              <a:noFill/>
              <a:ln w="41275">
                <a:solidFill>
                  <a:schemeClr val="tx1"/>
                </a:solidFill>
                <a:round/>
                <a:headEnd/>
                <a:tailEnd/>
              </a:ln>
            </p:spPr>
            <p:txBody>
              <a:bodyPr/>
              <a:lstStyle/>
              <a:p>
                <a:endParaRPr lang="en-US" sz="1350"/>
              </a:p>
            </p:txBody>
          </p:sp>
          <p:sp>
            <p:nvSpPr>
              <p:cNvPr id="65564" name="Freeform 28"/>
              <p:cNvSpPr>
                <a:spLocks/>
              </p:cNvSpPr>
              <p:nvPr/>
            </p:nvSpPr>
            <p:spPr bwMode="auto">
              <a:xfrm>
                <a:off x="1494" y="1335"/>
                <a:ext cx="3028" cy="1215"/>
              </a:xfrm>
              <a:custGeom>
                <a:avLst/>
                <a:gdLst/>
                <a:ahLst/>
                <a:cxnLst>
                  <a:cxn ang="0">
                    <a:pos x="0" y="1215"/>
                  </a:cxn>
                  <a:cxn ang="0">
                    <a:pos x="126" y="1215"/>
                  </a:cxn>
                  <a:cxn ang="0">
                    <a:pos x="235" y="1212"/>
                  </a:cxn>
                  <a:cxn ang="0">
                    <a:pos x="354" y="1207"/>
                  </a:cxn>
                  <a:cxn ang="0">
                    <a:pos x="474" y="1203"/>
                  </a:cxn>
                  <a:cxn ang="0">
                    <a:pos x="605" y="1194"/>
                  </a:cxn>
                  <a:cxn ang="0">
                    <a:pos x="731" y="1183"/>
                  </a:cxn>
                  <a:cxn ang="0">
                    <a:pos x="843" y="1174"/>
                  </a:cxn>
                  <a:cxn ang="0">
                    <a:pos x="969" y="1161"/>
                  </a:cxn>
                  <a:cxn ang="0">
                    <a:pos x="1082" y="1147"/>
                  </a:cxn>
                  <a:cxn ang="0">
                    <a:pos x="1186" y="1134"/>
                  </a:cxn>
                  <a:cxn ang="0">
                    <a:pos x="1308" y="1116"/>
                  </a:cxn>
                  <a:cxn ang="0">
                    <a:pos x="1452" y="1089"/>
                  </a:cxn>
                  <a:cxn ang="0">
                    <a:pos x="1579" y="1066"/>
                  </a:cxn>
                  <a:cxn ang="0">
                    <a:pos x="1719" y="1035"/>
                  </a:cxn>
                  <a:cxn ang="0">
                    <a:pos x="1863" y="999"/>
                  </a:cxn>
                  <a:cxn ang="0">
                    <a:pos x="1999" y="963"/>
                  </a:cxn>
                  <a:cxn ang="0">
                    <a:pos x="2107" y="927"/>
                  </a:cxn>
                  <a:cxn ang="0">
                    <a:pos x="2243" y="882"/>
                  </a:cxn>
                  <a:cxn ang="0">
                    <a:pos x="2355" y="837"/>
                  </a:cxn>
                  <a:cxn ang="0">
                    <a:pos x="2454" y="797"/>
                  </a:cxn>
                  <a:cxn ang="0">
                    <a:pos x="2536" y="752"/>
                  </a:cxn>
                  <a:cxn ang="0">
                    <a:pos x="2617" y="711"/>
                  </a:cxn>
                  <a:cxn ang="0">
                    <a:pos x="2680" y="671"/>
                  </a:cxn>
                  <a:cxn ang="0">
                    <a:pos x="2734" y="635"/>
                  </a:cxn>
                  <a:cxn ang="0">
                    <a:pos x="2793" y="589"/>
                  </a:cxn>
                  <a:cxn ang="0">
                    <a:pos x="2852" y="544"/>
                  </a:cxn>
                  <a:cxn ang="0">
                    <a:pos x="2897" y="499"/>
                  </a:cxn>
                  <a:cxn ang="0">
                    <a:pos x="2960" y="414"/>
                  </a:cxn>
                  <a:cxn ang="0">
                    <a:pos x="3001" y="341"/>
                  </a:cxn>
                  <a:cxn ang="0">
                    <a:pos x="3010" y="310"/>
                  </a:cxn>
                  <a:cxn ang="0">
                    <a:pos x="3028" y="248"/>
                  </a:cxn>
                  <a:cxn ang="0">
                    <a:pos x="3028" y="198"/>
                  </a:cxn>
                  <a:cxn ang="0">
                    <a:pos x="3028" y="0"/>
                  </a:cxn>
                  <a:cxn ang="0">
                    <a:pos x="2901" y="95"/>
                  </a:cxn>
                  <a:cxn ang="0">
                    <a:pos x="2297" y="531"/>
                  </a:cxn>
                  <a:cxn ang="0">
                    <a:pos x="1421" y="761"/>
                  </a:cxn>
                  <a:cxn ang="0">
                    <a:pos x="516" y="882"/>
                  </a:cxn>
                  <a:cxn ang="0">
                    <a:pos x="0" y="909"/>
                  </a:cxn>
                  <a:cxn ang="0">
                    <a:pos x="0" y="1215"/>
                  </a:cxn>
                </a:cxnLst>
                <a:rect l="0" t="0" r="r" b="b"/>
                <a:pathLst>
                  <a:path w="3028" h="1215">
                    <a:moveTo>
                      <a:pt x="0" y="1215"/>
                    </a:moveTo>
                    <a:lnTo>
                      <a:pt x="126" y="1215"/>
                    </a:lnTo>
                    <a:lnTo>
                      <a:pt x="235" y="1212"/>
                    </a:lnTo>
                    <a:lnTo>
                      <a:pt x="354" y="1207"/>
                    </a:lnTo>
                    <a:lnTo>
                      <a:pt x="474" y="1203"/>
                    </a:lnTo>
                    <a:lnTo>
                      <a:pt x="605" y="1194"/>
                    </a:lnTo>
                    <a:lnTo>
                      <a:pt x="731" y="1183"/>
                    </a:lnTo>
                    <a:lnTo>
                      <a:pt x="843" y="1174"/>
                    </a:lnTo>
                    <a:lnTo>
                      <a:pt x="969" y="1161"/>
                    </a:lnTo>
                    <a:lnTo>
                      <a:pt x="1082" y="1147"/>
                    </a:lnTo>
                    <a:lnTo>
                      <a:pt x="1186" y="1134"/>
                    </a:lnTo>
                    <a:lnTo>
                      <a:pt x="1308" y="1116"/>
                    </a:lnTo>
                    <a:lnTo>
                      <a:pt x="1452" y="1089"/>
                    </a:lnTo>
                    <a:lnTo>
                      <a:pt x="1579" y="1066"/>
                    </a:lnTo>
                    <a:lnTo>
                      <a:pt x="1719" y="1035"/>
                    </a:lnTo>
                    <a:lnTo>
                      <a:pt x="1863" y="999"/>
                    </a:lnTo>
                    <a:lnTo>
                      <a:pt x="1999" y="963"/>
                    </a:lnTo>
                    <a:lnTo>
                      <a:pt x="2107" y="927"/>
                    </a:lnTo>
                    <a:lnTo>
                      <a:pt x="2243" y="882"/>
                    </a:lnTo>
                    <a:lnTo>
                      <a:pt x="2355" y="837"/>
                    </a:lnTo>
                    <a:lnTo>
                      <a:pt x="2454" y="797"/>
                    </a:lnTo>
                    <a:lnTo>
                      <a:pt x="2536" y="752"/>
                    </a:lnTo>
                    <a:lnTo>
                      <a:pt x="2617" y="711"/>
                    </a:lnTo>
                    <a:lnTo>
                      <a:pt x="2680" y="671"/>
                    </a:lnTo>
                    <a:lnTo>
                      <a:pt x="2734" y="635"/>
                    </a:lnTo>
                    <a:lnTo>
                      <a:pt x="2793" y="589"/>
                    </a:lnTo>
                    <a:lnTo>
                      <a:pt x="2852" y="544"/>
                    </a:lnTo>
                    <a:lnTo>
                      <a:pt x="2897" y="499"/>
                    </a:lnTo>
                    <a:lnTo>
                      <a:pt x="2960" y="414"/>
                    </a:lnTo>
                    <a:lnTo>
                      <a:pt x="3001" y="341"/>
                    </a:lnTo>
                    <a:lnTo>
                      <a:pt x="3010" y="310"/>
                    </a:lnTo>
                    <a:lnTo>
                      <a:pt x="3028" y="248"/>
                    </a:lnTo>
                    <a:lnTo>
                      <a:pt x="3028" y="198"/>
                    </a:lnTo>
                    <a:lnTo>
                      <a:pt x="3028" y="0"/>
                    </a:lnTo>
                    <a:lnTo>
                      <a:pt x="2901" y="95"/>
                    </a:lnTo>
                    <a:lnTo>
                      <a:pt x="2297" y="531"/>
                    </a:lnTo>
                    <a:lnTo>
                      <a:pt x="1421" y="761"/>
                    </a:lnTo>
                    <a:lnTo>
                      <a:pt x="516" y="882"/>
                    </a:lnTo>
                    <a:lnTo>
                      <a:pt x="0" y="909"/>
                    </a:lnTo>
                    <a:lnTo>
                      <a:pt x="0" y="1215"/>
                    </a:lnTo>
                    <a:close/>
                  </a:path>
                </a:pathLst>
              </a:custGeom>
              <a:noFill/>
              <a:ln w="41275">
                <a:solidFill>
                  <a:schemeClr val="tx1"/>
                </a:solidFill>
                <a:round/>
                <a:headEnd/>
                <a:tailEnd/>
              </a:ln>
            </p:spPr>
            <p:txBody>
              <a:bodyPr/>
              <a:lstStyle/>
              <a:p>
                <a:endParaRPr lang="en-US" sz="1350"/>
              </a:p>
            </p:txBody>
          </p:sp>
          <p:sp>
            <p:nvSpPr>
              <p:cNvPr id="65565" name="Rectangle 29"/>
              <p:cNvSpPr>
                <a:spLocks noChangeArrowheads="1"/>
              </p:cNvSpPr>
              <p:nvPr/>
            </p:nvSpPr>
            <p:spPr bwMode="auto">
              <a:xfrm>
                <a:off x="3752" y="1339"/>
                <a:ext cx="1028" cy="252"/>
              </a:xfrm>
              <a:prstGeom prst="rect">
                <a:avLst/>
              </a:prstGeom>
              <a:noFill/>
              <a:ln w="41275">
                <a:solidFill>
                  <a:schemeClr val="tx1"/>
                </a:solidFill>
                <a:miter lim="800000"/>
                <a:headEnd/>
                <a:tailEnd/>
              </a:ln>
            </p:spPr>
            <p:txBody>
              <a:bodyPr/>
              <a:lstStyle/>
              <a:p>
                <a:endParaRPr lang="en-US" sz="1350"/>
              </a:p>
            </p:txBody>
          </p:sp>
          <p:sp>
            <p:nvSpPr>
              <p:cNvPr id="65566" name="Freeform 30"/>
              <p:cNvSpPr>
                <a:spLocks/>
              </p:cNvSpPr>
              <p:nvPr/>
            </p:nvSpPr>
            <p:spPr bwMode="auto">
              <a:xfrm>
                <a:off x="3749" y="1102"/>
                <a:ext cx="1027" cy="237"/>
              </a:xfrm>
              <a:custGeom>
                <a:avLst/>
                <a:gdLst/>
                <a:ahLst/>
                <a:cxnLst>
                  <a:cxn ang="0">
                    <a:pos x="0" y="237"/>
                  </a:cxn>
                  <a:cxn ang="0">
                    <a:pos x="1027" y="237"/>
                  </a:cxn>
                  <a:cxn ang="0">
                    <a:pos x="513" y="0"/>
                  </a:cxn>
                  <a:cxn ang="0">
                    <a:pos x="0" y="237"/>
                  </a:cxn>
                </a:cxnLst>
                <a:rect l="0" t="0" r="r" b="b"/>
                <a:pathLst>
                  <a:path w="1027" h="237">
                    <a:moveTo>
                      <a:pt x="0" y="237"/>
                    </a:moveTo>
                    <a:lnTo>
                      <a:pt x="1027" y="237"/>
                    </a:lnTo>
                    <a:lnTo>
                      <a:pt x="513" y="0"/>
                    </a:lnTo>
                    <a:lnTo>
                      <a:pt x="0" y="237"/>
                    </a:lnTo>
                    <a:close/>
                  </a:path>
                </a:pathLst>
              </a:custGeom>
              <a:noFill/>
              <a:ln w="41275">
                <a:solidFill>
                  <a:schemeClr val="tx1"/>
                </a:solidFill>
                <a:round/>
                <a:headEnd/>
                <a:tailEnd/>
              </a:ln>
            </p:spPr>
            <p:txBody>
              <a:bodyPr/>
              <a:lstStyle/>
              <a:p>
                <a:endParaRPr lang="en-US" sz="1350"/>
              </a:p>
            </p:txBody>
          </p:sp>
          <p:sp>
            <p:nvSpPr>
              <p:cNvPr id="65567" name="Freeform 31"/>
              <p:cNvSpPr>
                <a:spLocks/>
              </p:cNvSpPr>
              <p:nvPr/>
            </p:nvSpPr>
            <p:spPr bwMode="auto">
              <a:xfrm>
                <a:off x="1494" y="1339"/>
                <a:ext cx="3025" cy="935"/>
              </a:xfrm>
              <a:custGeom>
                <a:avLst/>
                <a:gdLst/>
                <a:ahLst/>
                <a:cxnLst>
                  <a:cxn ang="0">
                    <a:pos x="80" y="787"/>
                  </a:cxn>
                  <a:cxn ang="0">
                    <a:pos x="260" y="784"/>
                  </a:cxn>
                  <a:cxn ang="0">
                    <a:pos x="432" y="777"/>
                  </a:cxn>
                  <a:cxn ang="0">
                    <a:pos x="606" y="766"/>
                  </a:cxn>
                  <a:cxn ang="0">
                    <a:pos x="777" y="751"/>
                  </a:cxn>
                  <a:cxn ang="0">
                    <a:pos x="968" y="730"/>
                  </a:cxn>
                  <a:cxn ang="0">
                    <a:pos x="1127" y="708"/>
                  </a:cxn>
                  <a:cxn ang="0">
                    <a:pos x="1341" y="673"/>
                  </a:cxn>
                  <a:cxn ang="0">
                    <a:pos x="1595" y="617"/>
                  </a:cxn>
                  <a:cxn ang="0">
                    <a:pos x="1744" y="576"/>
                  </a:cxn>
                  <a:cxn ang="0">
                    <a:pos x="1964" y="504"/>
                  </a:cxn>
                  <a:cxn ang="0">
                    <a:pos x="2102" y="449"/>
                  </a:cxn>
                  <a:cxn ang="0">
                    <a:pos x="2225" y="387"/>
                  </a:cxn>
                  <a:cxn ang="0">
                    <a:pos x="2325" y="325"/>
                  </a:cxn>
                  <a:cxn ang="0">
                    <a:pos x="2411" y="259"/>
                  </a:cxn>
                  <a:cxn ang="0">
                    <a:pos x="2473" y="199"/>
                  </a:cxn>
                  <a:cxn ang="0">
                    <a:pos x="2512" y="142"/>
                  </a:cxn>
                  <a:cxn ang="0">
                    <a:pos x="2536" y="91"/>
                  </a:cxn>
                  <a:cxn ang="0">
                    <a:pos x="2551" y="30"/>
                  </a:cxn>
                  <a:cxn ang="0">
                    <a:pos x="3025" y="0"/>
                  </a:cxn>
                  <a:cxn ang="0">
                    <a:pos x="3011" y="89"/>
                  </a:cxn>
                  <a:cxn ang="0">
                    <a:pos x="2984" y="152"/>
                  </a:cxn>
                  <a:cxn ang="0">
                    <a:pos x="2943" y="215"/>
                  </a:cxn>
                  <a:cxn ang="0">
                    <a:pos x="2888" y="277"/>
                  </a:cxn>
                  <a:cxn ang="0">
                    <a:pos x="2817" y="340"/>
                  </a:cxn>
                  <a:cxn ang="0">
                    <a:pos x="2737" y="398"/>
                  </a:cxn>
                  <a:cxn ang="0">
                    <a:pos x="2615" y="470"/>
                  </a:cxn>
                  <a:cxn ang="0">
                    <a:pos x="2436" y="552"/>
                  </a:cxn>
                  <a:cxn ang="0">
                    <a:pos x="2266" y="618"/>
                  </a:cxn>
                  <a:cxn ang="0">
                    <a:pos x="2020" y="695"/>
                  </a:cxn>
                  <a:cxn ang="0">
                    <a:pos x="1770" y="754"/>
                  </a:cxn>
                  <a:cxn ang="0">
                    <a:pos x="1588" y="793"/>
                  </a:cxn>
                  <a:cxn ang="0">
                    <a:pos x="1431" y="820"/>
                  </a:cxn>
                  <a:cxn ang="0">
                    <a:pos x="1266" y="846"/>
                  </a:cxn>
                  <a:cxn ang="0">
                    <a:pos x="1063" y="871"/>
                  </a:cxn>
                  <a:cxn ang="0">
                    <a:pos x="839" y="895"/>
                  </a:cxn>
                  <a:cxn ang="0">
                    <a:pos x="618" y="912"/>
                  </a:cxn>
                  <a:cxn ang="0">
                    <a:pos x="387" y="924"/>
                  </a:cxn>
                  <a:cxn ang="0">
                    <a:pos x="80" y="932"/>
                  </a:cxn>
                  <a:cxn ang="0">
                    <a:pos x="2" y="789"/>
                  </a:cxn>
                </a:cxnLst>
                <a:rect l="0" t="0" r="r" b="b"/>
                <a:pathLst>
                  <a:path w="3025" h="935">
                    <a:moveTo>
                      <a:pt x="2" y="789"/>
                    </a:moveTo>
                    <a:lnTo>
                      <a:pt x="80" y="787"/>
                    </a:lnTo>
                    <a:lnTo>
                      <a:pt x="179" y="786"/>
                    </a:lnTo>
                    <a:lnTo>
                      <a:pt x="260" y="784"/>
                    </a:lnTo>
                    <a:lnTo>
                      <a:pt x="342" y="781"/>
                    </a:lnTo>
                    <a:lnTo>
                      <a:pt x="432" y="777"/>
                    </a:lnTo>
                    <a:lnTo>
                      <a:pt x="513" y="772"/>
                    </a:lnTo>
                    <a:lnTo>
                      <a:pt x="606" y="766"/>
                    </a:lnTo>
                    <a:lnTo>
                      <a:pt x="682" y="760"/>
                    </a:lnTo>
                    <a:lnTo>
                      <a:pt x="777" y="751"/>
                    </a:lnTo>
                    <a:lnTo>
                      <a:pt x="869" y="741"/>
                    </a:lnTo>
                    <a:lnTo>
                      <a:pt x="968" y="730"/>
                    </a:lnTo>
                    <a:lnTo>
                      <a:pt x="1051" y="718"/>
                    </a:lnTo>
                    <a:lnTo>
                      <a:pt x="1127" y="708"/>
                    </a:lnTo>
                    <a:lnTo>
                      <a:pt x="1215" y="695"/>
                    </a:lnTo>
                    <a:lnTo>
                      <a:pt x="1341" y="673"/>
                    </a:lnTo>
                    <a:lnTo>
                      <a:pt x="1457" y="649"/>
                    </a:lnTo>
                    <a:lnTo>
                      <a:pt x="1595" y="617"/>
                    </a:lnTo>
                    <a:lnTo>
                      <a:pt x="1686" y="593"/>
                    </a:lnTo>
                    <a:lnTo>
                      <a:pt x="1744" y="576"/>
                    </a:lnTo>
                    <a:lnTo>
                      <a:pt x="1857" y="542"/>
                    </a:lnTo>
                    <a:lnTo>
                      <a:pt x="1964" y="504"/>
                    </a:lnTo>
                    <a:lnTo>
                      <a:pt x="2042" y="474"/>
                    </a:lnTo>
                    <a:lnTo>
                      <a:pt x="2102" y="449"/>
                    </a:lnTo>
                    <a:lnTo>
                      <a:pt x="2170" y="417"/>
                    </a:lnTo>
                    <a:lnTo>
                      <a:pt x="2225" y="387"/>
                    </a:lnTo>
                    <a:lnTo>
                      <a:pt x="2272" y="360"/>
                    </a:lnTo>
                    <a:lnTo>
                      <a:pt x="2325" y="325"/>
                    </a:lnTo>
                    <a:lnTo>
                      <a:pt x="2372" y="292"/>
                    </a:lnTo>
                    <a:lnTo>
                      <a:pt x="2411" y="259"/>
                    </a:lnTo>
                    <a:lnTo>
                      <a:pt x="2445" y="229"/>
                    </a:lnTo>
                    <a:lnTo>
                      <a:pt x="2473" y="199"/>
                    </a:lnTo>
                    <a:lnTo>
                      <a:pt x="2494" y="172"/>
                    </a:lnTo>
                    <a:lnTo>
                      <a:pt x="2512" y="142"/>
                    </a:lnTo>
                    <a:lnTo>
                      <a:pt x="2527" y="115"/>
                    </a:lnTo>
                    <a:lnTo>
                      <a:pt x="2536" y="91"/>
                    </a:lnTo>
                    <a:lnTo>
                      <a:pt x="2546" y="59"/>
                    </a:lnTo>
                    <a:lnTo>
                      <a:pt x="2551" y="30"/>
                    </a:lnTo>
                    <a:lnTo>
                      <a:pt x="2552" y="0"/>
                    </a:lnTo>
                    <a:lnTo>
                      <a:pt x="3025" y="0"/>
                    </a:lnTo>
                    <a:lnTo>
                      <a:pt x="3020" y="48"/>
                    </a:lnTo>
                    <a:lnTo>
                      <a:pt x="3011" y="89"/>
                    </a:lnTo>
                    <a:lnTo>
                      <a:pt x="2999" y="124"/>
                    </a:lnTo>
                    <a:lnTo>
                      <a:pt x="2984" y="152"/>
                    </a:lnTo>
                    <a:lnTo>
                      <a:pt x="2968" y="182"/>
                    </a:lnTo>
                    <a:lnTo>
                      <a:pt x="2943" y="215"/>
                    </a:lnTo>
                    <a:lnTo>
                      <a:pt x="2922" y="241"/>
                    </a:lnTo>
                    <a:lnTo>
                      <a:pt x="2888" y="277"/>
                    </a:lnTo>
                    <a:lnTo>
                      <a:pt x="2853" y="309"/>
                    </a:lnTo>
                    <a:lnTo>
                      <a:pt x="2817" y="340"/>
                    </a:lnTo>
                    <a:lnTo>
                      <a:pt x="2775" y="372"/>
                    </a:lnTo>
                    <a:lnTo>
                      <a:pt x="2737" y="398"/>
                    </a:lnTo>
                    <a:lnTo>
                      <a:pt x="2676" y="435"/>
                    </a:lnTo>
                    <a:lnTo>
                      <a:pt x="2615" y="470"/>
                    </a:lnTo>
                    <a:lnTo>
                      <a:pt x="2525" y="513"/>
                    </a:lnTo>
                    <a:lnTo>
                      <a:pt x="2436" y="552"/>
                    </a:lnTo>
                    <a:lnTo>
                      <a:pt x="2346" y="588"/>
                    </a:lnTo>
                    <a:lnTo>
                      <a:pt x="2266" y="618"/>
                    </a:lnTo>
                    <a:lnTo>
                      <a:pt x="2152" y="656"/>
                    </a:lnTo>
                    <a:lnTo>
                      <a:pt x="2020" y="695"/>
                    </a:lnTo>
                    <a:lnTo>
                      <a:pt x="1889" y="727"/>
                    </a:lnTo>
                    <a:lnTo>
                      <a:pt x="1770" y="754"/>
                    </a:lnTo>
                    <a:lnTo>
                      <a:pt x="1689" y="772"/>
                    </a:lnTo>
                    <a:lnTo>
                      <a:pt x="1588" y="793"/>
                    </a:lnTo>
                    <a:lnTo>
                      <a:pt x="1514" y="807"/>
                    </a:lnTo>
                    <a:lnTo>
                      <a:pt x="1431" y="820"/>
                    </a:lnTo>
                    <a:lnTo>
                      <a:pt x="1347" y="834"/>
                    </a:lnTo>
                    <a:lnTo>
                      <a:pt x="1266" y="846"/>
                    </a:lnTo>
                    <a:lnTo>
                      <a:pt x="1158" y="861"/>
                    </a:lnTo>
                    <a:lnTo>
                      <a:pt x="1063" y="871"/>
                    </a:lnTo>
                    <a:lnTo>
                      <a:pt x="960" y="883"/>
                    </a:lnTo>
                    <a:lnTo>
                      <a:pt x="839" y="895"/>
                    </a:lnTo>
                    <a:lnTo>
                      <a:pt x="716" y="906"/>
                    </a:lnTo>
                    <a:lnTo>
                      <a:pt x="618" y="912"/>
                    </a:lnTo>
                    <a:lnTo>
                      <a:pt x="506" y="920"/>
                    </a:lnTo>
                    <a:lnTo>
                      <a:pt x="387" y="924"/>
                    </a:lnTo>
                    <a:lnTo>
                      <a:pt x="226" y="930"/>
                    </a:lnTo>
                    <a:lnTo>
                      <a:pt x="80" y="932"/>
                    </a:lnTo>
                    <a:lnTo>
                      <a:pt x="0" y="935"/>
                    </a:lnTo>
                    <a:lnTo>
                      <a:pt x="2" y="789"/>
                    </a:lnTo>
                    <a:close/>
                  </a:path>
                </a:pathLst>
              </a:custGeom>
              <a:noFill/>
              <a:ln w="41275">
                <a:solidFill>
                  <a:schemeClr val="tx1"/>
                </a:solidFill>
                <a:round/>
                <a:headEnd/>
                <a:tailEnd/>
              </a:ln>
            </p:spPr>
            <p:txBody>
              <a:bodyPr/>
              <a:lstStyle/>
              <a:p>
                <a:endParaRPr lang="en-US" sz="1350"/>
              </a:p>
            </p:txBody>
          </p:sp>
          <p:grpSp>
            <p:nvGrpSpPr>
              <p:cNvPr id="7" name="Group 32"/>
              <p:cNvGrpSpPr>
                <a:grpSpLocks/>
              </p:cNvGrpSpPr>
              <p:nvPr/>
            </p:nvGrpSpPr>
            <p:grpSpPr bwMode="auto">
              <a:xfrm>
                <a:off x="1497" y="1864"/>
                <a:ext cx="4260" cy="1080"/>
                <a:chOff x="1497" y="1864"/>
                <a:chExt cx="4260" cy="1080"/>
              </a:xfrm>
            </p:grpSpPr>
            <p:sp>
              <p:nvSpPr>
                <p:cNvPr id="65569" name="Freeform 33"/>
                <p:cNvSpPr>
                  <a:spLocks/>
                </p:cNvSpPr>
                <p:nvPr/>
              </p:nvSpPr>
              <p:spPr bwMode="auto">
                <a:xfrm>
                  <a:off x="5181" y="1864"/>
                  <a:ext cx="143" cy="1080"/>
                </a:xfrm>
                <a:custGeom>
                  <a:avLst/>
                  <a:gdLst/>
                  <a:ahLst/>
                  <a:cxnLst>
                    <a:cxn ang="0">
                      <a:pos x="143" y="0"/>
                    </a:cxn>
                    <a:cxn ang="0">
                      <a:pos x="143" y="1080"/>
                    </a:cxn>
                    <a:cxn ang="0">
                      <a:pos x="0" y="792"/>
                    </a:cxn>
                    <a:cxn ang="0">
                      <a:pos x="0" y="287"/>
                    </a:cxn>
                    <a:cxn ang="0">
                      <a:pos x="143" y="0"/>
                    </a:cxn>
                  </a:cxnLst>
                  <a:rect l="0" t="0" r="r" b="b"/>
                  <a:pathLst>
                    <a:path w="143" h="1080">
                      <a:moveTo>
                        <a:pt x="143" y="0"/>
                      </a:moveTo>
                      <a:lnTo>
                        <a:pt x="143" y="1080"/>
                      </a:lnTo>
                      <a:lnTo>
                        <a:pt x="0" y="792"/>
                      </a:lnTo>
                      <a:lnTo>
                        <a:pt x="0" y="287"/>
                      </a:lnTo>
                      <a:lnTo>
                        <a:pt x="143" y="0"/>
                      </a:lnTo>
                      <a:close/>
                    </a:path>
                  </a:pathLst>
                </a:custGeom>
                <a:noFill/>
                <a:ln w="41275">
                  <a:solidFill>
                    <a:schemeClr val="tx1"/>
                  </a:solidFill>
                  <a:round/>
                  <a:headEnd/>
                  <a:tailEnd/>
                </a:ln>
              </p:spPr>
              <p:txBody>
                <a:bodyPr/>
                <a:lstStyle/>
                <a:p>
                  <a:endParaRPr lang="en-US" sz="1350"/>
                </a:p>
              </p:txBody>
            </p:sp>
            <p:sp>
              <p:nvSpPr>
                <p:cNvPr id="65570" name="Freeform 34"/>
                <p:cNvSpPr>
                  <a:spLocks/>
                </p:cNvSpPr>
                <p:nvPr/>
              </p:nvSpPr>
              <p:spPr bwMode="auto">
                <a:xfrm>
                  <a:off x="1497" y="1864"/>
                  <a:ext cx="4260" cy="1080"/>
                </a:xfrm>
                <a:custGeom>
                  <a:avLst/>
                  <a:gdLst/>
                  <a:ahLst/>
                  <a:cxnLst>
                    <a:cxn ang="0">
                      <a:pos x="3827" y="359"/>
                    </a:cxn>
                    <a:cxn ang="0">
                      <a:pos x="3827" y="0"/>
                    </a:cxn>
                    <a:cxn ang="0">
                      <a:pos x="4260" y="576"/>
                    </a:cxn>
                    <a:cxn ang="0">
                      <a:pos x="3827" y="1080"/>
                    </a:cxn>
                    <a:cxn ang="0">
                      <a:pos x="3827" y="720"/>
                    </a:cxn>
                    <a:cxn ang="0">
                      <a:pos x="0" y="720"/>
                    </a:cxn>
                    <a:cxn ang="0">
                      <a:pos x="0" y="359"/>
                    </a:cxn>
                    <a:cxn ang="0">
                      <a:pos x="3827" y="359"/>
                    </a:cxn>
                  </a:cxnLst>
                  <a:rect l="0" t="0" r="r" b="b"/>
                  <a:pathLst>
                    <a:path w="4260" h="1080">
                      <a:moveTo>
                        <a:pt x="3827" y="359"/>
                      </a:moveTo>
                      <a:lnTo>
                        <a:pt x="3827" y="0"/>
                      </a:lnTo>
                      <a:lnTo>
                        <a:pt x="4260" y="576"/>
                      </a:lnTo>
                      <a:lnTo>
                        <a:pt x="3827" y="1080"/>
                      </a:lnTo>
                      <a:lnTo>
                        <a:pt x="3827" y="720"/>
                      </a:lnTo>
                      <a:lnTo>
                        <a:pt x="0" y="720"/>
                      </a:lnTo>
                      <a:lnTo>
                        <a:pt x="0" y="359"/>
                      </a:lnTo>
                      <a:lnTo>
                        <a:pt x="3827" y="359"/>
                      </a:lnTo>
                      <a:close/>
                    </a:path>
                  </a:pathLst>
                </a:custGeom>
                <a:noFill/>
                <a:ln w="41275">
                  <a:solidFill>
                    <a:schemeClr val="tx1"/>
                  </a:solidFill>
                  <a:round/>
                  <a:headEnd/>
                  <a:tailEnd/>
                </a:ln>
              </p:spPr>
              <p:txBody>
                <a:bodyPr/>
                <a:lstStyle/>
                <a:p>
                  <a:endParaRPr lang="en-US" sz="1350"/>
                </a:p>
              </p:txBody>
            </p:sp>
          </p:grpSp>
        </p:grpSp>
        <p:grpSp>
          <p:nvGrpSpPr>
            <p:cNvPr id="8" name="Group 35"/>
            <p:cNvGrpSpPr>
              <a:grpSpLocks/>
            </p:cNvGrpSpPr>
            <p:nvPr/>
          </p:nvGrpSpPr>
          <p:grpSpPr bwMode="auto">
            <a:xfrm rot="5400000">
              <a:off x="3624" y="1872"/>
              <a:ext cx="960" cy="1296"/>
              <a:chOff x="1494" y="1102"/>
              <a:chExt cx="4263" cy="2602"/>
            </a:xfrm>
          </p:grpSpPr>
          <p:sp>
            <p:nvSpPr>
              <p:cNvPr id="65572" name="Freeform 36"/>
              <p:cNvSpPr>
                <a:spLocks/>
              </p:cNvSpPr>
              <p:nvPr/>
            </p:nvSpPr>
            <p:spPr bwMode="auto">
              <a:xfrm>
                <a:off x="1496" y="2256"/>
                <a:ext cx="3027" cy="1215"/>
              </a:xfrm>
              <a:custGeom>
                <a:avLst/>
                <a:gdLst/>
                <a:ahLst/>
                <a:cxnLst>
                  <a:cxn ang="0">
                    <a:pos x="0" y="0"/>
                  </a:cxn>
                  <a:cxn ang="0">
                    <a:pos x="126" y="0"/>
                  </a:cxn>
                  <a:cxn ang="0">
                    <a:pos x="234" y="3"/>
                  </a:cxn>
                  <a:cxn ang="0">
                    <a:pos x="353" y="8"/>
                  </a:cxn>
                  <a:cxn ang="0">
                    <a:pos x="473" y="12"/>
                  </a:cxn>
                  <a:cxn ang="0">
                    <a:pos x="604" y="21"/>
                  </a:cxn>
                  <a:cxn ang="0">
                    <a:pos x="731" y="32"/>
                  </a:cxn>
                  <a:cxn ang="0">
                    <a:pos x="843" y="41"/>
                  </a:cxn>
                  <a:cxn ang="0">
                    <a:pos x="969" y="54"/>
                  </a:cxn>
                  <a:cxn ang="0">
                    <a:pos x="1082" y="68"/>
                  </a:cxn>
                  <a:cxn ang="0">
                    <a:pos x="1186" y="81"/>
                  </a:cxn>
                  <a:cxn ang="0">
                    <a:pos x="1307" y="99"/>
                  </a:cxn>
                  <a:cxn ang="0">
                    <a:pos x="1452" y="126"/>
                  </a:cxn>
                  <a:cxn ang="0">
                    <a:pos x="1578" y="149"/>
                  </a:cxn>
                  <a:cxn ang="0">
                    <a:pos x="1718" y="180"/>
                  </a:cxn>
                  <a:cxn ang="0">
                    <a:pos x="1863" y="216"/>
                  </a:cxn>
                  <a:cxn ang="0">
                    <a:pos x="1998" y="252"/>
                  </a:cxn>
                  <a:cxn ang="0">
                    <a:pos x="2106" y="288"/>
                  </a:cxn>
                  <a:cxn ang="0">
                    <a:pos x="2243" y="333"/>
                  </a:cxn>
                  <a:cxn ang="0">
                    <a:pos x="2355" y="378"/>
                  </a:cxn>
                  <a:cxn ang="0">
                    <a:pos x="2454" y="418"/>
                  </a:cxn>
                  <a:cxn ang="0">
                    <a:pos x="2535" y="463"/>
                  </a:cxn>
                  <a:cxn ang="0">
                    <a:pos x="2616" y="504"/>
                  </a:cxn>
                  <a:cxn ang="0">
                    <a:pos x="2680" y="544"/>
                  </a:cxn>
                  <a:cxn ang="0">
                    <a:pos x="2734" y="580"/>
                  </a:cxn>
                  <a:cxn ang="0">
                    <a:pos x="2793" y="626"/>
                  </a:cxn>
                  <a:cxn ang="0">
                    <a:pos x="2851" y="671"/>
                  </a:cxn>
                  <a:cxn ang="0">
                    <a:pos x="2896" y="716"/>
                  </a:cxn>
                  <a:cxn ang="0">
                    <a:pos x="2960" y="801"/>
                  </a:cxn>
                  <a:cxn ang="0">
                    <a:pos x="3000" y="874"/>
                  </a:cxn>
                  <a:cxn ang="0">
                    <a:pos x="3009" y="905"/>
                  </a:cxn>
                  <a:cxn ang="0">
                    <a:pos x="3027" y="967"/>
                  </a:cxn>
                  <a:cxn ang="0">
                    <a:pos x="3027" y="1017"/>
                  </a:cxn>
                  <a:cxn ang="0">
                    <a:pos x="3027" y="1215"/>
                  </a:cxn>
                  <a:cxn ang="0">
                    <a:pos x="2901" y="1120"/>
                  </a:cxn>
                  <a:cxn ang="0">
                    <a:pos x="2296" y="684"/>
                  </a:cxn>
                  <a:cxn ang="0">
                    <a:pos x="1420" y="454"/>
                  </a:cxn>
                  <a:cxn ang="0">
                    <a:pos x="516" y="333"/>
                  </a:cxn>
                  <a:cxn ang="0">
                    <a:pos x="0" y="306"/>
                  </a:cxn>
                  <a:cxn ang="0">
                    <a:pos x="0" y="0"/>
                  </a:cxn>
                </a:cxnLst>
                <a:rect l="0" t="0" r="r" b="b"/>
                <a:pathLst>
                  <a:path w="3027" h="1215">
                    <a:moveTo>
                      <a:pt x="0" y="0"/>
                    </a:moveTo>
                    <a:lnTo>
                      <a:pt x="126" y="0"/>
                    </a:lnTo>
                    <a:lnTo>
                      <a:pt x="234" y="3"/>
                    </a:lnTo>
                    <a:lnTo>
                      <a:pt x="353" y="8"/>
                    </a:lnTo>
                    <a:lnTo>
                      <a:pt x="473" y="12"/>
                    </a:lnTo>
                    <a:lnTo>
                      <a:pt x="604" y="21"/>
                    </a:lnTo>
                    <a:lnTo>
                      <a:pt x="731" y="32"/>
                    </a:lnTo>
                    <a:lnTo>
                      <a:pt x="843" y="41"/>
                    </a:lnTo>
                    <a:lnTo>
                      <a:pt x="969" y="54"/>
                    </a:lnTo>
                    <a:lnTo>
                      <a:pt x="1082" y="68"/>
                    </a:lnTo>
                    <a:lnTo>
                      <a:pt x="1186" y="81"/>
                    </a:lnTo>
                    <a:lnTo>
                      <a:pt x="1307" y="99"/>
                    </a:lnTo>
                    <a:lnTo>
                      <a:pt x="1452" y="126"/>
                    </a:lnTo>
                    <a:lnTo>
                      <a:pt x="1578" y="149"/>
                    </a:lnTo>
                    <a:lnTo>
                      <a:pt x="1718" y="180"/>
                    </a:lnTo>
                    <a:lnTo>
                      <a:pt x="1863" y="216"/>
                    </a:lnTo>
                    <a:lnTo>
                      <a:pt x="1998" y="252"/>
                    </a:lnTo>
                    <a:lnTo>
                      <a:pt x="2106" y="288"/>
                    </a:lnTo>
                    <a:lnTo>
                      <a:pt x="2243" y="333"/>
                    </a:lnTo>
                    <a:lnTo>
                      <a:pt x="2355" y="378"/>
                    </a:lnTo>
                    <a:lnTo>
                      <a:pt x="2454" y="418"/>
                    </a:lnTo>
                    <a:lnTo>
                      <a:pt x="2535" y="463"/>
                    </a:lnTo>
                    <a:lnTo>
                      <a:pt x="2616" y="504"/>
                    </a:lnTo>
                    <a:lnTo>
                      <a:pt x="2680" y="544"/>
                    </a:lnTo>
                    <a:lnTo>
                      <a:pt x="2734" y="580"/>
                    </a:lnTo>
                    <a:lnTo>
                      <a:pt x="2793" y="626"/>
                    </a:lnTo>
                    <a:lnTo>
                      <a:pt x="2851" y="671"/>
                    </a:lnTo>
                    <a:lnTo>
                      <a:pt x="2896" y="716"/>
                    </a:lnTo>
                    <a:lnTo>
                      <a:pt x="2960" y="801"/>
                    </a:lnTo>
                    <a:lnTo>
                      <a:pt x="3000" y="874"/>
                    </a:lnTo>
                    <a:lnTo>
                      <a:pt x="3009" y="905"/>
                    </a:lnTo>
                    <a:lnTo>
                      <a:pt x="3027" y="967"/>
                    </a:lnTo>
                    <a:lnTo>
                      <a:pt x="3027" y="1017"/>
                    </a:lnTo>
                    <a:lnTo>
                      <a:pt x="3027" y="1215"/>
                    </a:lnTo>
                    <a:lnTo>
                      <a:pt x="2901" y="1120"/>
                    </a:lnTo>
                    <a:lnTo>
                      <a:pt x="2296" y="684"/>
                    </a:lnTo>
                    <a:lnTo>
                      <a:pt x="1420" y="454"/>
                    </a:lnTo>
                    <a:lnTo>
                      <a:pt x="516" y="333"/>
                    </a:lnTo>
                    <a:lnTo>
                      <a:pt x="0" y="306"/>
                    </a:lnTo>
                    <a:lnTo>
                      <a:pt x="0" y="0"/>
                    </a:lnTo>
                    <a:close/>
                  </a:path>
                </a:pathLst>
              </a:custGeom>
              <a:solidFill>
                <a:srgbClr val="FFFF00"/>
              </a:solidFill>
              <a:ln w="9525">
                <a:noFill/>
                <a:round/>
                <a:headEnd/>
                <a:tailEnd/>
              </a:ln>
            </p:spPr>
            <p:txBody>
              <a:bodyPr/>
              <a:lstStyle/>
              <a:p>
                <a:endParaRPr lang="en-US" sz="1350"/>
              </a:p>
            </p:txBody>
          </p:sp>
          <p:sp>
            <p:nvSpPr>
              <p:cNvPr id="65573" name="Rectangle 37"/>
              <p:cNvSpPr>
                <a:spLocks noChangeArrowheads="1"/>
              </p:cNvSpPr>
              <p:nvPr/>
            </p:nvSpPr>
            <p:spPr bwMode="auto">
              <a:xfrm>
                <a:off x="3753" y="3216"/>
                <a:ext cx="1029" cy="252"/>
              </a:xfrm>
              <a:prstGeom prst="rect">
                <a:avLst/>
              </a:prstGeom>
              <a:solidFill>
                <a:srgbClr val="FFFF00"/>
              </a:solidFill>
              <a:ln w="9525">
                <a:noFill/>
                <a:miter lim="800000"/>
                <a:headEnd/>
                <a:tailEnd/>
              </a:ln>
            </p:spPr>
            <p:txBody>
              <a:bodyPr/>
              <a:lstStyle/>
              <a:p>
                <a:endParaRPr lang="en-US" sz="1350"/>
              </a:p>
            </p:txBody>
          </p:sp>
          <p:sp>
            <p:nvSpPr>
              <p:cNvPr id="65574" name="Freeform 38"/>
              <p:cNvSpPr>
                <a:spLocks/>
              </p:cNvSpPr>
              <p:nvPr/>
            </p:nvSpPr>
            <p:spPr bwMode="auto">
              <a:xfrm>
                <a:off x="3750" y="3467"/>
                <a:ext cx="1028" cy="237"/>
              </a:xfrm>
              <a:custGeom>
                <a:avLst/>
                <a:gdLst/>
                <a:ahLst/>
                <a:cxnLst>
                  <a:cxn ang="0">
                    <a:pos x="0" y="0"/>
                  </a:cxn>
                  <a:cxn ang="0">
                    <a:pos x="1028" y="0"/>
                  </a:cxn>
                  <a:cxn ang="0">
                    <a:pos x="514" y="237"/>
                  </a:cxn>
                  <a:cxn ang="0">
                    <a:pos x="0" y="0"/>
                  </a:cxn>
                </a:cxnLst>
                <a:rect l="0" t="0" r="r" b="b"/>
                <a:pathLst>
                  <a:path w="1028" h="237">
                    <a:moveTo>
                      <a:pt x="0" y="0"/>
                    </a:moveTo>
                    <a:lnTo>
                      <a:pt x="1028" y="0"/>
                    </a:lnTo>
                    <a:lnTo>
                      <a:pt x="514" y="237"/>
                    </a:lnTo>
                    <a:lnTo>
                      <a:pt x="0" y="0"/>
                    </a:lnTo>
                    <a:close/>
                  </a:path>
                </a:pathLst>
              </a:custGeom>
              <a:solidFill>
                <a:srgbClr val="FFFF00"/>
              </a:solidFill>
              <a:ln w="9525">
                <a:noFill/>
                <a:round/>
                <a:headEnd/>
                <a:tailEnd/>
              </a:ln>
            </p:spPr>
            <p:txBody>
              <a:bodyPr/>
              <a:lstStyle/>
              <a:p>
                <a:endParaRPr lang="en-US" sz="1350"/>
              </a:p>
            </p:txBody>
          </p:sp>
          <p:sp>
            <p:nvSpPr>
              <p:cNvPr id="65575" name="Freeform 39"/>
              <p:cNvSpPr>
                <a:spLocks/>
              </p:cNvSpPr>
              <p:nvPr/>
            </p:nvSpPr>
            <p:spPr bwMode="auto">
              <a:xfrm>
                <a:off x="1496" y="2532"/>
                <a:ext cx="3024" cy="935"/>
              </a:xfrm>
              <a:custGeom>
                <a:avLst/>
                <a:gdLst/>
                <a:ahLst/>
                <a:cxnLst>
                  <a:cxn ang="0">
                    <a:pos x="79" y="148"/>
                  </a:cxn>
                  <a:cxn ang="0">
                    <a:pos x="260" y="151"/>
                  </a:cxn>
                  <a:cxn ang="0">
                    <a:pos x="431" y="158"/>
                  </a:cxn>
                  <a:cxn ang="0">
                    <a:pos x="606" y="169"/>
                  </a:cxn>
                  <a:cxn ang="0">
                    <a:pos x="776" y="184"/>
                  </a:cxn>
                  <a:cxn ang="0">
                    <a:pos x="967" y="205"/>
                  </a:cxn>
                  <a:cxn ang="0">
                    <a:pos x="1127" y="227"/>
                  </a:cxn>
                  <a:cxn ang="0">
                    <a:pos x="1341" y="262"/>
                  </a:cxn>
                  <a:cxn ang="0">
                    <a:pos x="1595" y="318"/>
                  </a:cxn>
                  <a:cxn ang="0">
                    <a:pos x="1744" y="359"/>
                  </a:cxn>
                  <a:cxn ang="0">
                    <a:pos x="1963" y="431"/>
                  </a:cxn>
                  <a:cxn ang="0">
                    <a:pos x="2102" y="486"/>
                  </a:cxn>
                  <a:cxn ang="0">
                    <a:pos x="2225" y="548"/>
                  </a:cxn>
                  <a:cxn ang="0">
                    <a:pos x="2325" y="610"/>
                  </a:cxn>
                  <a:cxn ang="0">
                    <a:pos x="2410" y="676"/>
                  </a:cxn>
                  <a:cxn ang="0">
                    <a:pos x="2472" y="736"/>
                  </a:cxn>
                  <a:cxn ang="0">
                    <a:pos x="2511" y="793"/>
                  </a:cxn>
                  <a:cxn ang="0">
                    <a:pos x="2535" y="844"/>
                  </a:cxn>
                  <a:cxn ang="0">
                    <a:pos x="2550" y="905"/>
                  </a:cxn>
                  <a:cxn ang="0">
                    <a:pos x="3024" y="935"/>
                  </a:cxn>
                  <a:cxn ang="0">
                    <a:pos x="3011" y="846"/>
                  </a:cxn>
                  <a:cxn ang="0">
                    <a:pos x="2984" y="783"/>
                  </a:cxn>
                  <a:cxn ang="0">
                    <a:pos x="2943" y="720"/>
                  </a:cxn>
                  <a:cxn ang="0">
                    <a:pos x="2887" y="658"/>
                  </a:cxn>
                  <a:cxn ang="0">
                    <a:pos x="2817" y="595"/>
                  </a:cxn>
                  <a:cxn ang="0">
                    <a:pos x="2737" y="537"/>
                  </a:cxn>
                  <a:cxn ang="0">
                    <a:pos x="2615" y="465"/>
                  </a:cxn>
                  <a:cxn ang="0">
                    <a:pos x="2436" y="383"/>
                  </a:cxn>
                  <a:cxn ang="0">
                    <a:pos x="2265" y="317"/>
                  </a:cxn>
                  <a:cxn ang="0">
                    <a:pos x="2019" y="240"/>
                  </a:cxn>
                  <a:cxn ang="0">
                    <a:pos x="1769" y="181"/>
                  </a:cxn>
                  <a:cxn ang="0">
                    <a:pos x="1587" y="142"/>
                  </a:cxn>
                  <a:cxn ang="0">
                    <a:pos x="1431" y="115"/>
                  </a:cxn>
                  <a:cxn ang="0">
                    <a:pos x="1265" y="89"/>
                  </a:cxn>
                  <a:cxn ang="0">
                    <a:pos x="1062" y="64"/>
                  </a:cxn>
                  <a:cxn ang="0">
                    <a:pos x="838" y="40"/>
                  </a:cxn>
                  <a:cxn ang="0">
                    <a:pos x="618" y="23"/>
                  </a:cxn>
                  <a:cxn ang="0">
                    <a:pos x="386" y="11"/>
                  </a:cxn>
                  <a:cxn ang="0">
                    <a:pos x="79" y="3"/>
                  </a:cxn>
                  <a:cxn ang="0">
                    <a:pos x="0" y="148"/>
                  </a:cxn>
                </a:cxnLst>
                <a:rect l="0" t="0" r="r" b="b"/>
                <a:pathLst>
                  <a:path w="3024" h="935">
                    <a:moveTo>
                      <a:pt x="0" y="148"/>
                    </a:moveTo>
                    <a:lnTo>
                      <a:pt x="79" y="148"/>
                    </a:lnTo>
                    <a:lnTo>
                      <a:pt x="179" y="149"/>
                    </a:lnTo>
                    <a:lnTo>
                      <a:pt x="260" y="151"/>
                    </a:lnTo>
                    <a:lnTo>
                      <a:pt x="341" y="154"/>
                    </a:lnTo>
                    <a:lnTo>
                      <a:pt x="431" y="158"/>
                    </a:lnTo>
                    <a:lnTo>
                      <a:pt x="513" y="163"/>
                    </a:lnTo>
                    <a:lnTo>
                      <a:pt x="606" y="169"/>
                    </a:lnTo>
                    <a:lnTo>
                      <a:pt x="681" y="175"/>
                    </a:lnTo>
                    <a:lnTo>
                      <a:pt x="776" y="184"/>
                    </a:lnTo>
                    <a:lnTo>
                      <a:pt x="868" y="194"/>
                    </a:lnTo>
                    <a:lnTo>
                      <a:pt x="967" y="205"/>
                    </a:lnTo>
                    <a:lnTo>
                      <a:pt x="1050" y="217"/>
                    </a:lnTo>
                    <a:lnTo>
                      <a:pt x="1127" y="227"/>
                    </a:lnTo>
                    <a:lnTo>
                      <a:pt x="1214" y="240"/>
                    </a:lnTo>
                    <a:lnTo>
                      <a:pt x="1341" y="262"/>
                    </a:lnTo>
                    <a:lnTo>
                      <a:pt x="1456" y="286"/>
                    </a:lnTo>
                    <a:lnTo>
                      <a:pt x="1595" y="318"/>
                    </a:lnTo>
                    <a:lnTo>
                      <a:pt x="1685" y="342"/>
                    </a:lnTo>
                    <a:lnTo>
                      <a:pt x="1744" y="359"/>
                    </a:lnTo>
                    <a:lnTo>
                      <a:pt x="1857" y="393"/>
                    </a:lnTo>
                    <a:lnTo>
                      <a:pt x="1963" y="431"/>
                    </a:lnTo>
                    <a:lnTo>
                      <a:pt x="2042" y="461"/>
                    </a:lnTo>
                    <a:lnTo>
                      <a:pt x="2102" y="486"/>
                    </a:lnTo>
                    <a:lnTo>
                      <a:pt x="2169" y="518"/>
                    </a:lnTo>
                    <a:lnTo>
                      <a:pt x="2225" y="548"/>
                    </a:lnTo>
                    <a:lnTo>
                      <a:pt x="2272" y="575"/>
                    </a:lnTo>
                    <a:lnTo>
                      <a:pt x="2325" y="610"/>
                    </a:lnTo>
                    <a:lnTo>
                      <a:pt x="2371" y="643"/>
                    </a:lnTo>
                    <a:lnTo>
                      <a:pt x="2410" y="676"/>
                    </a:lnTo>
                    <a:lnTo>
                      <a:pt x="2445" y="706"/>
                    </a:lnTo>
                    <a:lnTo>
                      <a:pt x="2472" y="736"/>
                    </a:lnTo>
                    <a:lnTo>
                      <a:pt x="2493" y="763"/>
                    </a:lnTo>
                    <a:lnTo>
                      <a:pt x="2511" y="793"/>
                    </a:lnTo>
                    <a:lnTo>
                      <a:pt x="2526" y="820"/>
                    </a:lnTo>
                    <a:lnTo>
                      <a:pt x="2535" y="844"/>
                    </a:lnTo>
                    <a:lnTo>
                      <a:pt x="2546" y="876"/>
                    </a:lnTo>
                    <a:lnTo>
                      <a:pt x="2550" y="905"/>
                    </a:lnTo>
                    <a:lnTo>
                      <a:pt x="2552" y="935"/>
                    </a:lnTo>
                    <a:lnTo>
                      <a:pt x="3024" y="935"/>
                    </a:lnTo>
                    <a:lnTo>
                      <a:pt x="3020" y="887"/>
                    </a:lnTo>
                    <a:lnTo>
                      <a:pt x="3011" y="846"/>
                    </a:lnTo>
                    <a:lnTo>
                      <a:pt x="2999" y="811"/>
                    </a:lnTo>
                    <a:lnTo>
                      <a:pt x="2984" y="783"/>
                    </a:lnTo>
                    <a:lnTo>
                      <a:pt x="2967" y="753"/>
                    </a:lnTo>
                    <a:lnTo>
                      <a:pt x="2943" y="720"/>
                    </a:lnTo>
                    <a:lnTo>
                      <a:pt x="2922" y="694"/>
                    </a:lnTo>
                    <a:lnTo>
                      <a:pt x="2887" y="658"/>
                    </a:lnTo>
                    <a:lnTo>
                      <a:pt x="2853" y="626"/>
                    </a:lnTo>
                    <a:lnTo>
                      <a:pt x="2817" y="595"/>
                    </a:lnTo>
                    <a:lnTo>
                      <a:pt x="2774" y="563"/>
                    </a:lnTo>
                    <a:lnTo>
                      <a:pt x="2737" y="537"/>
                    </a:lnTo>
                    <a:lnTo>
                      <a:pt x="2675" y="500"/>
                    </a:lnTo>
                    <a:lnTo>
                      <a:pt x="2615" y="465"/>
                    </a:lnTo>
                    <a:lnTo>
                      <a:pt x="2525" y="422"/>
                    </a:lnTo>
                    <a:lnTo>
                      <a:pt x="2436" y="383"/>
                    </a:lnTo>
                    <a:lnTo>
                      <a:pt x="2346" y="347"/>
                    </a:lnTo>
                    <a:lnTo>
                      <a:pt x="2265" y="317"/>
                    </a:lnTo>
                    <a:lnTo>
                      <a:pt x="2151" y="279"/>
                    </a:lnTo>
                    <a:lnTo>
                      <a:pt x="2019" y="240"/>
                    </a:lnTo>
                    <a:lnTo>
                      <a:pt x="1888" y="208"/>
                    </a:lnTo>
                    <a:lnTo>
                      <a:pt x="1769" y="181"/>
                    </a:lnTo>
                    <a:lnTo>
                      <a:pt x="1688" y="163"/>
                    </a:lnTo>
                    <a:lnTo>
                      <a:pt x="1587" y="142"/>
                    </a:lnTo>
                    <a:lnTo>
                      <a:pt x="1514" y="128"/>
                    </a:lnTo>
                    <a:lnTo>
                      <a:pt x="1431" y="115"/>
                    </a:lnTo>
                    <a:lnTo>
                      <a:pt x="1347" y="101"/>
                    </a:lnTo>
                    <a:lnTo>
                      <a:pt x="1265" y="89"/>
                    </a:lnTo>
                    <a:lnTo>
                      <a:pt x="1157" y="74"/>
                    </a:lnTo>
                    <a:lnTo>
                      <a:pt x="1062" y="64"/>
                    </a:lnTo>
                    <a:lnTo>
                      <a:pt x="960" y="52"/>
                    </a:lnTo>
                    <a:lnTo>
                      <a:pt x="838" y="40"/>
                    </a:lnTo>
                    <a:lnTo>
                      <a:pt x="716" y="29"/>
                    </a:lnTo>
                    <a:lnTo>
                      <a:pt x="618" y="23"/>
                    </a:lnTo>
                    <a:lnTo>
                      <a:pt x="505" y="15"/>
                    </a:lnTo>
                    <a:lnTo>
                      <a:pt x="386" y="11"/>
                    </a:lnTo>
                    <a:lnTo>
                      <a:pt x="225" y="5"/>
                    </a:lnTo>
                    <a:lnTo>
                      <a:pt x="79" y="3"/>
                    </a:lnTo>
                    <a:lnTo>
                      <a:pt x="0" y="0"/>
                    </a:lnTo>
                    <a:lnTo>
                      <a:pt x="0" y="148"/>
                    </a:lnTo>
                    <a:close/>
                  </a:path>
                </a:pathLst>
              </a:custGeom>
              <a:solidFill>
                <a:srgbClr val="FFFF00"/>
              </a:solidFill>
              <a:ln w="9525">
                <a:noFill/>
                <a:round/>
                <a:headEnd/>
                <a:tailEnd/>
              </a:ln>
            </p:spPr>
            <p:txBody>
              <a:bodyPr/>
              <a:lstStyle/>
              <a:p>
                <a:endParaRPr lang="en-US" sz="1350"/>
              </a:p>
            </p:txBody>
          </p:sp>
          <p:sp>
            <p:nvSpPr>
              <p:cNvPr id="65576" name="Freeform 40"/>
              <p:cNvSpPr>
                <a:spLocks/>
              </p:cNvSpPr>
              <p:nvPr/>
            </p:nvSpPr>
            <p:spPr bwMode="auto">
              <a:xfrm>
                <a:off x="1494" y="1335"/>
                <a:ext cx="3028" cy="1215"/>
              </a:xfrm>
              <a:custGeom>
                <a:avLst/>
                <a:gdLst/>
                <a:ahLst/>
                <a:cxnLst>
                  <a:cxn ang="0">
                    <a:pos x="0" y="1215"/>
                  </a:cxn>
                  <a:cxn ang="0">
                    <a:pos x="126" y="1215"/>
                  </a:cxn>
                  <a:cxn ang="0">
                    <a:pos x="235" y="1212"/>
                  </a:cxn>
                  <a:cxn ang="0">
                    <a:pos x="354" y="1207"/>
                  </a:cxn>
                  <a:cxn ang="0">
                    <a:pos x="474" y="1203"/>
                  </a:cxn>
                  <a:cxn ang="0">
                    <a:pos x="605" y="1194"/>
                  </a:cxn>
                  <a:cxn ang="0">
                    <a:pos x="731" y="1183"/>
                  </a:cxn>
                  <a:cxn ang="0">
                    <a:pos x="843" y="1174"/>
                  </a:cxn>
                  <a:cxn ang="0">
                    <a:pos x="969" y="1161"/>
                  </a:cxn>
                  <a:cxn ang="0">
                    <a:pos x="1082" y="1147"/>
                  </a:cxn>
                  <a:cxn ang="0">
                    <a:pos x="1186" y="1134"/>
                  </a:cxn>
                  <a:cxn ang="0">
                    <a:pos x="1308" y="1116"/>
                  </a:cxn>
                  <a:cxn ang="0">
                    <a:pos x="1452" y="1089"/>
                  </a:cxn>
                  <a:cxn ang="0">
                    <a:pos x="1579" y="1066"/>
                  </a:cxn>
                  <a:cxn ang="0">
                    <a:pos x="1719" y="1035"/>
                  </a:cxn>
                  <a:cxn ang="0">
                    <a:pos x="1863" y="999"/>
                  </a:cxn>
                  <a:cxn ang="0">
                    <a:pos x="1999" y="963"/>
                  </a:cxn>
                  <a:cxn ang="0">
                    <a:pos x="2107" y="927"/>
                  </a:cxn>
                  <a:cxn ang="0">
                    <a:pos x="2243" y="882"/>
                  </a:cxn>
                  <a:cxn ang="0">
                    <a:pos x="2355" y="837"/>
                  </a:cxn>
                  <a:cxn ang="0">
                    <a:pos x="2454" y="797"/>
                  </a:cxn>
                  <a:cxn ang="0">
                    <a:pos x="2536" y="752"/>
                  </a:cxn>
                  <a:cxn ang="0">
                    <a:pos x="2617" y="711"/>
                  </a:cxn>
                  <a:cxn ang="0">
                    <a:pos x="2680" y="671"/>
                  </a:cxn>
                  <a:cxn ang="0">
                    <a:pos x="2734" y="635"/>
                  </a:cxn>
                  <a:cxn ang="0">
                    <a:pos x="2793" y="589"/>
                  </a:cxn>
                  <a:cxn ang="0">
                    <a:pos x="2852" y="544"/>
                  </a:cxn>
                  <a:cxn ang="0">
                    <a:pos x="2897" y="499"/>
                  </a:cxn>
                  <a:cxn ang="0">
                    <a:pos x="2960" y="414"/>
                  </a:cxn>
                  <a:cxn ang="0">
                    <a:pos x="3001" y="341"/>
                  </a:cxn>
                  <a:cxn ang="0">
                    <a:pos x="3010" y="310"/>
                  </a:cxn>
                  <a:cxn ang="0">
                    <a:pos x="3028" y="248"/>
                  </a:cxn>
                  <a:cxn ang="0">
                    <a:pos x="3028" y="198"/>
                  </a:cxn>
                  <a:cxn ang="0">
                    <a:pos x="3028" y="0"/>
                  </a:cxn>
                  <a:cxn ang="0">
                    <a:pos x="2901" y="95"/>
                  </a:cxn>
                  <a:cxn ang="0">
                    <a:pos x="2297" y="531"/>
                  </a:cxn>
                  <a:cxn ang="0">
                    <a:pos x="1421" y="761"/>
                  </a:cxn>
                  <a:cxn ang="0">
                    <a:pos x="516" y="882"/>
                  </a:cxn>
                  <a:cxn ang="0">
                    <a:pos x="0" y="909"/>
                  </a:cxn>
                  <a:cxn ang="0">
                    <a:pos x="0" y="1215"/>
                  </a:cxn>
                </a:cxnLst>
                <a:rect l="0" t="0" r="r" b="b"/>
                <a:pathLst>
                  <a:path w="3028" h="1215">
                    <a:moveTo>
                      <a:pt x="0" y="1215"/>
                    </a:moveTo>
                    <a:lnTo>
                      <a:pt x="126" y="1215"/>
                    </a:lnTo>
                    <a:lnTo>
                      <a:pt x="235" y="1212"/>
                    </a:lnTo>
                    <a:lnTo>
                      <a:pt x="354" y="1207"/>
                    </a:lnTo>
                    <a:lnTo>
                      <a:pt x="474" y="1203"/>
                    </a:lnTo>
                    <a:lnTo>
                      <a:pt x="605" y="1194"/>
                    </a:lnTo>
                    <a:lnTo>
                      <a:pt x="731" y="1183"/>
                    </a:lnTo>
                    <a:lnTo>
                      <a:pt x="843" y="1174"/>
                    </a:lnTo>
                    <a:lnTo>
                      <a:pt x="969" y="1161"/>
                    </a:lnTo>
                    <a:lnTo>
                      <a:pt x="1082" y="1147"/>
                    </a:lnTo>
                    <a:lnTo>
                      <a:pt x="1186" y="1134"/>
                    </a:lnTo>
                    <a:lnTo>
                      <a:pt x="1308" y="1116"/>
                    </a:lnTo>
                    <a:lnTo>
                      <a:pt x="1452" y="1089"/>
                    </a:lnTo>
                    <a:lnTo>
                      <a:pt x="1579" y="1066"/>
                    </a:lnTo>
                    <a:lnTo>
                      <a:pt x="1719" y="1035"/>
                    </a:lnTo>
                    <a:lnTo>
                      <a:pt x="1863" y="999"/>
                    </a:lnTo>
                    <a:lnTo>
                      <a:pt x="1999" y="963"/>
                    </a:lnTo>
                    <a:lnTo>
                      <a:pt x="2107" y="927"/>
                    </a:lnTo>
                    <a:lnTo>
                      <a:pt x="2243" y="882"/>
                    </a:lnTo>
                    <a:lnTo>
                      <a:pt x="2355" y="837"/>
                    </a:lnTo>
                    <a:lnTo>
                      <a:pt x="2454" y="797"/>
                    </a:lnTo>
                    <a:lnTo>
                      <a:pt x="2536" y="752"/>
                    </a:lnTo>
                    <a:lnTo>
                      <a:pt x="2617" y="711"/>
                    </a:lnTo>
                    <a:lnTo>
                      <a:pt x="2680" y="671"/>
                    </a:lnTo>
                    <a:lnTo>
                      <a:pt x="2734" y="635"/>
                    </a:lnTo>
                    <a:lnTo>
                      <a:pt x="2793" y="589"/>
                    </a:lnTo>
                    <a:lnTo>
                      <a:pt x="2852" y="544"/>
                    </a:lnTo>
                    <a:lnTo>
                      <a:pt x="2897" y="499"/>
                    </a:lnTo>
                    <a:lnTo>
                      <a:pt x="2960" y="414"/>
                    </a:lnTo>
                    <a:lnTo>
                      <a:pt x="3001" y="341"/>
                    </a:lnTo>
                    <a:lnTo>
                      <a:pt x="3010" y="310"/>
                    </a:lnTo>
                    <a:lnTo>
                      <a:pt x="3028" y="248"/>
                    </a:lnTo>
                    <a:lnTo>
                      <a:pt x="3028" y="198"/>
                    </a:lnTo>
                    <a:lnTo>
                      <a:pt x="3028" y="0"/>
                    </a:lnTo>
                    <a:lnTo>
                      <a:pt x="2901" y="95"/>
                    </a:lnTo>
                    <a:lnTo>
                      <a:pt x="2297" y="531"/>
                    </a:lnTo>
                    <a:lnTo>
                      <a:pt x="1421" y="761"/>
                    </a:lnTo>
                    <a:lnTo>
                      <a:pt x="516" y="882"/>
                    </a:lnTo>
                    <a:lnTo>
                      <a:pt x="0" y="909"/>
                    </a:lnTo>
                    <a:lnTo>
                      <a:pt x="0" y="1215"/>
                    </a:lnTo>
                    <a:close/>
                  </a:path>
                </a:pathLst>
              </a:custGeom>
              <a:solidFill>
                <a:srgbClr val="FFFF00"/>
              </a:solidFill>
              <a:ln w="9525">
                <a:noFill/>
                <a:round/>
                <a:headEnd/>
                <a:tailEnd/>
              </a:ln>
            </p:spPr>
            <p:txBody>
              <a:bodyPr/>
              <a:lstStyle/>
              <a:p>
                <a:endParaRPr lang="en-US" sz="1350"/>
              </a:p>
            </p:txBody>
          </p:sp>
          <p:sp>
            <p:nvSpPr>
              <p:cNvPr id="65577" name="Rectangle 41"/>
              <p:cNvSpPr>
                <a:spLocks noChangeArrowheads="1"/>
              </p:cNvSpPr>
              <p:nvPr/>
            </p:nvSpPr>
            <p:spPr bwMode="auto">
              <a:xfrm>
                <a:off x="3752" y="1339"/>
                <a:ext cx="1028" cy="252"/>
              </a:xfrm>
              <a:prstGeom prst="rect">
                <a:avLst/>
              </a:prstGeom>
              <a:solidFill>
                <a:srgbClr val="FFFF00"/>
              </a:solidFill>
              <a:ln w="9525">
                <a:noFill/>
                <a:miter lim="800000"/>
                <a:headEnd/>
                <a:tailEnd/>
              </a:ln>
            </p:spPr>
            <p:txBody>
              <a:bodyPr/>
              <a:lstStyle/>
              <a:p>
                <a:endParaRPr lang="en-US" sz="1350"/>
              </a:p>
            </p:txBody>
          </p:sp>
          <p:sp>
            <p:nvSpPr>
              <p:cNvPr id="65578" name="Freeform 42"/>
              <p:cNvSpPr>
                <a:spLocks/>
              </p:cNvSpPr>
              <p:nvPr/>
            </p:nvSpPr>
            <p:spPr bwMode="auto">
              <a:xfrm>
                <a:off x="3749" y="1102"/>
                <a:ext cx="1027" cy="237"/>
              </a:xfrm>
              <a:custGeom>
                <a:avLst/>
                <a:gdLst/>
                <a:ahLst/>
                <a:cxnLst>
                  <a:cxn ang="0">
                    <a:pos x="0" y="237"/>
                  </a:cxn>
                  <a:cxn ang="0">
                    <a:pos x="1027" y="237"/>
                  </a:cxn>
                  <a:cxn ang="0">
                    <a:pos x="513" y="0"/>
                  </a:cxn>
                  <a:cxn ang="0">
                    <a:pos x="0" y="237"/>
                  </a:cxn>
                </a:cxnLst>
                <a:rect l="0" t="0" r="r" b="b"/>
                <a:pathLst>
                  <a:path w="1027" h="237">
                    <a:moveTo>
                      <a:pt x="0" y="237"/>
                    </a:moveTo>
                    <a:lnTo>
                      <a:pt x="1027" y="237"/>
                    </a:lnTo>
                    <a:lnTo>
                      <a:pt x="513" y="0"/>
                    </a:lnTo>
                    <a:lnTo>
                      <a:pt x="0" y="237"/>
                    </a:lnTo>
                    <a:close/>
                  </a:path>
                </a:pathLst>
              </a:custGeom>
              <a:solidFill>
                <a:srgbClr val="FFFF00"/>
              </a:solidFill>
              <a:ln w="9525">
                <a:noFill/>
                <a:round/>
                <a:headEnd/>
                <a:tailEnd/>
              </a:ln>
            </p:spPr>
            <p:txBody>
              <a:bodyPr/>
              <a:lstStyle/>
              <a:p>
                <a:endParaRPr lang="en-US" sz="1350"/>
              </a:p>
            </p:txBody>
          </p:sp>
          <p:sp>
            <p:nvSpPr>
              <p:cNvPr id="65579" name="Freeform 43"/>
              <p:cNvSpPr>
                <a:spLocks/>
              </p:cNvSpPr>
              <p:nvPr/>
            </p:nvSpPr>
            <p:spPr bwMode="auto">
              <a:xfrm>
                <a:off x="1494" y="1339"/>
                <a:ext cx="3025" cy="935"/>
              </a:xfrm>
              <a:custGeom>
                <a:avLst/>
                <a:gdLst/>
                <a:ahLst/>
                <a:cxnLst>
                  <a:cxn ang="0">
                    <a:pos x="80" y="787"/>
                  </a:cxn>
                  <a:cxn ang="0">
                    <a:pos x="260" y="784"/>
                  </a:cxn>
                  <a:cxn ang="0">
                    <a:pos x="432" y="777"/>
                  </a:cxn>
                  <a:cxn ang="0">
                    <a:pos x="606" y="766"/>
                  </a:cxn>
                  <a:cxn ang="0">
                    <a:pos x="777" y="751"/>
                  </a:cxn>
                  <a:cxn ang="0">
                    <a:pos x="968" y="730"/>
                  </a:cxn>
                  <a:cxn ang="0">
                    <a:pos x="1127" y="708"/>
                  </a:cxn>
                  <a:cxn ang="0">
                    <a:pos x="1341" y="673"/>
                  </a:cxn>
                  <a:cxn ang="0">
                    <a:pos x="1595" y="617"/>
                  </a:cxn>
                  <a:cxn ang="0">
                    <a:pos x="1744" y="576"/>
                  </a:cxn>
                  <a:cxn ang="0">
                    <a:pos x="1964" y="504"/>
                  </a:cxn>
                  <a:cxn ang="0">
                    <a:pos x="2102" y="449"/>
                  </a:cxn>
                  <a:cxn ang="0">
                    <a:pos x="2225" y="387"/>
                  </a:cxn>
                  <a:cxn ang="0">
                    <a:pos x="2325" y="325"/>
                  </a:cxn>
                  <a:cxn ang="0">
                    <a:pos x="2411" y="259"/>
                  </a:cxn>
                  <a:cxn ang="0">
                    <a:pos x="2473" y="199"/>
                  </a:cxn>
                  <a:cxn ang="0">
                    <a:pos x="2512" y="142"/>
                  </a:cxn>
                  <a:cxn ang="0">
                    <a:pos x="2536" y="91"/>
                  </a:cxn>
                  <a:cxn ang="0">
                    <a:pos x="2551" y="30"/>
                  </a:cxn>
                  <a:cxn ang="0">
                    <a:pos x="3025" y="0"/>
                  </a:cxn>
                  <a:cxn ang="0">
                    <a:pos x="3011" y="89"/>
                  </a:cxn>
                  <a:cxn ang="0">
                    <a:pos x="2984" y="152"/>
                  </a:cxn>
                  <a:cxn ang="0">
                    <a:pos x="2943" y="215"/>
                  </a:cxn>
                  <a:cxn ang="0">
                    <a:pos x="2888" y="277"/>
                  </a:cxn>
                  <a:cxn ang="0">
                    <a:pos x="2817" y="340"/>
                  </a:cxn>
                  <a:cxn ang="0">
                    <a:pos x="2737" y="398"/>
                  </a:cxn>
                  <a:cxn ang="0">
                    <a:pos x="2615" y="470"/>
                  </a:cxn>
                  <a:cxn ang="0">
                    <a:pos x="2436" y="552"/>
                  </a:cxn>
                  <a:cxn ang="0">
                    <a:pos x="2266" y="618"/>
                  </a:cxn>
                  <a:cxn ang="0">
                    <a:pos x="2020" y="695"/>
                  </a:cxn>
                  <a:cxn ang="0">
                    <a:pos x="1770" y="754"/>
                  </a:cxn>
                  <a:cxn ang="0">
                    <a:pos x="1588" y="793"/>
                  </a:cxn>
                  <a:cxn ang="0">
                    <a:pos x="1431" y="820"/>
                  </a:cxn>
                  <a:cxn ang="0">
                    <a:pos x="1266" y="846"/>
                  </a:cxn>
                  <a:cxn ang="0">
                    <a:pos x="1063" y="871"/>
                  </a:cxn>
                  <a:cxn ang="0">
                    <a:pos x="839" y="895"/>
                  </a:cxn>
                  <a:cxn ang="0">
                    <a:pos x="618" y="912"/>
                  </a:cxn>
                  <a:cxn ang="0">
                    <a:pos x="387" y="924"/>
                  </a:cxn>
                  <a:cxn ang="0">
                    <a:pos x="80" y="932"/>
                  </a:cxn>
                  <a:cxn ang="0">
                    <a:pos x="2" y="789"/>
                  </a:cxn>
                </a:cxnLst>
                <a:rect l="0" t="0" r="r" b="b"/>
                <a:pathLst>
                  <a:path w="3025" h="935">
                    <a:moveTo>
                      <a:pt x="2" y="789"/>
                    </a:moveTo>
                    <a:lnTo>
                      <a:pt x="80" y="787"/>
                    </a:lnTo>
                    <a:lnTo>
                      <a:pt x="179" y="786"/>
                    </a:lnTo>
                    <a:lnTo>
                      <a:pt x="260" y="784"/>
                    </a:lnTo>
                    <a:lnTo>
                      <a:pt x="342" y="781"/>
                    </a:lnTo>
                    <a:lnTo>
                      <a:pt x="432" y="777"/>
                    </a:lnTo>
                    <a:lnTo>
                      <a:pt x="513" y="772"/>
                    </a:lnTo>
                    <a:lnTo>
                      <a:pt x="606" y="766"/>
                    </a:lnTo>
                    <a:lnTo>
                      <a:pt x="682" y="760"/>
                    </a:lnTo>
                    <a:lnTo>
                      <a:pt x="777" y="751"/>
                    </a:lnTo>
                    <a:lnTo>
                      <a:pt x="869" y="741"/>
                    </a:lnTo>
                    <a:lnTo>
                      <a:pt x="968" y="730"/>
                    </a:lnTo>
                    <a:lnTo>
                      <a:pt x="1051" y="718"/>
                    </a:lnTo>
                    <a:lnTo>
                      <a:pt x="1127" y="708"/>
                    </a:lnTo>
                    <a:lnTo>
                      <a:pt x="1215" y="695"/>
                    </a:lnTo>
                    <a:lnTo>
                      <a:pt x="1341" y="673"/>
                    </a:lnTo>
                    <a:lnTo>
                      <a:pt x="1457" y="649"/>
                    </a:lnTo>
                    <a:lnTo>
                      <a:pt x="1595" y="617"/>
                    </a:lnTo>
                    <a:lnTo>
                      <a:pt x="1686" y="593"/>
                    </a:lnTo>
                    <a:lnTo>
                      <a:pt x="1744" y="576"/>
                    </a:lnTo>
                    <a:lnTo>
                      <a:pt x="1857" y="542"/>
                    </a:lnTo>
                    <a:lnTo>
                      <a:pt x="1964" y="504"/>
                    </a:lnTo>
                    <a:lnTo>
                      <a:pt x="2042" y="474"/>
                    </a:lnTo>
                    <a:lnTo>
                      <a:pt x="2102" y="449"/>
                    </a:lnTo>
                    <a:lnTo>
                      <a:pt x="2170" y="417"/>
                    </a:lnTo>
                    <a:lnTo>
                      <a:pt x="2225" y="387"/>
                    </a:lnTo>
                    <a:lnTo>
                      <a:pt x="2272" y="360"/>
                    </a:lnTo>
                    <a:lnTo>
                      <a:pt x="2325" y="325"/>
                    </a:lnTo>
                    <a:lnTo>
                      <a:pt x="2372" y="292"/>
                    </a:lnTo>
                    <a:lnTo>
                      <a:pt x="2411" y="259"/>
                    </a:lnTo>
                    <a:lnTo>
                      <a:pt x="2445" y="229"/>
                    </a:lnTo>
                    <a:lnTo>
                      <a:pt x="2473" y="199"/>
                    </a:lnTo>
                    <a:lnTo>
                      <a:pt x="2494" y="172"/>
                    </a:lnTo>
                    <a:lnTo>
                      <a:pt x="2512" y="142"/>
                    </a:lnTo>
                    <a:lnTo>
                      <a:pt x="2527" y="115"/>
                    </a:lnTo>
                    <a:lnTo>
                      <a:pt x="2536" y="91"/>
                    </a:lnTo>
                    <a:lnTo>
                      <a:pt x="2546" y="59"/>
                    </a:lnTo>
                    <a:lnTo>
                      <a:pt x="2551" y="30"/>
                    </a:lnTo>
                    <a:lnTo>
                      <a:pt x="2552" y="0"/>
                    </a:lnTo>
                    <a:lnTo>
                      <a:pt x="3025" y="0"/>
                    </a:lnTo>
                    <a:lnTo>
                      <a:pt x="3020" y="48"/>
                    </a:lnTo>
                    <a:lnTo>
                      <a:pt x="3011" y="89"/>
                    </a:lnTo>
                    <a:lnTo>
                      <a:pt x="2999" y="124"/>
                    </a:lnTo>
                    <a:lnTo>
                      <a:pt x="2984" y="152"/>
                    </a:lnTo>
                    <a:lnTo>
                      <a:pt x="2968" y="182"/>
                    </a:lnTo>
                    <a:lnTo>
                      <a:pt x="2943" y="215"/>
                    </a:lnTo>
                    <a:lnTo>
                      <a:pt x="2922" y="241"/>
                    </a:lnTo>
                    <a:lnTo>
                      <a:pt x="2888" y="277"/>
                    </a:lnTo>
                    <a:lnTo>
                      <a:pt x="2853" y="309"/>
                    </a:lnTo>
                    <a:lnTo>
                      <a:pt x="2817" y="340"/>
                    </a:lnTo>
                    <a:lnTo>
                      <a:pt x="2775" y="372"/>
                    </a:lnTo>
                    <a:lnTo>
                      <a:pt x="2737" y="398"/>
                    </a:lnTo>
                    <a:lnTo>
                      <a:pt x="2676" y="435"/>
                    </a:lnTo>
                    <a:lnTo>
                      <a:pt x="2615" y="470"/>
                    </a:lnTo>
                    <a:lnTo>
                      <a:pt x="2525" y="513"/>
                    </a:lnTo>
                    <a:lnTo>
                      <a:pt x="2436" y="552"/>
                    </a:lnTo>
                    <a:lnTo>
                      <a:pt x="2346" y="588"/>
                    </a:lnTo>
                    <a:lnTo>
                      <a:pt x="2266" y="618"/>
                    </a:lnTo>
                    <a:lnTo>
                      <a:pt x="2152" y="656"/>
                    </a:lnTo>
                    <a:lnTo>
                      <a:pt x="2020" y="695"/>
                    </a:lnTo>
                    <a:lnTo>
                      <a:pt x="1889" y="727"/>
                    </a:lnTo>
                    <a:lnTo>
                      <a:pt x="1770" y="754"/>
                    </a:lnTo>
                    <a:lnTo>
                      <a:pt x="1689" y="772"/>
                    </a:lnTo>
                    <a:lnTo>
                      <a:pt x="1588" y="793"/>
                    </a:lnTo>
                    <a:lnTo>
                      <a:pt x="1514" y="807"/>
                    </a:lnTo>
                    <a:lnTo>
                      <a:pt x="1431" y="820"/>
                    </a:lnTo>
                    <a:lnTo>
                      <a:pt x="1347" y="834"/>
                    </a:lnTo>
                    <a:lnTo>
                      <a:pt x="1266" y="846"/>
                    </a:lnTo>
                    <a:lnTo>
                      <a:pt x="1158" y="861"/>
                    </a:lnTo>
                    <a:lnTo>
                      <a:pt x="1063" y="871"/>
                    </a:lnTo>
                    <a:lnTo>
                      <a:pt x="960" y="883"/>
                    </a:lnTo>
                    <a:lnTo>
                      <a:pt x="839" y="895"/>
                    </a:lnTo>
                    <a:lnTo>
                      <a:pt x="716" y="906"/>
                    </a:lnTo>
                    <a:lnTo>
                      <a:pt x="618" y="912"/>
                    </a:lnTo>
                    <a:lnTo>
                      <a:pt x="506" y="920"/>
                    </a:lnTo>
                    <a:lnTo>
                      <a:pt x="387" y="924"/>
                    </a:lnTo>
                    <a:lnTo>
                      <a:pt x="226" y="930"/>
                    </a:lnTo>
                    <a:lnTo>
                      <a:pt x="80" y="932"/>
                    </a:lnTo>
                    <a:lnTo>
                      <a:pt x="0" y="935"/>
                    </a:lnTo>
                    <a:lnTo>
                      <a:pt x="2" y="789"/>
                    </a:lnTo>
                    <a:close/>
                  </a:path>
                </a:pathLst>
              </a:custGeom>
              <a:solidFill>
                <a:srgbClr val="FFFF00"/>
              </a:solidFill>
              <a:ln w="9525">
                <a:noFill/>
                <a:round/>
                <a:headEnd/>
                <a:tailEnd/>
              </a:ln>
            </p:spPr>
            <p:txBody>
              <a:bodyPr/>
              <a:lstStyle/>
              <a:p>
                <a:endParaRPr lang="en-US" sz="1350"/>
              </a:p>
            </p:txBody>
          </p:sp>
          <p:grpSp>
            <p:nvGrpSpPr>
              <p:cNvPr id="9" name="Group 44"/>
              <p:cNvGrpSpPr>
                <a:grpSpLocks/>
              </p:cNvGrpSpPr>
              <p:nvPr/>
            </p:nvGrpSpPr>
            <p:grpSpPr bwMode="auto">
              <a:xfrm>
                <a:off x="1497" y="1864"/>
                <a:ext cx="4260" cy="1080"/>
                <a:chOff x="1497" y="1864"/>
                <a:chExt cx="4260" cy="1080"/>
              </a:xfrm>
            </p:grpSpPr>
            <p:sp>
              <p:nvSpPr>
                <p:cNvPr id="65581" name="Freeform 45"/>
                <p:cNvSpPr>
                  <a:spLocks/>
                </p:cNvSpPr>
                <p:nvPr/>
              </p:nvSpPr>
              <p:spPr bwMode="auto">
                <a:xfrm>
                  <a:off x="5181" y="1864"/>
                  <a:ext cx="143" cy="1080"/>
                </a:xfrm>
                <a:custGeom>
                  <a:avLst/>
                  <a:gdLst/>
                  <a:ahLst/>
                  <a:cxnLst>
                    <a:cxn ang="0">
                      <a:pos x="143" y="0"/>
                    </a:cxn>
                    <a:cxn ang="0">
                      <a:pos x="143" y="1080"/>
                    </a:cxn>
                    <a:cxn ang="0">
                      <a:pos x="0" y="792"/>
                    </a:cxn>
                    <a:cxn ang="0">
                      <a:pos x="0" y="287"/>
                    </a:cxn>
                    <a:cxn ang="0">
                      <a:pos x="143" y="0"/>
                    </a:cxn>
                  </a:cxnLst>
                  <a:rect l="0" t="0" r="r" b="b"/>
                  <a:pathLst>
                    <a:path w="143" h="1080">
                      <a:moveTo>
                        <a:pt x="143" y="0"/>
                      </a:moveTo>
                      <a:lnTo>
                        <a:pt x="143" y="1080"/>
                      </a:lnTo>
                      <a:lnTo>
                        <a:pt x="0" y="792"/>
                      </a:lnTo>
                      <a:lnTo>
                        <a:pt x="0" y="287"/>
                      </a:lnTo>
                      <a:lnTo>
                        <a:pt x="143" y="0"/>
                      </a:lnTo>
                      <a:close/>
                    </a:path>
                  </a:pathLst>
                </a:custGeom>
                <a:solidFill>
                  <a:srgbClr val="FFFF00"/>
                </a:solidFill>
                <a:ln w="9525">
                  <a:noFill/>
                  <a:round/>
                  <a:headEnd/>
                  <a:tailEnd/>
                </a:ln>
              </p:spPr>
              <p:txBody>
                <a:bodyPr/>
                <a:lstStyle/>
                <a:p>
                  <a:endParaRPr lang="en-US" sz="1350"/>
                </a:p>
              </p:txBody>
            </p:sp>
            <p:sp>
              <p:nvSpPr>
                <p:cNvPr id="65582" name="Freeform 46"/>
                <p:cNvSpPr>
                  <a:spLocks/>
                </p:cNvSpPr>
                <p:nvPr/>
              </p:nvSpPr>
              <p:spPr bwMode="auto">
                <a:xfrm>
                  <a:off x="1497" y="1864"/>
                  <a:ext cx="4260" cy="1080"/>
                </a:xfrm>
                <a:custGeom>
                  <a:avLst/>
                  <a:gdLst/>
                  <a:ahLst/>
                  <a:cxnLst>
                    <a:cxn ang="0">
                      <a:pos x="3827" y="359"/>
                    </a:cxn>
                    <a:cxn ang="0">
                      <a:pos x="3827" y="0"/>
                    </a:cxn>
                    <a:cxn ang="0">
                      <a:pos x="4260" y="576"/>
                    </a:cxn>
                    <a:cxn ang="0">
                      <a:pos x="3827" y="1080"/>
                    </a:cxn>
                    <a:cxn ang="0">
                      <a:pos x="3827" y="720"/>
                    </a:cxn>
                    <a:cxn ang="0">
                      <a:pos x="0" y="720"/>
                    </a:cxn>
                    <a:cxn ang="0">
                      <a:pos x="0" y="359"/>
                    </a:cxn>
                    <a:cxn ang="0">
                      <a:pos x="3827" y="359"/>
                    </a:cxn>
                  </a:cxnLst>
                  <a:rect l="0" t="0" r="r" b="b"/>
                  <a:pathLst>
                    <a:path w="4260" h="1080">
                      <a:moveTo>
                        <a:pt x="3827" y="359"/>
                      </a:moveTo>
                      <a:lnTo>
                        <a:pt x="3827" y="0"/>
                      </a:lnTo>
                      <a:lnTo>
                        <a:pt x="4260" y="576"/>
                      </a:lnTo>
                      <a:lnTo>
                        <a:pt x="3827" y="1080"/>
                      </a:lnTo>
                      <a:lnTo>
                        <a:pt x="3827" y="720"/>
                      </a:lnTo>
                      <a:lnTo>
                        <a:pt x="0" y="720"/>
                      </a:lnTo>
                      <a:lnTo>
                        <a:pt x="0" y="359"/>
                      </a:lnTo>
                      <a:lnTo>
                        <a:pt x="3827" y="359"/>
                      </a:lnTo>
                      <a:close/>
                    </a:path>
                  </a:pathLst>
                </a:custGeom>
                <a:solidFill>
                  <a:srgbClr val="FFFF00"/>
                </a:solidFill>
                <a:ln w="9525">
                  <a:noFill/>
                  <a:round/>
                  <a:headEnd/>
                  <a:tailEnd/>
                </a:ln>
              </p:spPr>
              <p:txBody>
                <a:bodyPr/>
                <a:lstStyle/>
                <a:p>
                  <a:endParaRPr lang="en-US" sz="1350"/>
                </a:p>
              </p:txBody>
            </p:sp>
          </p:grpSp>
        </p:grpSp>
      </p:grpSp>
      <p:sp>
        <p:nvSpPr>
          <p:cNvPr id="11" name="Slide Number Placeholder 10"/>
          <p:cNvSpPr>
            <a:spLocks noGrp="1"/>
          </p:cNvSpPr>
          <p:nvPr>
            <p:ph type="sldNum" sz="quarter" idx="12"/>
          </p:nvPr>
        </p:nvSpPr>
        <p:spPr/>
        <p:txBody>
          <a:bodyPr>
            <a:normAutofit/>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7283172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Species Protection in Place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4746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Incidental Take Permits</a:t>
            </a:r>
            <a:endParaRPr lang="en-US" dirty="0"/>
          </a:p>
        </p:txBody>
      </p:sp>
      <p:sp>
        <p:nvSpPr>
          <p:cNvPr id="6" name="Text Placeholder 5"/>
          <p:cNvSpPr>
            <a:spLocks noGrp="1"/>
          </p:cNvSpPr>
          <p:nvPr>
            <p:ph type="body" idx="1"/>
          </p:nvPr>
        </p:nvSpPr>
        <p:spPr/>
        <p:txBody>
          <a:bodyPr/>
          <a:lstStyle/>
          <a:p>
            <a:r>
              <a:rPr lang="en-US" dirty="0" smtClean="0"/>
              <a:t>Section 10</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41</a:t>
            </a:fld>
            <a:endParaRPr lang="en-US" dirty="0"/>
          </a:p>
        </p:txBody>
      </p:sp>
    </p:spTree>
    <p:extLst>
      <p:ext uri="{BB962C8B-B14F-4D97-AF65-F5344CB8AC3E}">
        <p14:creationId xmlns:p14="http://schemas.microsoft.com/office/powerpoint/2010/main" val="1730067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Section 10 Permit Program</a:t>
            </a:r>
            <a:endParaRPr lang="en-US" dirty="0"/>
          </a:p>
        </p:txBody>
      </p:sp>
      <p:sp>
        <p:nvSpPr>
          <p:cNvPr id="5" name="Content Placeholder 4"/>
          <p:cNvSpPr>
            <a:spLocks noGrp="1"/>
          </p:cNvSpPr>
          <p:nvPr>
            <p:ph sz="half" idx="1"/>
          </p:nvPr>
        </p:nvSpPr>
        <p:spPr/>
        <p:txBody>
          <a:bodyPr/>
          <a:lstStyle/>
          <a:p>
            <a:r>
              <a:rPr lang="en-US" dirty="0" smtClean="0"/>
              <a:t>1982 Amendments to the Act</a:t>
            </a:r>
          </a:p>
          <a:p>
            <a:r>
              <a:rPr lang="en-US" dirty="0" smtClean="0"/>
              <a:t>San Bruno Mountain</a:t>
            </a:r>
          </a:p>
          <a:p>
            <a:r>
              <a:rPr lang="en-US" dirty="0" smtClean="0"/>
              <a:t>Incidental Take Permits</a:t>
            </a:r>
          </a:p>
          <a:p>
            <a:r>
              <a:rPr lang="en-US" dirty="0" smtClean="0"/>
              <a:t>Habitat Conservation Plans</a:t>
            </a: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5753100" y="2886076"/>
            <a:ext cx="4762500" cy="374332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8610600" y="266700"/>
            <a:ext cx="1905000" cy="2400300"/>
          </a:xfrm>
          <a:prstGeom prst="rect">
            <a:avLst/>
          </a:prstGeom>
          <a:noFill/>
          <a:ln w="9525">
            <a:noFill/>
            <a:miter lim="800000"/>
            <a:headEnd/>
            <a:tailEnd/>
          </a:ln>
        </p:spPr>
      </p:pic>
    </p:spTree>
    <p:extLst>
      <p:ext uri="{BB962C8B-B14F-4D97-AF65-F5344CB8AC3E}">
        <p14:creationId xmlns:p14="http://schemas.microsoft.com/office/powerpoint/2010/main" val="50895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27384" y="560832"/>
            <a:ext cx="8806375" cy="5044353"/>
          </a:xfrm>
        </p:spPr>
        <p:txBody>
          <a:bodyPr>
            <a:normAutofit/>
          </a:bodyPr>
          <a:lstStyle/>
          <a:p>
            <a:pPr marL="0" indent="0" algn="just">
              <a:buNone/>
              <a:defRPr/>
            </a:pPr>
            <a:r>
              <a:rPr lang="en-US" sz="2600" b="1" dirty="0" smtClean="0"/>
              <a:t>Section 10(a)(1)</a:t>
            </a:r>
            <a:r>
              <a:rPr lang="en-US" sz="2600" dirty="0" smtClean="0"/>
              <a:t> </a:t>
            </a:r>
            <a:r>
              <a:rPr lang="en-US" sz="2200" dirty="0"/>
              <a:t>(p. 839)</a:t>
            </a:r>
            <a:endParaRPr lang="en-US" sz="2600" b="1" dirty="0" smtClean="0"/>
          </a:p>
          <a:p>
            <a:pPr marL="0" indent="0" algn="just">
              <a:buNone/>
              <a:defRPr/>
            </a:pPr>
            <a:r>
              <a:rPr lang="en-US" sz="2600" dirty="0" smtClean="0"/>
              <a:t>The Secretary </a:t>
            </a:r>
            <a:r>
              <a:rPr lang="en-US" sz="2600" b="1" i="1" dirty="0" smtClean="0">
                <a:solidFill>
                  <a:schemeClr val="accent3"/>
                </a:solidFill>
              </a:rPr>
              <a:t>may permit</a:t>
            </a:r>
            <a:r>
              <a:rPr lang="en-US" sz="2600" dirty="0" smtClean="0"/>
              <a:t>, under such terms and conditions as he shall prescribe—</a:t>
            </a:r>
          </a:p>
          <a:p>
            <a:pPr marL="400050" lvl="1" indent="0" algn="just">
              <a:buNone/>
              <a:defRPr/>
            </a:pPr>
            <a:r>
              <a:rPr lang="en-US" sz="2600" dirty="0" smtClean="0"/>
              <a:t>(A) Any act otherwise prohibited by section 1538 [§9] for scientific purposes or to enhance the propagation or survival of the affected species . . . or</a:t>
            </a:r>
          </a:p>
          <a:p>
            <a:pPr marL="400050" lvl="1" indent="0" algn="just">
              <a:buNone/>
              <a:defRPr/>
            </a:pPr>
            <a:endParaRPr lang="en-US" sz="2600" dirty="0" smtClean="0"/>
          </a:p>
          <a:p>
            <a:pPr marL="400050" lvl="1" indent="0" algn="just">
              <a:buNone/>
              <a:defRPr/>
            </a:pPr>
            <a:r>
              <a:rPr lang="en-US" sz="2600" dirty="0" smtClean="0"/>
              <a:t>(B) Any taking otherwise prohibited by [§9(a)(1)(b)] . . . </a:t>
            </a:r>
            <a:r>
              <a:rPr lang="en-US" sz="2600" dirty="0"/>
              <a:t>i</a:t>
            </a:r>
            <a:r>
              <a:rPr lang="en-US" sz="2600" dirty="0" smtClean="0"/>
              <a:t>f such </a:t>
            </a:r>
            <a:r>
              <a:rPr lang="en-US" sz="2600" b="1" i="1" dirty="0" smtClean="0">
                <a:solidFill>
                  <a:schemeClr val="accent3"/>
                </a:solidFill>
              </a:rPr>
              <a:t>taking</a:t>
            </a:r>
            <a:r>
              <a:rPr lang="en-US" sz="2600" dirty="0" smtClean="0"/>
              <a:t> is </a:t>
            </a:r>
            <a:r>
              <a:rPr lang="en-US" sz="2600" b="1" i="1" dirty="0" smtClean="0">
                <a:solidFill>
                  <a:schemeClr val="accent3"/>
                </a:solidFill>
              </a:rPr>
              <a:t>incidental</a:t>
            </a:r>
            <a:r>
              <a:rPr lang="en-US" sz="2600" dirty="0" smtClean="0"/>
              <a:t> to, and not the purpose of, the carrying out of an otherwise lawful activity.</a:t>
            </a:r>
          </a:p>
          <a:p>
            <a:pPr>
              <a:defRPr/>
            </a:pPr>
            <a:endParaRPr lang="en-US" dirty="0"/>
          </a:p>
        </p:txBody>
      </p:sp>
    </p:spTree>
    <p:extLst>
      <p:ext uri="{BB962C8B-B14F-4D97-AF65-F5344CB8AC3E}">
        <p14:creationId xmlns:p14="http://schemas.microsoft.com/office/powerpoint/2010/main" val="32440598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28800" y="195072"/>
            <a:ext cx="8900160" cy="6132575"/>
          </a:xfrm>
        </p:spPr>
        <p:txBody>
          <a:bodyPr>
            <a:normAutofit/>
          </a:bodyPr>
          <a:lstStyle/>
          <a:p>
            <a:pPr marL="0" indent="0" algn="just">
              <a:buNone/>
              <a:defRPr/>
            </a:pPr>
            <a:r>
              <a:rPr lang="en-US" sz="2800" b="1" dirty="0" smtClean="0"/>
              <a:t>Section 10(a)(2)</a:t>
            </a:r>
            <a:r>
              <a:rPr lang="en-US" sz="2800" dirty="0" smtClean="0"/>
              <a:t> </a:t>
            </a:r>
            <a:r>
              <a:rPr lang="en-US" sz="2400" dirty="0"/>
              <a:t>(p. 839)</a:t>
            </a:r>
            <a:endParaRPr lang="en-US" sz="2800" b="1" dirty="0" smtClean="0"/>
          </a:p>
          <a:p>
            <a:pPr marL="0" indent="0" algn="just">
              <a:buNone/>
              <a:defRPr/>
            </a:pPr>
            <a:r>
              <a:rPr lang="en-US" sz="2800" dirty="0" smtClean="0"/>
              <a:t>(A) No permit may be issued by the Secretary authorizing any taking . . . </a:t>
            </a:r>
            <a:r>
              <a:rPr lang="en-US" sz="2800" u="sng" dirty="0" smtClean="0"/>
              <a:t>unless</a:t>
            </a:r>
            <a:r>
              <a:rPr lang="en-US" sz="2800" dirty="0" smtClean="0"/>
              <a:t> the applicant therefor submits . . . a </a:t>
            </a:r>
            <a:r>
              <a:rPr lang="en-US" sz="2800" b="1" i="1" dirty="0" smtClean="0">
                <a:solidFill>
                  <a:schemeClr val="accent3"/>
                </a:solidFill>
              </a:rPr>
              <a:t>conservation plan </a:t>
            </a:r>
            <a:r>
              <a:rPr lang="en-US" sz="2800" dirty="0" smtClean="0"/>
              <a:t>that specifies—</a:t>
            </a:r>
          </a:p>
          <a:p>
            <a:pPr marL="400050" lvl="1" indent="0" algn="just">
              <a:buNone/>
              <a:defRPr/>
            </a:pPr>
            <a:r>
              <a:rPr lang="en-US" sz="2800" dirty="0" smtClean="0"/>
              <a:t>(</a:t>
            </a:r>
            <a:r>
              <a:rPr lang="en-US" sz="2800" dirty="0" err="1" smtClean="0"/>
              <a:t>i</a:t>
            </a:r>
            <a:r>
              <a:rPr lang="en-US" sz="2800" dirty="0" smtClean="0"/>
              <a:t>) the impact which will likely result from such taking;</a:t>
            </a:r>
          </a:p>
          <a:p>
            <a:pPr marL="400050" lvl="1" indent="0" algn="just">
              <a:buNone/>
              <a:defRPr/>
            </a:pPr>
            <a:r>
              <a:rPr lang="en-US" sz="2800" dirty="0" smtClean="0"/>
              <a:t>(ii) what steps the applicant will take to minimize and mitigate such impacts, and the funding that will be available to implement such steps;</a:t>
            </a:r>
          </a:p>
          <a:p>
            <a:pPr marL="400050" lvl="1" indent="0" algn="just">
              <a:buNone/>
              <a:defRPr/>
            </a:pPr>
            <a:r>
              <a:rPr lang="en-US" sz="2800" dirty="0" smtClean="0"/>
              <a:t>(iii) [alternatives considered]</a:t>
            </a:r>
          </a:p>
          <a:p>
            <a:pPr marL="400050" lvl="1" indent="0" algn="just">
              <a:buNone/>
              <a:defRPr/>
            </a:pPr>
            <a:r>
              <a:rPr lang="en-US" sz="2800" dirty="0" smtClean="0"/>
              <a:t>(iv) such other measures that the Secretary may require as being necessary or appropriate . . . .</a:t>
            </a:r>
          </a:p>
          <a:p>
            <a:pPr marL="400050" lvl="1" indent="0" algn="just">
              <a:buNone/>
              <a:defRPr/>
            </a:pPr>
            <a:endParaRPr lang="en-US" dirty="0" smtClean="0"/>
          </a:p>
          <a:p>
            <a:pPr>
              <a:defRPr/>
            </a:pPr>
            <a:endParaRPr lang="en-US" dirty="0"/>
          </a:p>
        </p:txBody>
      </p:sp>
    </p:spTree>
    <p:extLst>
      <p:ext uri="{BB962C8B-B14F-4D97-AF65-F5344CB8AC3E}">
        <p14:creationId xmlns:p14="http://schemas.microsoft.com/office/powerpoint/2010/main" val="397296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10(</a:t>
            </a:r>
            <a:r>
              <a:rPr lang="en-US" cap="none" dirty="0" smtClean="0"/>
              <a:t>a</a:t>
            </a:r>
            <a:r>
              <a:rPr lang="en-US" dirty="0" smtClean="0"/>
              <a:t>)(2)(B)</a:t>
            </a:r>
            <a:endParaRPr lang="en-US" dirty="0"/>
          </a:p>
        </p:txBody>
      </p:sp>
      <p:sp>
        <p:nvSpPr>
          <p:cNvPr id="3" name="Content Placeholder 2"/>
          <p:cNvSpPr>
            <a:spLocks noGrp="1"/>
          </p:cNvSpPr>
          <p:nvPr>
            <p:ph sz="quarter" idx="1"/>
          </p:nvPr>
        </p:nvSpPr>
        <p:spPr>
          <a:ln>
            <a:solidFill>
              <a:schemeClr val="accent2"/>
            </a:solidFill>
          </a:ln>
        </p:spPr>
        <p:txBody>
          <a:bodyPr>
            <a:normAutofit/>
          </a:bodyPr>
          <a:lstStyle/>
          <a:p>
            <a:r>
              <a:rPr lang="en-US" dirty="0" smtClean="0"/>
              <a:t>If the </a:t>
            </a:r>
            <a:r>
              <a:rPr lang="en-US" dirty="0" err="1" smtClean="0"/>
              <a:t>Sec’y</a:t>
            </a:r>
            <a:r>
              <a:rPr lang="en-US" dirty="0" smtClean="0"/>
              <a:t> finds, after opportunity for public comment, with respect to a permit application and the related conservation plan that—</a:t>
            </a:r>
          </a:p>
          <a:p>
            <a:pPr marL="1028700" lvl="1" indent="-571500">
              <a:buAutoNum type="romanLcParenBoth"/>
            </a:pPr>
            <a:r>
              <a:rPr lang="en-US" dirty="0" smtClean="0"/>
              <a:t>the taking will be </a:t>
            </a:r>
            <a:r>
              <a:rPr lang="en-US" b="1" u="sng" dirty="0" smtClean="0"/>
              <a:t>incidental</a:t>
            </a:r>
            <a:r>
              <a:rPr lang="en-US" dirty="0" smtClean="0"/>
              <a:t>;</a:t>
            </a:r>
          </a:p>
          <a:p>
            <a:pPr marL="1028700" lvl="1" indent="-571500">
              <a:buAutoNum type="romanLcParenBoth"/>
            </a:pPr>
            <a:r>
              <a:rPr lang="en-US" dirty="0" smtClean="0"/>
              <a:t>the applicant will, to the maximum extent practicable, </a:t>
            </a:r>
            <a:r>
              <a:rPr lang="en-US" b="1" u="sng" dirty="0" smtClean="0"/>
              <a:t>minimize and mitigate</a:t>
            </a:r>
            <a:r>
              <a:rPr lang="en-US" dirty="0" smtClean="0"/>
              <a:t> the impacts of such taking;</a:t>
            </a:r>
          </a:p>
          <a:p>
            <a:pPr marL="1028700" lvl="1" indent="-571500">
              <a:buAutoNum type="romanLcParenBoth"/>
            </a:pPr>
            <a:r>
              <a:rPr lang="en-US" dirty="0" smtClean="0"/>
              <a:t>… adequate funding for the plan will be provided;</a:t>
            </a:r>
          </a:p>
          <a:p>
            <a:pPr marL="1028700" lvl="1" indent="-571500">
              <a:buAutoNum type="romanLcParenBoth"/>
            </a:pPr>
            <a:r>
              <a:rPr lang="en-US" dirty="0" smtClean="0"/>
              <a:t>the taking will not appreciably reduce the likelihood of the survival and recovery of the species in the wild; and</a:t>
            </a:r>
          </a:p>
          <a:p>
            <a:pPr marL="1028700" lvl="1" indent="-571500">
              <a:buAutoNum type="romanLcParenBoth"/>
            </a:pPr>
            <a:r>
              <a:rPr lang="en-US" dirty="0" smtClean="0"/>
              <a:t>[required]measures .. will be met;  … the </a:t>
            </a:r>
            <a:r>
              <a:rPr lang="en-US" dirty="0" err="1" smtClean="0"/>
              <a:t>Sec’y</a:t>
            </a:r>
            <a:r>
              <a:rPr lang="en-US" dirty="0" smtClean="0"/>
              <a:t> </a:t>
            </a:r>
            <a:r>
              <a:rPr lang="en-US" b="1" u="sng" dirty="0" smtClean="0"/>
              <a:t>shall</a:t>
            </a:r>
            <a:r>
              <a:rPr lang="en-US" dirty="0" smtClean="0"/>
              <a:t> issue the permit …</a:t>
            </a:r>
            <a:endParaRPr lang="en-US" dirty="0"/>
          </a:p>
        </p:txBody>
      </p:sp>
    </p:spTree>
    <p:extLst>
      <p:ext uri="{BB962C8B-B14F-4D97-AF65-F5344CB8AC3E}">
        <p14:creationId xmlns:p14="http://schemas.microsoft.com/office/powerpoint/2010/main" val="221833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ox(i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ox(i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ox(i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Wildearth</a:t>
            </a:r>
            <a:r>
              <a:rPr lang="en-US" dirty="0" smtClean="0"/>
              <a:t> Guardians v. </a:t>
            </a:r>
            <a:r>
              <a:rPr lang="en-US" dirty="0" err="1" smtClean="0"/>
              <a:t>USFWS</a:t>
            </a:r>
            <a:endParaRPr lang="en-US" dirty="0"/>
          </a:p>
        </p:txBody>
      </p:sp>
      <p:sp>
        <p:nvSpPr>
          <p:cNvPr id="3" name="Text Placeholder 2"/>
          <p:cNvSpPr>
            <a:spLocks noGrp="1"/>
          </p:cNvSpPr>
          <p:nvPr>
            <p:ph type="body" idx="1"/>
          </p:nvPr>
        </p:nvSpPr>
        <p:spPr/>
        <p:txBody>
          <a:bodyPr/>
          <a:lstStyle/>
          <a:p>
            <a:r>
              <a:rPr lang="en-US" dirty="0" smtClean="0"/>
              <a:t>622 F. Supp. 2d 1155 (D. Utah 2009) </a:t>
            </a:r>
          </a:p>
          <a:p>
            <a:r>
              <a:rPr lang="en-US" dirty="0" smtClean="0"/>
              <a:t>p. 849</a:t>
            </a:r>
            <a:endParaRPr lang="en-US" dirty="0"/>
          </a:p>
        </p:txBody>
      </p:sp>
    </p:spTree>
    <p:extLst>
      <p:ext uri="{BB962C8B-B14F-4D97-AF65-F5344CB8AC3E}">
        <p14:creationId xmlns:p14="http://schemas.microsoft.com/office/powerpoint/2010/main" val="42228518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5216" y="6099036"/>
            <a:ext cx="6148113" cy="646331"/>
          </a:xfrm>
          <a:prstGeom prst="rect">
            <a:avLst/>
          </a:prstGeom>
          <a:noFill/>
        </p:spPr>
        <p:txBody>
          <a:bodyPr wrap="square" rtlCol="0">
            <a:spAutoFit/>
          </a:bodyPr>
          <a:lstStyle/>
          <a:p>
            <a:pPr algn="r"/>
            <a:r>
              <a:rPr lang="en-US" dirty="0">
                <a:solidFill>
                  <a:schemeClr val="bg1"/>
                </a:solidFill>
              </a:rPr>
              <a:t>Utah Prairie Dogs</a:t>
            </a:r>
          </a:p>
          <a:p>
            <a:pPr algn="r"/>
            <a:r>
              <a:rPr lang="en-US" dirty="0">
                <a:solidFill>
                  <a:schemeClr val="bg1"/>
                </a:solidFill>
              </a:rPr>
              <a:t>http://www.nps.gov/brca/parknews/updday.htm</a:t>
            </a:r>
          </a:p>
        </p:txBody>
      </p:sp>
      <p:pic>
        <p:nvPicPr>
          <p:cNvPr id="3" name="Content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8109" y="762558"/>
            <a:ext cx="7475220" cy="5336477"/>
          </a:xfrm>
          <a:prstGeom prst="rect">
            <a:avLst/>
          </a:prstGeom>
        </p:spPr>
      </p:pic>
    </p:spTree>
    <p:extLst>
      <p:ext uri="{BB962C8B-B14F-4D97-AF65-F5344CB8AC3E}">
        <p14:creationId xmlns:p14="http://schemas.microsoft.com/office/powerpoint/2010/main" val="18626928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2"/>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1981200" y="890588"/>
            <a:ext cx="8229600" cy="4629150"/>
          </a:xfrm>
        </p:spPr>
      </p:pic>
    </p:spTree>
    <p:extLst>
      <p:ext uri="{BB962C8B-B14F-4D97-AF65-F5344CB8AC3E}">
        <p14:creationId xmlns:p14="http://schemas.microsoft.com/office/powerpoint/2010/main" val="240155972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Content Placeholder 2" descr="13 - Polar Bears and Sea Ice - NASA.jpg"/>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524000" y="165099"/>
            <a:ext cx="9121140" cy="6080760"/>
          </a:xfrm>
        </p:spPr>
      </p:pic>
      <p:sp>
        <p:nvSpPr>
          <p:cNvPr id="107523" name="TextBox 3"/>
          <p:cNvSpPr txBox="1">
            <a:spLocks noChangeArrowheads="1"/>
          </p:cNvSpPr>
          <p:nvPr/>
        </p:nvSpPr>
        <p:spPr bwMode="auto">
          <a:xfrm>
            <a:off x="7467601" y="6245860"/>
            <a:ext cx="2822027" cy="584775"/>
          </a:xfrm>
          <a:prstGeom prst="rect">
            <a:avLst/>
          </a:prstGeom>
          <a:solidFill>
            <a:schemeClr val="tx1">
              <a:lumMod val="65000"/>
              <a:lumOff val="35000"/>
            </a:schemeClr>
          </a:solidFill>
          <a:ln>
            <a:noFill/>
          </a:ln>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Times New Roman" pitchFamily="18" charset="0"/>
              </a:defRPr>
            </a:lvl1pPr>
            <a:lvl2pPr marL="742950" indent="-285750">
              <a:spcBef>
                <a:spcPct val="20000"/>
              </a:spcBef>
              <a:buClr>
                <a:schemeClr val="tx2"/>
              </a:buClr>
              <a:buSzPct val="60000"/>
              <a:buFont typeface="Wingdings" pitchFamily="2" charset="2"/>
              <a:buChar char="n"/>
              <a:defRPr sz="2800">
                <a:solidFill>
                  <a:schemeClr val="tx1"/>
                </a:solidFill>
                <a:latin typeface="Times New Roman" pitchFamily="18" charset="0"/>
              </a:defRPr>
            </a:lvl2pPr>
            <a:lvl3pPr marL="1143000" indent="-228600">
              <a:spcBef>
                <a:spcPct val="20000"/>
              </a:spcBef>
              <a:buClr>
                <a:schemeClr val="folHlink"/>
              </a:buClr>
              <a:buSzPct val="60000"/>
              <a:buFont typeface="Wingdings" pitchFamily="2" charset="2"/>
              <a:buChar char="n"/>
              <a:defRPr sz="2400">
                <a:solidFill>
                  <a:schemeClr val="tx1"/>
                </a:solidFill>
                <a:latin typeface="Times New Roman" pitchFamily="18" charset="0"/>
              </a:defRPr>
            </a:lvl3pPr>
            <a:lvl4pPr marL="1600200" indent="-228600">
              <a:spcBef>
                <a:spcPct val="20000"/>
              </a:spcBef>
              <a:buClr>
                <a:schemeClr val="tx1"/>
              </a:buClr>
              <a:buSzPct val="60000"/>
              <a:buFont typeface="Wingdings" pitchFamily="2" charset="2"/>
              <a:buChar char="n"/>
              <a:defRPr sz="2000">
                <a:solidFill>
                  <a:schemeClr val="tx1"/>
                </a:solidFill>
                <a:latin typeface="Times New Roman" pitchFamily="18" charset="0"/>
              </a:defRPr>
            </a:lvl4pPr>
            <a:lvl5pPr marL="2057400" indent="-228600">
              <a:spcBef>
                <a:spcPct val="20000"/>
              </a:spcBef>
              <a:buClr>
                <a:schemeClr val="hlink"/>
              </a:buClr>
              <a:buSzPct val="60000"/>
              <a:buFont typeface="Wingdings" pitchFamily="2" charset="2"/>
              <a:buChar char="n"/>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defRPr>
            </a:lvl9pPr>
          </a:lstStyle>
          <a:p>
            <a:pPr>
              <a:spcBef>
                <a:spcPct val="0"/>
              </a:spcBef>
              <a:buClrTx/>
              <a:buSzTx/>
              <a:buFontTx/>
              <a:buNone/>
            </a:pPr>
            <a:r>
              <a:rPr lang="en-US" altLang="en-US" sz="1600" dirty="0">
                <a:solidFill>
                  <a:schemeClr val="bg1"/>
                </a:solidFill>
                <a:latin typeface="+mn-lt"/>
              </a:rPr>
              <a:t>Polar bear and sea ice</a:t>
            </a:r>
          </a:p>
          <a:p>
            <a:pPr>
              <a:spcBef>
                <a:spcPct val="0"/>
              </a:spcBef>
              <a:buClrTx/>
              <a:buSzTx/>
              <a:buFontTx/>
              <a:buNone/>
            </a:pPr>
            <a:r>
              <a:rPr lang="en-US" altLang="en-US" sz="1600" dirty="0">
                <a:solidFill>
                  <a:schemeClr val="bg1"/>
                </a:solidFill>
                <a:latin typeface="+mn-lt"/>
              </a:rPr>
              <a:t>Source: NASA (</a:t>
            </a:r>
            <a:r>
              <a:rPr lang="en-US" altLang="en-US" sz="1600" dirty="0" err="1">
                <a:solidFill>
                  <a:schemeClr val="bg1"/>
                </a:solidFill>
                <a:latin typeface="+mn-lt"/>
              </a:rPr>
              <a:t>Fruchtzwerg</a:t>
            </a:r>
            <a:r>
              <a:rPr lang="en-US" altLang="en-US" sz="1600" dirty="0">
                <a:solidFill>
                  <a:schemeClr val="bg1"/>
                </a:solidFill>
                <a:latin typeface="+mn-lt"/>
              </a:rPr>
              <a:t>)</a:t>
            </a:r>
            <a:endParaRPr lang="en-US" altLang="en-US" sz="1800" dirty="0">
              <a:solidFill>
                <a:schemeClr val="bg1"/>
              </a:solidFill>
              <a:latin typeface="+mn-lt"/>
            </a:endParaRPr>
          </a:p>
        </p:txBody>
      </p:sp>
    </p:spTree>
    <p:extLst>
      <p:ext uri="{BB962C8B-B14F-4D97-AF65-F5344CB8AC3E}">
        <p14:creationId xmlns:p14="http://schemas.microsoft.com/office/powerpoint/2010/main" val="3681922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Listing </a:t>
            </a:r>
            <a:r>
              <a:rPr lang="en-US" dirty="0" err="1" smtClean="0"/>
              <a:t>RUlemaking</a:t>
            </a:r>
            <a:endParaRPr lang="en-US" dirty="0"/>
          </a:p>
        </p:txBody>
      </p:sp>
      <p:sp>
        <p:nvSpPr>
          <p:cNvPr id="4" name="Text Placeholder 3"/>
          <p:cNvSpPr>
            <a:spLocks noGrp="1"/>
          </p:cNvSpPr>
          <p:nvPr>
            <p:ph type="body" idx="1"/>
          </p:nvPr>
        </p:nvSpPr>
        <p:spPr/>
        <p:txBody>
          <a:bodyPr/>
          <a:lstStyle/>
          <a:p>
            <a:r>
              <a:rPr lang="en-US" dirty="0" smtClean="0"/>
              <a:t>Listing is warranted, now what?</a:t>
            </a:r>
            <a:endParaRPr lang="en-US" dirty="0"/>
          </a:p>
        </p:txBody>
      </p:sp>
      <p:sp>
        <p:nvSpPr>
          <p:cNvPr id="2" name="Slide Number Placeholder 1"/>
          <p:cNvSpPr>
            <a:spLocks noGrp="1"/>
          </p:cNvSpPr>
          <p:nvPr>
            <p:ph type="sldNum" sz="quarter" idx="12"/>
          </p:nvPr>
        </p:nvSpPr>
        <p:spPr/>
        <p:txBody>
          <a:bodyPr/>
          <a:lstStyle/>
          <a:p>
            <a:fld id="{69E57DC2-970A-4B3E-BB1C-7A09969E49DF}" type="slidenum">
              <a:rPr lang="en-US" smtClean="0"/>
              <a:t>5</a:t>
            </a:fld>
            <a:endParaRPr lang="en-US" dirty="0"/>
          </a:p>
        </p:txBody>
      </p:sp>
    </p:spTree>
    <p:extLst>
      <p:ext uri="{BB962C8B-B14F-4D97-AF65-F5344CB8AC3E}">
        <p14:creationId xmlns:p14="http://schemas.microsoft.com/office/powerpoint/2010/main" val="2407823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076451" y="184665"/>
            <a:ext cx="6875859" cy="857250"/>
          </a:xfrm>
        </p:spPr>
        <p:txBody>
          <a:bodyPr>
            <a:normAutofit fontScale="90000"/>
          </a:bodyPr>
          <a:lstStyle/>
          <a:p>
            <a:r>
              <a:rPr lang="en-US" dirty="0">
                <a:solidFill>
                  <a:schemeClr val="accent1"/>
                </a:solidFill>
              </a:rPr>
              <a:t>Section 4 Listing Rulemaking</a:t>
            </a:r>
          </a:p>
        </p:txBody>
      </p:sp>
      <p:grpSp>
        <p:nvGrpSpPr>
          <p:cNvPr id="2" name="Group 3"/>
          <p:cNvGrpSpPr>
            <a:grpSpLocks/>
          </p:cNvGrpSpPr>
          <p:nvPr/>
        </p:nvGrpSpPr>
        <p:grpSpPr bwMode="auto">
          <a:xfrm>
            <a:off x="3754041" y="1943100"/>
            <a:ext cx="4686300" cy="742950"/>
            <a:chOff x="913" y="864"/>
            <a:chExt cx="3936" cy="624"/>
          </a:xfrm>
        </p:grpSpPr>
        <p:sp>
          <p:nvSpPr>
            <p:cNvPr id="68612" name="Rectangle 4"/>
            <p:cNvSpPr>
              <a:spLocks noChangeArrowheads="1"/>
            </p:cNvSpPr>
            <p:nvPr/>
          </p:nvSpPr>
          <p:spPr bwMode="auto">
            <a:xfrm>
              <a:off x="1009" y="864"/>
              <a:ext cx="3744" cy="624"/>
            </a:xfrm>
            <a:prstGeom prst="rect">
              <a:avLst/>
            </a:prstGeom>
            <a:solidFill>
              <a:srgbClr val="3366FF">
                <a:alpha val="50000"/>
              </a:srgbClr>
            </a:solidFill>
            <a:ln w="9525">
              <a:solidFill>
                <a:schemeClr val="tx1"/>
              </a:solidFill>
              <a:miter lim="800000"/>
              <a:headEnd/>
              <a:tailEnd/>
            </a:ln>
            <a:effectLst/>
          </p:spPr>
          <p:txBody>
            <a:bodyPr wrap="none" anchor="ctr"/>
            <a:lstStyle/>
            <a:p>
              <a:endParaRPr lang="en-US" sz="1350"/>
            </a:p>
          </p:txBody>
        </p:sp>
        <p:sp>
          <p:nvSpPr>
            <p:cNvPr id="68613" name="Text Box 5"/>
            <p:cNvSpPr txBox="1">
              <a:spLocks noChangeArrowheads="1"/>
            </p:cNvSpPr>
            <p:nvPr/>
          </p:nvSpPr>
          <p:spPr bwMode="auto">
            <a:xfrm>
              <a:off x="913" y="1008"/>
              <a:ext cx="3936" cy="310"/>
            </a:xfrm>
            <a:prstGeom prst="rect">
              <a:avLst/>
            </a:prstGeom>
            <a:noFill/>
            <a:ln w="9525">
              <a:noFill/>
              <a:miter lim="800000"/>
              <a:headEnd/>
              <a:tailEnd/>
            </a:ln>
            <a:effectLst/>
          </p:spPr>
          <p:txBody>
            <a:bodyPr>
              <a:spAutoFit/>
            </a:bodyPr>
            <a:lstStyle/>
            <a:p>
              <a:pPr algn="ctr">
                <a:spcBef>
                  <a:spcPct val="50000"/>
                </a:spcBef>
              </a:pPr>
              <a:r>
                <a:rPr lang="en-US" dirty="0"/>
                <a:t>NOTICE OF PROPOSED RULE 4(b)(5)(A)</a:t>
              </a:r>
            </a:p>
          </p:txBody>
        </p:sp>
      </p:grpSp>
      <p:sp>
        <p:nvSpPr>
          <p:cNvPr id="68614" name="Text Box 6"/>
          <p:cNvSpPr txBox="1">
            <a:spLocks noChangeArrowheads="1"/>
          </p:cNvSpPr>
          <p:nvPr/>
        </p:nvSpPr>
        <p:spPr bwMode="auto">
          <a:xfrm>
            <a:off x="6896100" y="2800350"/>
            <a:ext cx="1943100" cy="369332"/>
          </a:xfrm>
          <a:prstGeom prst="rect">
            <a:avLst/>
          </a:prstGeom>
          <a:noFill/>
          <a:ln w="9525">
            <a:noFill/>
            <a:miter lim="800000"/>
            <a:headEnd/>
            <a:tailEnd/>
          </a:ln>
          <a:effectLst/>
        </p:spPr>
        <p:txBody>
          <a:bodyPr>
            <a:spAutoFit/>
          </a:bodyPr>
          <a:lstStyle/>
          <a:p>
            <a:pPr>
              <a:spcBef>
                <a:spcPct val="50000"/>
              </a:spcBef>
            </a:pPr>
            <a:r>
              <a:rPr lang="en-US"/>
              <a:t>12 MONTHS</a:t>
            </a:r>
          </a:p>
        </p:txBody>
      </p:sp>
      <p:sp>
        <p:nvSpPr>
          <p:cNvPr id="68615" name="Rectangle 7"/>
          <p:cNvSpPr>
            <a:spLocks noChangeArrowheads="1"/>
          </p:cNvSpPr>
          <p:nvPr/>
        </p:nvSpPr>
        <p:spPr bwMode="auto">
          <a:xfrm>
            <a:off x="2724150" y="4057650"/>
            <a:ext cx="2114550" cy="971550"/>
          </a:xfrm>
          <a:prstGeom prst="rect">
            <a:avLst/>
          </a:prstGeom>
          <a:solidFill>
            <a:srgbClr val="3366FF">
              <a:alpha val="50000"/>
            </a:srgbClr>
          </a:solidFill>
          <a:ln w="9525">
            <a:solidFill>
              <a:schemeClr val="tx1"/>
            </a:solidFill>
            <a:miter lim="800000"/>
            <a:headEnd/>
            <a:tailEnd/>
          </a:ln>
          <a:effectLst/>
        </p:spPr>
        <p:txBody>
          <a:bodyPr wrap="none" anchor="ctr"/>
          <a:lstStyle/>
          <a:p>
            <a:pPr algn="ctr">
              <a:lnSpc>
                <a:spcPct val="90000"/>
              </a:lnSpc>
              <a:spcBef>
                <a:spcPct val="50000"/>
              </a:spcBef>
            </a:pPr>
            <a:r>
              <a:rPr lang="en-US" dirty="0"/>
              <a:t>NOTICE OF</a:t>
            </a:r>
          </a:p>
          <a:p>
            <a:pPr algn="ctr">
              <a:lnSpc>
                <a:spcPct val="30000"/>
              </a:lnSpc>
              <a:spcBef>
                <a:spcPct val="50000"/>
              </a:spcBef>
            </a:pPr>
            <a:r>
              <a:rPr lang="en-US" dirty="0"/>
              <a:t> FINAL RULE</a:t>
            </a:r>
          </a:p>
          <a:p>
            <a:pPr algn="ctr">
              <a:lnSpc>
                <a:spcPct val="40000"/>
              </a:lnSpc>
              <a:spcBef>
                <a:spcPct val="50000"/>
              </a:spcBef>
            </a:pPr>
            <a:r>
              <a:rPr lang="en-US" sz="1500" dirty="0"/>
              <a:t>4(b)(6)(A) = LISTING</a:t>
            </a:r>
          </a:p>
        </p:txBody>
      </p:sp>
      <p:grpSp>
        <p:nvGrpSpPr>
          <p:cNvPr id="3" name="Group 8"/>
          <p:cNvGrpSpPr>
            <a:grpSpLocks/>
          </p:cNvGrpSpPr>
          <p:nvPr/>
        </p:nvGrpSpPr>
        <p:grpSpPr bwMode="auto">
          <a:xfrm>
            <a:off x="7353300" y="4114803"/>
            <a:ext cx="2114550" cy="1052801"/>
            <a:chOff x="3840" y="2832"/>
            <a:chExt cx="1776" cy="777"/>
          </a:xfrm>
        </p:grpSpPr>
        <p:sp>
          <p:nvSpPr>
            <p:cNvPr id="68617" name="Rectangle 9"/>
            <p:cNvSpPr>
              <a:spLocks noChangeArrowheads="1"/>
            </p:cNvSpPr>
            <p:nvPr/>
          </p:nvSpPr>
          <p:spPr bwMode="auto">
            <a:xfrm>
              <a:off x="3840" y="2832"/>
              <a:ext cx="1776" cy="768"/>
            </a:xfrm>
            <a:prstGeom prst="rect">
              <a:avLst/>
            </a:prstGeom>
            <a:solidFill>
              <a:srgbClr val="3366FF">
                <a:alpha val="50000"/>
              </a:srgbClr>
            </a:solidFill>
            <a:ln w="9525">
              <a:solidFill>
                <a:schemeClr val="tx1"/>
              </a:solidFill>
              <a:miter lim="800000"/>
              <a:headEnd/>
              <a:tailEnd/>
            </a:ln>
            <a:effectLst/>
          </p:spPr>
          <p:txBody>
            <a:bodyPr wrap="none" anchor="ctr"/>
            <a:lstStyle/>
            <a:p>
              <a:endParaRPr lang="en-US" sz="1350"/>
            </a:p>
          </p:txBody>
        </p:sp>
        <p:sp>
          <p:nvSpPr>
            <p:cNvPr id="68618" name="Text Box 10"/>
            <p:cNvSpPr txBox="1">
              <a:spLocks noChangeArrowheads="1"/>
            </p:cNvSpPr>
            <p:nvPr/>
          </p:nvSpPr>
          <p:spPr bwMode="auto">
            <a:xfrm>
              <a:off x="3984" y="2928"/>
              <a:ext cx="1536" cy="681"/>
            </a:xfrm>
            <a:prstGeom prst="rect">
              <a:avLst/>
            </a:prstGeom>
            <a:noFill/>
            <a:ln w="9525">
              <a:noFill/>
              <a:miter lim="800000"/>
              <a:headEnd/>
              <a:tailEnd/>
            </a:ln>
            <a:effectLst/>
          </p:spPr>
          <p:txBody>
            <a:bodyPr>
              <a:spAutoFit/>
            </a:bodyPr>
            <a:lstStyle/>
            <a:p>
              <a:pPr algn="ctr"/>
              <a:r>
                <a:rPr lang="en-US" dirty="0"/>
                <a:t>NOTICE OF WITHDRAWAL</a:t>
              </a:r>
            </a:p>
            <a:p>
              <a:pPr algn="ctr"/>
              <a:r>
                <a:rPr lang="en-US" dirty="0"/>
                <a:t>4(b)(6)(A)</a:t>
              </a:r>
            </a:p>
          </p:txBody>
        </p:sp>
      </p:grpSp>
      <p:grpSp>
        <p:nvGrpSpPr>
          <p:cNvPr id="4" name="Group 11"/>
          <p:cNvGrpSpPr>
            <a:grpSpLocks/>
          </p:cNvGrpSpPr>
          <p:nvPr/>
        </p:nvGrpSpPr>
        <p:grpSpPr bwMode="auto">
          <a:xfrm>
            <a:off x="4895850" y="4800600"/>
            <a:ext cx="2286000" cy="971550"/>
            <a:chOff x="1872" y="3360"/>
            <a:chExt cx="1920" cy="816"/>
          </a:xfrm>
        </p:grpSpPr>
        <p:sp>
          <p:nvSpPr>
            <p:cNvPr id="68620" name="Rectangle 12"/>
            <p:cNvSpPr>
              <a:spLocks noChangeArrowheads="1"/>
            </p:cNvSpPr>
            <p:nvPr/>
          </p:nvSpPr>
          <p:spPr bwMode="auto">
            <a:xfrm>
              <a:off x="1920" y="3360"/>
              <a:ext cx="1872" cy="816"/>
            </a:xfrm>
            <a:prstGeom prst="rect">
              <a:avLst/>
            </a:prstGeom>
            <a:solidFill>
              <a:srgbClr val="3366FF">
                <a:alpha val="50000"/>
              </a:srgbClr>
            </a:solidFill>
            <a:ln w="9525">
              <a:solidFill>
                <a:schemeClr val="tx1"/>
              </a:solidFill>
              <a:miter lim="800000"/>
              <a:headEnd/>
              <a:tailEnd/>
            </a:ln>
            <a:effectLst/>
          </p:spPr>
          <p:txBody>
            <a:bodyPr wrap="none" anchor="ctr"/>
            <a:lstStyle/>
            <a:p>
              <a:endParaRPr lang="en-US" sz="1350"/>
            </a:p>
          </p:txBody>
        </p:sp>
        <p:sp>
          <p:nvSpPr>
            <p:cNvPr id="68621" name="Text Box 13"/>
            <p:cNvSpPr txBox="1">
              <a:spLocks noChangeArrowheads="1"/>
            </p:cNvSpPr>
            <p:nvPr/>
          </p:nvSpPr>
          <p:spPr bwMode="auto">
            <a:xfrm>
              <a:off x="1872" y="3360"/>
              <a:ext cx="1920" cy="776"/>
            </a:xfrm>
            <a:prstGeom prst="rect">
              <a:avLst/>
            </a:prstGeom>
            <a:noFill/>
            <a:ln w="9525">
              <a:noFill/>
              <a:miter lim="800000"/>
              <a:headEnd/>
              <a:tailEnd/>
            </a:ln>
            <a:effectLst/>
          </p:spPr>
          <p:txBody>
            <a:bodyPr>
              <a:spAutoFit/>
            </a:bodyPr>
            <a:lstStyle/>
            <a:p>
              <a:pPr algn="ctr">
                <a:spcBef>
                  <a:spcPct val="50000"/>
                </a:spcBef>
              </a:pPr>
              <a:r>
                <a:rPr lang="en-US" dirty="0"/>
                <a:t>NOTICE OF 6 MO. EXTENSION 4(b)(6)(B)(</a:t>
              </a:r>
              <a:r>
                <a:rPr lang="en-US" dirty="0" err="1"/>
                <a:t>i</a:t>
              </a:r>
              <a:r>
                <a:rPr lang="en-US" dirty="0"/>
                <a:t>)</a:t>
              </a:r>
            </a:p>
          </p:txBody>
        </p:sp>
      </p:grpSp>
      <p:sp>
        <p:nvSpPr>
          <p:cNvPr id="68622" name="Freeform 14"/>
          <p:cNvSpPr>
            <a:spLocks/>
          </p:cNvSpPr>
          <p:nvPr/>
        </p:nvSpPr>
        <p:spPr bwMode="auto">
          <a:xfrm flipV="1">
            <a:off x="4895850" y="2628901"/>
            <a:ext cx="2376488" cy="1952625"/>
          </a:xfrm>
          <a:custGeom>
            <a:avLst/>
            <a:gdLst/>
            <a:ahLst/>
            <a:cxnLst>
              <a:cxn ang="0">
                <a:pos x="8" y="713"/>
              </a:cxn>
              <a:cxn ang="0">
                <a:pos x="0" y="254"/>
              </a:cxn>
              <a:cxn ang="0">
                <a:pos x="447" y="406"/>
              </a:cxn>
              <a:cxn ang="0">
                <a:pos x="351" y="487"/>
              </a:cxn>
              <a:cxn ang="0">
                <a:pos x="450" y="597"/>
              </a:cxn>
              <a:cxn ang="0">
                <a:pos x="551" y="731"/>
              </a:cxn>
              <a:cxn ang="0">
                <a:pos x="631" y="832"/>
              </a:cxn>
              <a:cxn ang="0">
                <a:pos x="718" y="960"/>
              </a:cxn>
              <a:cxn ang="0">
                <a:pos x="812" y="1121"/>
              </a:cxn>
              <a:cxn ang="0">
                <a:pos x="885" y="1294"/>
              </a:cxn>
              <a:cxn ang="0">
                <a:pos x="886" y="370"/>
              </a:cxn>
              <a:cxn ang="0">
                <a:pos x="766" y="371"/>
              </a:cxn>
              <a:cxn ang="0">
                <a:pos x="1033" y="0"/>
              </a:cxn>
              <a:cxn ang="0">
                <a:pos x="1301" y="371"/>
              </a:cxn>
              <a:cxn ang="0">
                <a:pos x="1183" y="369"/>
              </a:cxn>
              <a:cxn ang="0">
                <a:pos x="1183" y="1305"/>
              </a:cxn>
              <a:cxn ang="0">
                <a:pos x="1261" y="1127"/>
              </a:cxn>
              <a:cxn ang="0">
                <a:pos x="1335" y="987"/>
              </a:cxn>
              <a:cxn ang="0">
                <a:pos x="1423" y="858"/>
              </a:cxn>
              <a:cxn ang="0">
                <a:pos x="1526" y="725"/>
              </a:cxn>
              <a:cxn ang="0">
                <a:pos x="1602" y="620"/>
              </a:cxn>
              <a:cxn ang="0">
                <a:pos x="1717" y="487"/>
              </a:cxn>
              <a:cxn ang="0">
                <a:pos x="1629" y="406"/>
              </a:cxn>
              <a:cxn ang="0">
                <a:pos x="2075" y="251"/>
              </a:cxn>
              <a:cxn ang="0">
                <a:pos x="2064" y="713"/>
              </a:cxn>
              <a:cxn ang="0">
                <a:pos x="1953" y="645"/>
              </a:cxn>
              <a:cxn ang="0">
                <a:pos x="1867" y="775"/>
              </a:cxn>
              <a:cxn ang="0">
                <a:pos x="1765" y="914"/>
              </a:cxn>
              <a:cxn ang="0">
                <a:pos x="1681" y="1042"/>
              </a:cxn>
              <a:cxn ang="0">
                <a:pos x="1607" y="1160"/>
              </a:cxn>
              <a:cxn ang="0">
                <a:pos x="1545" y="1271"/>
              </a:cxn>
              <a:cxn ang="0">
                <a:pos x="1484" y="1388"/>
              </a:cxn>
              <a:cxn ang="0">
                <a:pos x="1418" y="1533"/>
              </a:cxn>
              <a:cxn ang="0">
                <a:pos x="1388" y="1680"/>
              </a:cxn>
              <a:cxn ang="0">
                <a:pos x="1387" y="2127"/>
              </a:cxn>
              <a:cxn ang="0">
                <a:pos x="693" y="2127"/>
              </a:cxn>
              <a:cxn ang="0">
                <a:pos x="693" y="1681"/>
              </a:cxn>
              <a:cxn ang="0">
                <a:pos x="662" y="1533"/>
              </a:cxn>
              <a:cxn ang="0">
                <a:pos x="579" y="1353"/>
              </a:cxn>
              <a:cxn ang="0">
                <a:pos x="511" y="1235"/>
              </a:cxn>
              <a:cxn ang="0">
                <a:pos x="452" y="1135"/>
              </a:cxn>
              <a:cxn ang="0">
                <a:pos x="380" y="1018"/>
              </a:cxn>
              <a:cxn ang="0">
                <a:pos x="306" y="907"/>
              </a:cxn>
              <a:cxn ang="0">
                <a:pos x="219" y="785"/>
              </a:cxn>
              <a:cxn ang="0">
                <a:pos x="118" y="641"/>
              </a:cxn>
              <a:cxn ang="0">
                <a:pos x="8" y="713"/>
              </a:cxn>
            </a:cxnLst>
            <a:rect l="0" t="0" r="r" b="b"/>
            <a:pathLst>
              <a:path w="2075" h="2127">
                <a:moveTo>
                  <a:pt x="8" y="713"/>
                </a:moveTo>
                <a:lnTo>
                  <a:pt x="0" y="254"/>
                </a:lnTo>
                <a:lnTo>
                  <a:pt x="447" y="406"/>
                </a:lnTo>
                <a:lnTo>
                  <a:pt x="351" y="487"/>
                </a:lnTo>
                <a:lnTo>
                  <a:pt x="450" y="597"/>
                </a:lnTo>
                <a:lnTo>
                  <a:pt x="551" y="731"/>
                </a:lnTo>
                <a:lnTo>
                  <a:pt x="631" y="832"/>
                </a:lnTo>
                <a:lnTo>
                  <a:pt x="718" y="960"/>
                </a:lnTo>
                <a:lnTo>
                  <a:pt x="812" y="1121"/>
                </a:lnTo>
                <a:lnTo>
                  <a:pt x="885" y="1294"/>
                </a:lnTo>
                <a:lnTo>
                  <a:pt x="886" y="370"/>
                </a:lnTo>
                <a:lnTo>
                  <a:pt x="766" y="371"/>
                </a:lnTo>
                <a:lnTo>
                  <a:pt x="1033" y="0"/>
                </a:lnTo>
                <a:lnTo>
                  <a:pt x="1301" y="371"/>
                </a:lnTo>
                <a:lnTo>
                  <a:pt x="1183" y="369"/>
                </a:lnTo>
                <a:lnTo>
                  <a:pt x="1183" y="1305"/>
                </a:lnTo>
                <a:lnTo>
                  <a:pt x="1261" y="1127"/>
                </a:lnTo>
                <a:lnTo>
                  <a:pt x="1335" y="987"/>
                </a:lnTo>
                <a:lnTo>
                  <a:pt x="1423" y="858"/>
                </a:lnTo>
                <a:lnTo>
                  <a:pt x="1526" y="725"/>
                </a:lnTo>
                <a:lnTo>
                  <a:pt x="1602" y="620"/>
                </a:lnTo>
                <a:lnTo>
                  <a:pt x="1717" y="487"/>
                </a:lnTo>
                <a:lnTo>
                  <a:pt x="1629" y="406"/>
                </a:lnTo>
                <a:lnTo>
                  <a:pt x="2075" y="251"/>
                </a:lnTo>
                <a:lnTo>
                  <a:pt x="2064" y="713"/>
                </a:lnTo>
                <a:lnTo>
                  <a:pt x="1953" y="645"/>
                </a:lnTo>
                <a:lnTo>
                  <a:pt x="1867" y="775"/>
                </a:lnTo>
                <a:lnTo>
                  <a:pt x="1765" y="914"/>
                </a:lnTo>
                <a:lnTo>
                  <a:pt x="1681" y="1042"/>
                </a:lnTo>
                <a:lnTo>
                  <a:pt x="1607" y="1160"/>
                </a:lnTo>
                <a:lnTo>
                  <a:pt x="1545" y="1271"/>
                </a:lnTo>
                <a:lnTo>
                  <a:pt x="1484" y="1388"/>
                </a:lnTo>
                <a:lnTo>
                  <a:pt x="1418" y="1533"/>
                </a:lnTo>
                <a:lnTo>
                  <a:pt x="1388" y="1680"/>
                </a:lnTo>
                <a:lnTo>
                  <a:pt x="1387" y="2127"/>
                </a:lnTo>
                <a:lnTo>
                  <a:pt x="693" y="2127"/>
                </a:lnTo>
                <a:lnTo>
                  <a:pt x="693" y="1681"/>
                </a:lnTo>
                <a:lnTo>
                  <a:pt x="662" y="1533"/>
                </a:lnTo>
                <a:lnTo>
                  <a:pt x="579" y="1353"/>
                </a:lnTo>
                <a:lnTo>
                  <a:pt x="511" y="1235"/>
                </a:lnTo>
                <a:lnTo>
                  <a:pt x="452" y="1135"/>
                </a:lnTo>
                <a:lnTo>
                  <a:pt x="380" y="1018"/>
                </a:lnTo>
                <a:lnTo>
                  <a:pt x="306" y="907"/>
                </a:lnTo>
                <a:lnTo>
                  <a:pt x="219" y="785"/>
                </a:lnTo>
                <a:lnTo>
                  <a:pt x="118" y="641"/>
                </a:lnTo>
                <a:lnTo>
                  <a:pt x="8" y="713"/>
                </a:lnTo>
                <a:close/>
              </a:path>
            </a:pathLst>
          </a:custGeom>
          <a:solidFill>
            <a:srgbClr val="FFFF00"/>
          </a:solidFill>
          <a:ln w="9525">
            <a:solidFill>
              <a:schemeClr val="tx1"/>
            </a:solidFill>
            <a:round/>
            <a:headEnd/>
            <a:tailEnd/>
          </a:ln>
        </p:spPr>
        <p:txBody>
          <a:bodyPr/>
          <a:lstStyle/>
          <a:p>
            <a:endParaRPr lang="en-US" sz="1350"/>
          </a:p>
        </p:txBody>
      </p:sp>
      <p:sp>
        <p:nvSpPr>
          <p:cNvPr id="6" name="Slide Number Placeholder 5"/>
          <p:cNvSpPr>
            <a:spLocks noGrp="1"/>
          </p:cNvSpPr>
          <p:nvPr>
            <p:ph type="sldNum" sz="quarter" idx="12"/>
          </p:nvPr>
        </p:nvSpPr>
        <p:spPr/>
        <p:txBody>
          <a:bodyPr>
            <a:normAutofit/>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3584065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75115" y="5042699"/>
            <a:ext cx="7315200" cy="1683766"/>
          </a:xfrm>
        </p:spPr>
        <p:txBody>
          <a:bodyPr>
            <a:normAutofit/>
          </a:bodyPr>
          <a:lstStyle/>
          <a:p>
            <a:r>
              <a:rPr lang="en-US" dirty="0" smtClean="0"/>
              <a:t>437 U.S. 153 (1978)(Burger, C.J.)</a:t>
            </a:r>
          </a:p>
          <a:p>
            <a:r>
              <a:rPr lang="en-US" dirty="0" smtClean="0"/>
              <a:t>p. 819</a:t>
            </a:r>
          </a:p>
          <a:p>
            <a:r>
              <a:rPr lang="en-US" dirty="0"/>
              <a:t>http://www.oyez.org/cases/1970-1979/1977/1977_76_1701</a:t>
            </a:r>
          </a:p>
          <a:p>
            <a:endParaRPr lang="en-US" dirty="0"/>
          </a:p>
        </p:txBody>
      </p:sp>
      <p:sp>
        <p:nvSpPr>
          <p:cNvPr id="2" name="Title 1"/>
          <p:cNvSpPr>
            <a:spLocks noGrp="1"/>
          </p:cNvSpPr>
          <p:nvPr>
            <p:ph type="title"/>
          </p:nvPr>
        </p:nvSpPr>
        <p:spPr/>
        <p:txBody>
          <a:bodyPr/>
          <a:lstStyle/>
          <a:p>
            <a:r>
              <a:rPr lang="en-US" dirty="0" smtClean="0"/>
              <a:t>Tennessee Valley Authority v. Hill</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4263181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Dam versus the Darter</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457543" y="1679943"/>
            <a:ext cx="4536857" cy="329482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598623" y="1697261"/>
            <a:ext cx="4069377" cy="2583044"/>
          </a:xfrm>
          <a:prstGeom prst="rect">
            <a:avLst/>
          </a:prstGeom>
          <a:noFill/>
          <a:ln w="9525">
            <a:noFill/>
            <a:miter lim="800000"/>
            <a:headEnd/>
            <a:tailEnd/>
          </a:ln>
        </p:spPr>
      </p:pic>
      <p:sp>
        <p:nvSpPr>
          <p:cNvPr id="12" name="TextBox 11"/>
          <p:cNvSpPr txBox="1"/>
          <p:nvPr/>
        </p:nvSpPr>
        <p:spPr>
          <a:xfrm>
            <a:off x="1457543" y="5156692"/>
            <a:ext cx="4267200" cy="923330"/>
          </a:xfrm>
          <a:prstGeom prst="rect">
            <a:avLst/>
          </a:prstGeom>
          <a:noFill/>
        </p:spPr>
        <p:txBody>
          <a:bodyPr wrap="square" rtlCol="0">
            <a:spAutoFit/>
          </a:bodyPr>
          <a:lstStyle/>
          <a:p>
            <a:r>
              <a:rPr lang="en-US" dirty="0"/>
              <a:t>1966: Congress authorized the dam.</a:t>
            </a:r>
          </a:p>
          <a:p>
            <a:endParaRPr lang="en-US" dirty="0" smtClean="0"/>
          </a:p>
          <a:p>
            <a:r>
              <a:rPr lang="en-US" dirty="0" smtClean="0"/>
              <a:t>1967</a:t>
            </a:r>
            <a:r>
              <a:rPr lang="en-US" dirty="0"/>
              <a:t>: Construction began</a:t>
            </a:r>
          </a:p>
        </p:txBody>
      </p:sp>
      <p:sp>
        <p:nvSpPr>
          <p:cNvPr id="13" name="TextBox 12"/>
          <p:cNvSpPr txBox="1"/>
          <p:nvPr/>
        </p:nvSpPr>
        <p:spPr>
          <a:xfrm>
            <a:off x="6668036" y="4464194"/>
            <a:ext cx="4643091" cy="2308324"/>
          </a:xfrm>
          <a:prstGeom prst="rect">
            <a:avLst/>
          </a:prstGeom>
          <a:noFill/>
        </p:spPr>
        <p:txBody>
          <a:bodyPr wrap="square" rtlCol="0">
            <a:spAutoFit/>
          </a:bodyPr>
          <a:lstStyle/>
          <a:p>
            <a:r>
              <a:rPr lang="en-US" dirty="0"/>
              <a:t>1973:  Congress passed the ESA</a:t>
            </a:r>
          </a:p>
          <a:p>
            <a:endParaRPr lang="en-US" dirty="0" smtClean="0">
              <a:solidFill>
                <a:srgbClr val="002060"/>
              </a:solidFill>
            </a:endParaRPr>
          </a:p>
          <a:p>
            <a:r>
              <a:rPr lang="en-US" dirty="0" smtClean="0">
                <a:solidFill>
                  <a:srgbClr val="002060"/>
                </a:solidFill>
              </a:rPr>
              <a:t>1973</a:t>
            </a:r>
            <a:r>
              <a:rPr lang="en-US" dirty="0">
                <a:solidFill>
                  <a:srgbClr val="002060"/>
                </a:solidFill>
              </a:rPr>
              <a:t>: </a:t>
            </a:r>
            <a:r>
              <a:rPr lang="en-US" dirty="0" err="1">
                <a:solidFill>
                  <a:srgbClr val="002060"/>
                </a:solidFill>
              </a:rPr>
              <a:t>Eitner</a:t>
            </a:r>
            <a:r>
              <a:rPr lang="en-US" dirty="0">
                <a:solidFill>
                  <a:srgbClr val="002060"/>
                </a:solidFill>
              </a:rPr>
              <a:t> discovered the snail darter, a small tannish fish</a:t>
            </a:r>
          </a:p>
          <a:p>
            <a:endParaRPr lang="en-US" dirty="0" smtClean="0"/>
          </a:p>
          <a:p>
            <a:r>
              <a:rPr lang="en-US" dirty="0" smtClean="0"/>
              <a:t>1975</a:t>
            </a:r>
            <a:r>
              <a:rPr lang="en-US" dirty="0"/>
              <a:t>: FWS lists the snail darter as endangered (amended complaint in ongoing NEPA action adds ESA claim)</a:t>
            </a:r>
          </a:p>
        </p:txBody>
      </p:sp>
      <p:sp>
        <p:nvSpPr>
          <p:cNvPr id="3" name="Slide Number Placeholder 2"/>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2840311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0" y="3265680"/>
            <a:ext cx="4426857" cy="1005150"/>
          </a:xfrm>
        </p:spPr>
        <p:txBody>
          <a:bodyPr>
            <a:normAutofit fontScale="90000"/>
          </a:bodyPr>
          <a:lstStyle/>
          <a:p>
            <a:r>
              <a:rPr lang="en-US" b="1" dirty="0"/>
              <a:t>16 U.S.C. § 1536 [ESA Section 7] </a:t>
            </a:r>
            <a:r>
              <a:rPr lang="en-US" b="1" dirty="0" smtClean="0"/>
              <a:t/>
            </a:r>
            <a:br>
              <a:rPr lang="en-US" b="1" dirty="0" smtClean="0"/>
            </a:br>
            <a:r>
              <a:rPr lang="en-US" b="1" dirty="0" smtClean="0"/>
              <a:t>Interagency </a:t>
            </a:r>
            <a:r>
              <a:rPr lang="en-US" b="1" dirty="0"/>
              <a:t>Cooperation</a:t>
            </a:r>
            <a:endParaRPr lang="en-US" dirty="0"/>
          </a:p>
        </p:txBody>
      </p:sp>
      <p:sp>
        <p:nvSpPr>
          <p:cNvPr id="3" name="Content Placeholder 2"/>
          <p:cNvSpPr>
            <a:spLocks noGrp="1"/>
          </p:cNvSpPr>
          <p:nvPr>
            <p:ph sz="quarter" idx="1"/>
          </p:nvPr>
        </p:nvSpPr>
        <p:spPr>
          <a:xfrm>
            <a:off x="4106174" y="725679"/>
            <a:ext cx="7194430" cy="5630671"/>
          </a:xfrm>
        </p:spPr>
        <p:txBody>
          <a:bodyPr>
            <a:normAutofit/>
          </a:bodyPr>
          <a:lstStyle/>
          <a:p>
            <a:endParaRPr lang="en-US" sz="800" b="1" dirty="0"/>
          </a:p>
          <a:p>
            <a:pPr marL="514350" indent="-514350" algn="just">
              <a:buAutoNum type="alphaLcParenBoth"/>
            </a:pPr>
            <a:r>
              <a:rPr lang="en-US" sz="2800" b="1" dirty="0" smtClean="0"/>
              <a:t>Federal </a:t>
            </a:r>
            <a:r>
              <a:rPr lang="en-US" sz="2800" b="1" dirty="0"/>
              <a:t>agency actions and </a:t>
            </a:r>
            <a:r>
              <a:rPr lang="en-US" sz="2800" b="1" dirty="0" smtClean="0"/>
              <a:t>consultation</a:t>
            </a:r>
          </a:p>
          <a:p>
            <a:pPr marL="502920" lvl="1" indent="0" algn="just">
              <a:buNone/>
            </a:pPr>
            <a:r>
              <a:rPr lang="en-US" sz="2400" dirty="0" smtClean="0"/>
              <a:t>(</a:t>
            </a:r>
            <a:r>
              <a:rPr lang="en-US" sz="2400" dirty="0"/>
              <a:t>2) Each Federal agency shall, in </a:t>
            </a:r>
            <a:r>
              <a:rPr lang="en-US" sz="2400" b="1" i="1" dirty="0">
                <a:solidFill>
                  <a:srgbClr val="0070C0"/>
                </a:solidFill>
              </a:rPr>
              <a:t>consultation</a:t>
            </a:r>
            <a:r>
              <a:rPr lang="en-US" sz="2400" dirty="0">
                <a:solidFill>
                  <a:schemeClr val="accent4"/>
                </a:solidFill>
              </a:rPr>
              <a:t> </a:t>
            </a:r>
            <a:r>
              <a:rPr lang="en-US" sz="2400" dirty="0"/>
              <a:t>with and with the assistance of the Secretary, insure that any action authorized, funded, or carried out by such agency (hereinafter in this section referred to as an “agency action”) is not likely to </a:t>
            </a:r>
            <a:r>
              <a:rPr lang="en-US" sz="2400" b="1" i="1" dirty="0">
                <a:solidFill>
                  <a:srgbClr val="FF0000"/>
                </a:solidFill>
              </a:rPr>
              <a:t>jeopardize</a:t>
            </a:r>
            <a:r>
              <a:rPr lang="en-US" sz="2400" dirty="0">
                <a:solidFill>
                  <a:schemeClr val="accent3"/>
                </a:solidFill>
              </a:rPr>
              <a:t> </a:t>
            </a:r>
            <a:r>
              <a:rPr lang="en-US" sz="2400" dirty="0"/>
              <a:t>the continued existence of any endangered species or threatened species or result in the destruction or </a:t>
            </a:r>
            <a:r>
              <a:rPr lang="en-US" sz="2400" b="1" i="1" dirty="0">
                <a:solidFill>
                  <a:schemeClr val="accent2"/>
                </a:solidFill>
              </a:rPr>
              <a:t>adverse modification</a:t>
            </a:r>
            <a:r>
              <a:rPr lang="en-US" sz="2400" dirty="0">
                <a:solidFill>
                  <a:schemeClr val="accent2"/>
                </a:solidFill>
              </a:rPr>
              <a:t> </a:t>
            </a:r>
            <a:r>
              <a:rPr lang="en-US" sz="2400" dirty="0"/>
              <a:t>of </a:t>
            </a:r>
            <a:r>
              <a:rPr lang="en-US" sz="2400" b="1" i="1" dirty="0">
                <a:solidFill>
                  <a:srgbClr val="0070C0"/>
                </a:solidFill>
              </a:rPr>
              <a:t>habitat</a:t>
            </a:r>
            <a:r>
              <a:rPr lang="en-US" sz="2400" dirty="0">
                <a:solidFill>
                  <a:schemeClr val="accent5"/>
                </a:solidFill>
              </a:rPr>
              <a:t> </a:t>
            </a:r>
            <a:r>
              <a:rPr lang="en-US" sz="2400" dirty="0"/>
              <a:t>of such species which is determined by the Secretary, after consultation as appropriate with affected States, to be </a:t>
            </a:r>
            <a:r>
              <a:rPr lang="en-US" sz="2400" b="1" i="1" dirty="0">
                <a:solidFill>
                  <a:srgbClr val="FF0000"/>
                </a:solidFill>
              </a:rPr>
              <a:t>critical</a:t>
            </a:r>
            <a:r>
              <a:rPr lang="en-US" sz="2400" dirty="0"/>
              <a:t>. . . .</a:t>
            </a:r>
          </a:p>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3946167031"/>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95</TotalTime>
  <Words>2304</Words>
  <Application>Microsoft Office PowerPoint</Application>
  <PresentationFormat>Widescreen</PresentationFormat>
  <Paragraphs>265</Paragraphs>
  <Slides>49</Slides>
  <Notes>49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8" baseType="lpstr">
      <vt:lpstr>Arial</vt:lpstr>
      <vt:lpstr>Calibri</vt:lpstr>
      <vt:lpstr>Rockwell</vt:lpstr>
      <vt:lpstr>Rockwell Condensed</vt:lpstr>
      <vt:lpstr>Symbol</vt:lpstr>
      <vt:lpstr>Times New Roman</vt:lpstr>
      <vt:lpstr>Wingdings</vt:lpstr>
      <vt:lpstr>Wood Type</vt:lpstr>
      <vt:lpstr>Document</vt:lpstr>
      <vt:lpstr>Natural Resources</vt:lpstr>
      <vt:lpstr>The Endangered Species Act</vt:lpstr>
      <vt:lpstr>PowerPoint Presentation</vt:lpstr>
      <vt:lpstr>Section 4 Listing Petition</vt:lpstr>
      <vt:lpstr>Listing RUlemaking</vt:lpstr>
      <vt:lpstr>Section 4 Listing Rulemaking</vt:lpstr>
      <vt:lpstr>Tennessee Valley Authority v. Hill</vt:lpstr>
      <vt:lpstr>The Dam versus the Darter</vt:lpstr>
      <vt:lpstr>16 U.S.C. § 1536 [ESA Section 7]  Interagency Cooperation</vt:lpstr>
      <vt:lpstr>Discussing ESA section 7 (holding #1)</vt:lpstr>
      <vt:lpstr>Discussing Remedies (holding #2)</vt:lpstr>
      <vt:lpstr>Powell’s Dissent</vt:lpstr>
      <vt:lpstr>Rehnquist’s Dissent</vt:lpstr>
      <vt:lpstr>PowerPoint Presentation</vt:lpstr>
      <vt:lpstr>PowerPoint Presentation</vt:lpstr>
      <vt:lpstr>PowerPoint Presentation</vt:lpstr>
      <vt:lpstr>Consultation</vt:lpstr>
      <vt:lpstr>BiOp</vt:lpstr>
      <vt:lpstr>Section 7 Consultation</vt:lpstr>
      <vt:lpstr>PowerPoint Presentation</vt:lpstr>
      <vt:lpstr>Incidental Take Statements: 7(b)(4)(A) </vt:lpstr>
      <vt:lpstr>Jeopardy or No Jeopardy BiOp</vt:lpstr>
      <vt:lpstr>Section 3(5): Critical Habitat</vt:lpstr>
      <vt:lpstr>The Take Prohibition of § 9</vt:lpstr>
      <vt:lpstr>§ 9 Prohibited Acts</vt:lpstr>
      <vt:lpstr>PowerPoint Presentation</vt:lpstr>
      <vt:lpstr>Section 7 versus Section 9</vt:lpstr>
      <vt:lpstr>Babbitt V. Sweet Home Chapter of Communities for a Great Oregon </vt:lpstr>
      <vt:lpstr>PowerPoint Presentation</vt:lpstr>
      <vt:lpstr>PowerPoint Presentation</vt:lpstr>
      <vt:lpstr>Years of Controversy</vt:lpstr>
      <vt:lpstr>PowerPoint Presentation</vt:lpstr>
      <vt:lpstr>Timeline for this Case</vt:lpstr>
      <vt:lpstr>§ 9(a)(1)(B)</vt:lpstr>
      <vt:lpstr>§ 3(19)</vt:lpstr>
      <vt:lpstr>50 C.F.R. § 17.3</vt:lpstr>
      <vt:lpstr>Plaintiffs’ case</vt:lpstr>
      <vt:lpstr>What does Harm mean?</vt:lpstr>
      <vt:lpstr>O’Connor (Concur)  Scalia (Dissent)</vt:lpstr>
      <vt:lpstr>Current Species Protection in Place</vt:lpstr>
      <vt:lpstr>Incidental Take Permits</vt:lpstr>
      <vt:lpstr>Section 10 Permit Program</vt:lpstr>
      <vt:lpstr>PowerPoint Presentation</vt:lpstr>
      <vt:lpstr>PowerPoint Presentation</vt:lpstr>
      <vt:lpstr>Section 10(a)(2)(B)</vt:lpstr>
      <vt:lpstr>Wildearth Guardians v. USFWS</vt:lpstr>
      <vt:lpstr>PowerPoint Presentation</vt:lpstr>
      <vt:lpstr>PowerPoint Presentation</vt:lpstr>
      <vt:lpstr>PowerPoint Presentation</vt:lpstr>
    </vt:vector>
  </TitlesOfParts>
  <Company>University at Buffalo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Owley Lippmann, Jessica</dc:creator>
  <cp:lastModifiedBy>Owley Lippmann, Jessica</cp:lastModifiedBy>
  <cp:revision>9</cp:revision>
  <dcterms:created xsi:type="dcterms:W3CDTF">2018-04-03T16:54:43Z</dcterms:created>
  <dcterms:modified xsi:type="dcterms:W3CDTF">2018-04-03T18:30:00Z</dcterms:modified>
</cp:coreProperties>
</file>