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1"/>
  </p:notesMasterIdLst>
  <p:sldIdLst>
    <p:sldId id="256" r:id="rId2"/>
    <p:sldId id="283" r:id="rId3"/>
    <p:sldId id="336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98" r:id="rId19"/>
    <p:sldId id="299" r:id="rId20"/>
    <p:sldId id="300" r:id="rId21"/>
    <p:sldId id="301" r:id="rId22"/>
    <p:sldId id="302" r:id="rId23"/>
    <p:sldId id="303" r:id="rId24"/>
    <p:sldId id="304" r:id="rId25"/>
    <p:sldId id="305" r:id="rId26"/>
    <p:sldId id="306" r:id="rId27"/>
    <p:sldId id="307" r:id="rId28"/>
    <p:sldId id="308" r:id="rId29"/>
    <p:sldId id="309" r:id="rId30"/>
    <p:sldId id="313" r:id="rId31"/>
    <p:sldId id="318" r:id="rId32"/>
    <p:sldId id="319" r:id="rId33"/>
    <p:sldId id="320" r:id="rId34"/>
    <p:sldId id="322" r:id="rId35"/>
    <p:sldId id="323" r:id="rId36"/>
    <p:sldId id="324" r:id="rId37"/>
    <p:sldId id="325" r:id="rId38"/>
    <p:sldId id="326" r:id="rId39"/>
    <p:sldId id="327" r:id="rId40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15000" autoAdjust="0"/>
    <p:restoredTop sz="65593" autoAdjust="0"/>
  </p:normalViewPr>
  <p:slideViewPr>
    <p:cSldViewPr snapToGrid="0">
      <p:cViewPr varScale="1">
        <p:scale>
          <a:sx n="75" d="100"/>
          <a:sy n="75" d="100"/>
        </p:scale>
        <p:origin x="19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-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FDB2B73-2B15-4445-A6F3-ABB676E108A8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7DC76DB-6313-4B45-8774-C38E622D1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675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C76DB-6313-4B45-8774-C38E622D1AA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9594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7734E-D37D-49BE-9CCD-7B339857264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8474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530162-A043-4731-8922-52BC3A3AE1A3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5506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530162-A043-4731-8922-52BC3A3AE1A3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1983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2575" y="115888"/>
            <a:ext cx="6251575" cy="3516312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530162-A043-4731-8922-52BC3A3AE1A3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9334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7734E-D37D-49BE-9CCD-7B339857264C}" type="slidenum">
              <a:rPr lang="en-US" smtClean="0"/>
              <a:t>14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5659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530162-A043-4731-8922-52BC3A3AE1A3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3043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7734E-D37D-49BE-9CCD-7B339857264C}" type="slidenum">
              <a:rPr lang="en-US" smtClean="0"/>
              <a:t>16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3253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530162-A043-4731-8922-52BC3A3AE1A3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1553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530162-A043-4731-8922-52BC3A3AE1A3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9818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530162-A043-4731-8922-52BC3A3AE1A3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657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5969E4-1F1F-441D-AAB5-305E18E136E7}" type="slidenum">
              <a:rPr lang="en-US" smtClean="0"/>
              <a:t>2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1568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530162-A043-4731-8922-52BC3A3AE1A3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6473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7734E-D37D-49BE-9CCD-7B339857264C}" type="slidenum">
              <a:rPr lang="en-US" smtClean="0"/>
              <a:t>21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2696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530162-A043-4731-8922-52BC3A3AE1A3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3839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7734E-D37D-49BE-9CCD-7B339857264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883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530162-A043-4731-8922-52BC3A3AE1A3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736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530162-A043-4731-8922-52BC3A3AE1A3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6368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530162-A043-4731-8922-52BC3A3AE1A3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4586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530162-A043-4731-8922-52BC3A3AE1A3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39729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530162-A043-4731-8922-52BC3A3AE1A3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86273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7734E-D37D-49BE-9CCD-7B339857264C}" type="slidenum">
              <a:rPr lang="en-US" smtClean="0"/>
              <a:t>29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9974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7734E-D37D-49BE-9CCD-7B339857264C}" type="slidenum">
              <a:rPr lang="en-US" smtClean="0"/>
              <a:t>3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36866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530162-A043-4731-8922-52BC3A3AE1A3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64457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373063"/>
            <a:ext cx="5532438" cy="31115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530162-A043-4731-8922-52BC3A3AE1A3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53147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5969E4-1F1F-441D-AAB5-305E18E136E7}" type="slidenum">
              <a:rPr lang="en-US" smtClean="0"/>
              <a:t>32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79769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3738" y="193675"/>
            <a:ext cx="5486400" cy="30861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530162-A043-4731-8922-52BC3A3AE1A3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72219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530162-A043-4731-8922-52BC3A3AE1A3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69601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530162-A043-4731-8922-52BC3A3AE1A3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3593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25488" y="322263"/>
            <a:ext cx="5576887" cy="31369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530162-A043-4731-8922-52BC3A3AE1A3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39788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530162-A043-4731-8922-52BC3A3AE1A3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87371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530162-A043-4731-8922-52BC3A3AE1A3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10309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88963" y="339725"/>
            <a:ext cx="5535612" cy="3113088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530162-A043-4731-8922-52BC3A3AE1A3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2044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7734E-D37D-49BE-9CCD-7B339857264C}" type="slidenum">
              <a:rPr lang="en-US" smtClean="0"/>
              <a:t>4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8198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7734E-D37D-49BE-9CCD-7B339857264C}" type="slidenum">
              <a:rPr lang="en-US" smtClean="0"/>
              <a:t>5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156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7734E-D37D-49BE-9CCD-7B339857264C}" type="slidenum">
              <a:rPr lang="en-US" smtClean="0"/>
              <a:t>6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3069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530162-A043-4731-8922-52BC3A3AE1A3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1736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7734E-D37D-49BE-9CCD-7B339857264C}" type="slidenum">
              <a:rPr lang="en-US" smtClean="0"/>
              <a:t>8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1992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016699" y="8849840"/>
            <a:ext cx="3071594" cy="468694"/>
          </a:xfrm>
        </p:spPr>
        <p:txBody>
          <a:bodyPr/>
          <a:lstStyle/>
          <a:p>
            <a:fld id="{A4530162-A043-4731-8922-52BC3A3AE1A3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587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4/10/2018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4/10/2018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4/10/2018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1.bin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Natural Resources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Class #17</a:t>
            </a:r>
          </a:p>
          <a:p>
            <a:r>
              <a:rPr lang="en-US" dirty="0" smtClean="0"/>
              <a:t>April </a:t>
            </a:r>
            <a:r>
              <a:rPr lang="en-US" dirty="0" smtClean="0"/>
              <a:t>10, 2018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5063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US 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" t="12178" r="4955" b="5536"/>
          <a:stretch>
            <a:fillRect/>
          </a:stretch>
        </p:blipFill>
        <p:spPr bwMode="auto">
          <a:xfrm>
            <a:off x="1524000" y="457200"/>
            <a:ext cx="9151938" cy="56388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1" name="Text Box 6"/>
          <p:cNvSpPr txBox="1">
            <a:spLocks noChangeArrowheads="1"/>
          </p:cNvSpPr>
          <p:nvPr/>
        </p:nvSpPr>
        <p:spPr bwMode="auto">
          <a:xfrm>
            <a:off x="1524000" y="6096001"/>
            <a:ext cx="9144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en-US" sz="1600" b="1">
                <a:latin typeface="Arial" charset="0"/>
              </a:rPr>
              <a:t>Gordonsville v. Zinn</a:t>
            </a:r>
          </a:p>
          <a:p>
            <a:pPr eaLnBrk="1" hangingPunct="1">
              <a:buFontTx/>
              <a:buAutoNum type="arabicPeriod"/>
            </a:pPr>
            <a:r>
              <a:rPr lang="en-US" sz="1600" b="1">
                <a:latin typeface="Arial" charset="0"/>
              </a:rPr>
              <a:t>Hoover v. Crane</a:t>
            </a:r>
          </a:p>
          <a:p>
            <a:pPr eaLnBrk="1" hangingPunct="1">
              <a:buFontTx/>
              <a:buAutoNum type="arabicPeriod"/>
            </a:pPr>
            <a:endParaRPr lang="en-US" sz="1600" b="1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buFontTx/>
              <a:buAutoNum type="arabicPeriod"/>
            </a:pPr>
            <a:endParaRPr lang="en-US" sz="16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413" name="AutoShape 8"/>
          <p:cNvSpPr>
            <a:spLocks noChangeArrowheads="1"/>
          </p:cNvSpPr>
          <p:nvPr/>
        </p:nvSpPr>
        <p:spPr bwMode="auto">
          <a:xfrm>
            <a:off x="9253538" y="2743201"/>
            <a:ext cx="347662" cy="347663"/>
          </a:xfrm>
          <a:prstGeom prst="star16">
            <a:avLst>
              <a:gd name="adj" fmla="val 37500"/>
            </a:avLst>
          </a:prstGeom>
          <a:solidFill>
            <a:srgbClr val="FF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b="1">
                <a:latin typeface="Arial" charset="0"/>
              </a:rPr>
              <a:t>1</a:t>
            </a:r>
          </a:p>
        </p:txBody>
      </p:sp>
      <p:sp>
        <p:nvSpPr>
          <p:cNvPr id="17414" name="AutoShape 14"/>
          <p:cNvSpPr>
            <a:spLocks noChangeArrowheads="1"/>
          </p:cNvSpPr>
          <p:nvPr/>
        </p:nvSpPr>
        <p:spPr bwMode="auto">
          <a:xfrm>
            <a:off x="7696201" y="2090738"/>
            <a:ext cx="347663" cy="347662"/>
          </a:xfrm>
          <a:prstGeom prst="star16">
            <a:avLst>
              <a:gd name="adj" fmla="val 37500"/>
            </a:avLst>
          </a:prstGeom>
          <a:solidFill>
            <a:srgbClr val="FF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b="1">
                <a:latin typeface="Arial" charset="0"/>
              </a:rPr>
              <a:t>2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67CD793-20D3-4554-AF1B-93189A7FECA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96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106 S.E. 508 (Va. 1921) (Sims, J.)</a:t>
            </a:r>
          </a:p>
          <a:p>
            <a:r>
              <a:rPr lang="en-US" dirty="0" smtClean="0"/>
              <a:t>p.867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Gordonsville v. </a:t>
            </a:r>
            <a:r>
              <a:rPr lang="en-US" dirty="0" err="1" smtClean="0"/>
              <a:t>Zinn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03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2057400" y="457200"/>
            <a:ext cx="8077200" cy="5821362"/>
            <a:chOff x="2716" y="5394"/>
            <a:chExt cx="6369" cy="4620"/>
          </a:xfrm>
        </p:grpSpPr>
        <p:sp>
          <p:nvSpPr>
            <p:cNvPr id="160773" name="AutoShape 5"/>
            <p:cNvSpPr>
              <a:spLocks noChangeAspect="1" noChangeArrowheads="1"/>
            </p:cNvSpPr>
            <p:nvPr/>
          </p:nvSpPr>
          <p:spPr bwMode="auto">
            <a:xfrm>
              <a:off x="2716" y="5394"/>
              <a:ext cx="6369" cy="46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774" name="Rectangle 6"/>
            <p:cNvSpPr>
              <a:spLocks noChangeArrowheads="1"/>
            </p:cNvSpPr>
            <p:nvPr/>
          </p:nvSpPr>
          <p:spPr bwMode="auto">
            <a:xfrm>
              <a:off x="2854" y="5673"/>
              <a:ext cx="3324" cy="4320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775" name="Rectangle 7"/>
            <p:cNvSpPr>
              <a:spLocks noChangeArrowheads="1"/>
            </p:cNvSpPr>
            <p:nvPr/>
          </p:nvSpPr>
          <p:spPr bwMode="auto">
            <a:xfrm>
              <a:off x="5017" y="5673"/>
              <a:ext cx="4013" cy="4320"/>
            </a:xfrm>
            <a:prstGeom prst="rect">
              <a:avLst/>
            </a:prstGeom>
            <a:solidFill>
              <a:srgbClr val="C0C0C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776" name="AutoShape 8"/>
            <p:cNvSpPr>
              <a:spLocks noChangeArrowheads="1"/>
            </p:cNvSpPr>
            <p:nvPr/>
          </p:nvSpPr>
          <p:spPr bwMode="auto">
            <a:xfrm rot="-764556">
              <a:off x="4586" y="6369"/>
              <a:ext cx="3120" cy="3168"/>
            </a:xfrm>
            <a:prstGeom prst="parallelogram">
              <a:avLst>
                <a:gd name="adj" fmla="val 25000"/>
              </a:avLst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777" name="Rectangle 9" descr="Large grid"/>
            <p:cNvSpPr>
              <a:spLocks noChangeArrowheads="1"/>
            </p:cNvSpPr>
            <p:nvPr/>
          </p:nvSpPr>
          <p:spPr bwMode="auto">
            <a:xfrm>
              <a:off x="4931" y="5673"/>
              <a:ext cx="139" cy="4320"/>
            </a:xfrm>
            <a:prstGeom prst="rect">
              <a:avLst/>
            </a:prstGeom>
            <a:pattFill prst="lgGrid">
              <a:fgClr>
                <a:srgbClr val="000000"/>
              </a:fgClr>
              <a:bgClr>
                <a:srgbClr val="FFFFFF"/>
              </a:bgClr>
            </a:patt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0778" name="Text Box 10"/>
            <p:cNvSpPr txBox="1">
              <a:spLocks noChangeArrowheads="1"/>
            </p:cNvSpPr>
            <p:nvPr/>
          </p:nvSpPr>
          <p:spPr bwMode="auto">
            <a:xfrm>
              <a:off x="2716" y="7066"/>
              <a:ext cx="1385" cy="41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200" b="1">
                  <a:solidFill>
                    <a:srgbClr val="000000"/>
                  </a:solidFill>
                  <a:latin typeface="Arial Black" pitchFamily="34" charset="0"/>
                </a:rPr>
                <a:t>Cameron Spring</a:t>
              </a:r>
              <a:endParaRPr lang="en-US" sz="1200">
                <a:solidFill>
                  <a:srgbClr val="000000"/>
                </a:solidFill>
              </a:endParaRPr>
            </a:p>
          </p:txBody>
        </p:sp>
        <p:sp>
          <p:nvSpPr>
            <p:cNvPr id="160779" name="Text Box 11"/>
            <p:cNvSpPr txBox="1">
              <a:spLocks noChangeArrowheads="1"/>
            </p:cNvSpPr>
            <p:nvPr/>
          </p:nvSpPr>
          <p:spPr bwMode="auto">
            <a:xfrm>
              <a:off x="5449" y="8042"/>
              <a:ext cx="1151" cy="41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200" b="1">
                  <a:solidFill>
                    <a:srgbClr val="000000"/>
                  </a:solidFill>
                  <a:latin typeface="Arial Black" pitchFamily="34" charset="0"/>
                </a:rPr>
                <a:t>Gordonsville Reservoir</a:t>
              </a:r>
              <a:endParaRPr lang="en-US" sz="1200">
                <a:solidFill>
                  <a:srgbClr val="000000"/>
                </a:solidFill>
              </a:endParaRPr>
            </a:p>
          </p:txBody>
        </p:sp>
        <p:sp>
          <p:nvSpPr>
            <p:cNvPr id="160780" name="Freeform 12"/>
            <p:cNvSpPr>
              <a:spLocks/>
            </p:cNvSpPr>
            <p:nvPr/>
          </p:nvSpPr>
          <p:spPr bwMode="auto">
            <a:xfrm rot="-1310497">
              <a:off x="4874" y="7066"/>
              <a:ext cx="3306" cy="144"/>
            </a:xfrm>
            <a:custGeom>
              <a:avLst/>
              <a:gdLst/>
              <a:ahLst/>
              <a:cxnLst>
                <a:cxn ang="0">
                  <a:pos x="0" y="945"/>
                </a:cxn>
                <a:cxn ang="0">
                  <a:pos x="15" y="810"/>
                </a:cxn>
                <a:cxn ang="0">
                  <a:pos x="195" y="705"/>
                </a:cxn>
                <a:cxn ang="0">
                  <a:pos x="570" y="600"/>
                </a:cxn>
                <a:cxn ang="0">
                  <a:pos x="615" y="570"/>
                </a:cxn>
                <a:cxn ang="0">
                  <a:pos x="660" y="555"/>
                </a:cxn>
                <a:cxn ang="0">
                  <a:pos x="885" y="435"/>
                </a:cxn>
                <a:cxn ang="0">
                  <a:pos x="1005" y="360"/>
                </a:cxn>
                <a:cxn ang="0">
                  <a:pos x="1485" y="270"/>
                </a:cxn>
                <a:cxn ang="0">
                  <a:pos x="1635" y="255"/>
                </a:cxn>
                <a:cxn ang="0">
                  <a:pos x="2070" y="225"/>
                </a:cxn>
                <a:cxn ang="0">
                  <a:pos x="2160" y="195"/>
                </a:cxn>
                <a:cxn ang="0">
                  <a:pos x="2460" y="105"/>
                </a:cxn>
                <a:cxn ang="0">
                  <a:pos x="2985" y="0"/>
                </a:cxn>
                <a:cxn ang="0">
                  <a:pos x="3315" y="15"/>
                </a:cxn>
                <a:cxn ang="0">
                  <a:pos x="3405" y="45"/>
                </a:cxn>
                <a:cxn ang="0">
                  <a:pos x="3450" y="60"/>
                </a:cxn>
                <a:cxn ang="0">
                  <a:pos x="3510" y="120"/>
                </a:cxn>
              </a:cxnLst>
              <a:rect l="0" t="0" r="r" b="b"/>
              <a:pathLst>
                <a:path w="3510" h="945">
                  <a:moveTo>
                    <a:pt x="0" y="945"/>
                  </a:moveTo>
                  <a:cubicBezTo>
                    <a:pt x="5" y="900"/>
                    <a:pt x="1" y="853"/>
                    <a:pt x="15" y="810"/>
                  </a:cubicBezTo>
                  <a:cubicBezTo>
                    <a:pt x="35" y="749"/>
                    <a:pt x="150" y="720"/>
                    <a:pt x="195" y="705"/>
                  </a:cubicBezTo>
                  <a:cubicBezTo>
                    <a:pt x="318" y="664"/>
                    <a:pt x="446" y="641"/>
                    <a:pt x="570" y="600"/>
                  </a:cubicBezTo>
                  <a:cubicBezTo>
                    <a:pt x="587" y="594"/>
                    <a:pt x="599" y="578"/>
                    <a:pt x="615" y="570"/>
                  </a:cubicBezTo>
                  <a:cubicBezTo>
                    <a:pt x="629" y="563"/>
                    <a:pt x="646" y="563"/>
                    <a:pt x="660" y="555"/>
                  </a:cubicBezTo>
                  <a:cubicBezTo>
                    <a:pt x="738" y="512"/>
                    <a:pt x="800" y="463"/>
                    <a:pt x="885" y="435"/>
                  </a:cubicBezTo>
                  <a:cubicBezTo>
                    <a:pt x="933" y="364"/>
                    <a:pt x="898" y="396"/>
                    <a:pt x="1005" y="360"/>
                  </a:cubicBezTo>
                  <a:cubicBezTo>
                    <a:pt x="1172" y="304"/>
                    <a:pt x="1301" y="289"/>
                    <a:pt x="1485" y="270"/>
                  </a:cubicBezTo>
                  <a:cubicBezTo>
                    <a:pt x="1535" y="265"/>
                    <a:pt x="1635" y="255"/>
                    <a:pt x="1635" y="255"/>
                  </a:cubicBezTo>
                  <a:cubicBezTo>
                    <a:pt x="1841" y="204"/>
                    <a:pt x="1528" y="277"/>
                    <a:pt x="2070" y="225"/>
                  </a:cubicBezTo>
                  <a:cubicBezTo>
                    <a:pt x="2101" y="222"/>
                    <a:pt x="2129" y="203"/>
                    <a:pt x="2160" y="195"/>
                  </a:cubicBezTo>
                  <a:cubicBezTo>
                    <a:pt x="2262" y="170"/>
                    <a:pt x="2360" y="135"/>
                    <a:pt x="2460" y="105"/>
                  </a:cubicBezTo>
                  <a:cubicBezTo>
                    <a:pt x="2633" y="53"/>
                    <a:pt x="2806" y="26"/>
                    <a:pt x="2985" y="0"/>
                  </a:cubicBezTo>
                  <a:cubicBezTo>
                    <a:pt x="3095" y="5"/>
                    <a:pt x="3206" y="3"/>
                    <a:pt x="3315" y="15"/>
                  </a:cubicBezTo>
                  <a:cubicBezTo>
                    <a:pt x="3346" y="18"/>
                    <a:pt x="3375" y="35"/>
                    <a:pt x="3405" y="45"/>
                  </a:cubicBezTo>
                  <a:cubicBezTo>
                    <a:pt x="3420" y="50"/>
                    <a:pt x="3450" y="60"/>
                    <a:pt x="3450" y="60"/>
                  </a:cubicBezTo>
                  <a:cubicBezTo>
                    <a:pt x="3486" y="114"/>
                    <a:pt x="3464" y="97"/>
                    <a:pt x="3510" y="120"/>
                  </a:cubicBezTo>
                </a:path>
              </a:pathLst>
            </a:custGeom>
            <a:noFill/>
            <a:ln w="63500" cap="flat">
              <a:solidFill>
                <a:srgbClr val="3366FF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781" name="Oval 13"/>
            <p:cNvSpPr>
              <a:spLocks noChangeArrowheads="1"/>
            </p:cNvSpPr>
            <p:nvPr/>
          </p:nvSpPr>
          <p:spPr bwMode="auto">
            <a:xfrm>
              <a:off x="2955" y="7337"/>
              <a:ext cx="554" cy="558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782" name="Oval 14"/>
            <p:cNvSpPr>
              <a:spLocks noChangeArrowheads="1"/>
            </p:cNvSpPr>
            <p:nvPr/>
          </p:nvSpPr>
          <p:spPr bwMode="auto">
            <a:xfrm>
              <a:off x="6312" y="7624"/>
              <a:ext cx="554" cy="547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783" name="Text Box 15"/>
            <p:cNvSpPr txBox="1">
              <a:spLocks noChangeArrowheads="1"/>
            </p:cNvSpPr>
            <p:nvPr/>
          </p:nvSpPr>
          <p:spPr bwMode="auto">
            <a:xfrm>
              <a:off x="3270" y="5952"/>
              <a:ext cx="554" cy="41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600" b="1">
                  <a:solidFill>
                    <a:srgbClr val="000000"/>
                  </a:solidFill>
                </a:rPr>
                <a:t>#1</a:t>
              </a: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0784" name="Text Box 16"/>
            <p:cNvSpPr txBox="1">
              <a:spLocks noChangeArrowheads="1"/>
            </p:cNvSpPr>
            <p:nvPr/>
          </p:nvSpPr>
          <p:spPr bwMode="auto">
            <a:xfrm>
              <a:off x="7978" y="5952"/>
              <a:ext cx="554" cy="4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600" b="1">
                  <a:solidFill>
                    <a:srgbClr val="000000"/>
                  </a:solidFill>
                </a:rPr>
                <a:t>#4</a:t>
              </a: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0785" name="Text Box 17"/>
            <p:cNvSpPr txBox="1">
              <a:spLocks noChangeArrowheads="1"/>
            </p:cNvSpPr>
            <p:nvPr/>
          </p:nvSpPr>
          <p:spPr bwMode="auto">
            <a:xfrm>
              <a:off x="4654" y="6091"/>
              <a:ext cx="556" cy="4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600" b="1">
                  <a:solidFill>
                    <a:srgbClr val="000000"/>
                  </a:solidFill>
                </a:rPr>
                <a:t>#2</a:t>
              </a: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0786" name="Text Box 18"/>
            <p:cNvSpPr txBox="1">
              <a:spLocks noChangeArrowheads="1"/>
            </p:cNvSpPr>
            <p:nvPr/>
          </p:nvSpPr>
          <p:spPr bwMode="auto">
            <a:xfrm>
              <a:off x="6454" y="6369"/>
              <a:ext cx="553" cy="41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600" b="1" dirty="0">
                  <a:solidFill>
                    <a:srgbClr val="000000"/>
                  </a:solidFill>
                </a:rPr>
                <a:t>#3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60787" name="Text Box 19"/>
            <p:cNvSpPr txBox="1">
              <a:spLocks noChangeArrowheads="1"/>
            </p:cNvSpPr>
            <p:nvPr/>
          </p:nvSpPr>
          <p:spPr bwMode="auto">
            <a:xfrm>
              <a:off x="2994" y="9138"/>
              <a:ext cx="3462" cy="83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800" b="1">
                  <a:solidFill>
                    <a:srgbClr val="000000"/>
                  </a:solidFill>
                  <a:latin typeface="Arial Black" pitchFamily="34" charset="0"/>
                </a:rPr>
                <a:t>#</a:t>
              </a:r>
              <a:r>
                <a:rPr lang="en-US" sz="1200" b="1">
                  <a:solidFill>
                    <a:srgbClr val="000000"/>
                  </a:solidFill>
                  <a:latin typeface="Arial Black" pitchFamily="34" charset="0"/>
                </a:rPr>
                <a:t>1 – Cameron Tract (acquired pre-1889)</a:t>
              </a:r>
            </a:p>
            <a:p>
              <a:endParaRPr lang="en-US" sz="500" b="1">
                <a:solidFill>
                  <a:srgbClr val="000000"/>
                </a:solidFill>
                <a:latin typeface="Arial Black" pitchFamily="34" charset="0"/>
              </a:endParaRPr>
            </a:p>
            <a:p>
              <a:r>
                <a:rPr lang="en-US" sz="1200" b="1">
                  <a:solidFill>
                    <a:srgbClr val="000000"/>
                  </a:solidFill>
                  <a:latin typeface="Arial Black" pitchFamily="34" charset="0"/>
                </a:rPr>
                <a:t>#2 – Mrs. Zinn’s 42/100 acre (acquired 1917)</a:t>
              </a:r>
            </a:p>
            <a:p>
              <a:endParaRPr lang="en-US" sz="500" b="1">
                <a:solidFill>
                  <a:srgbClr val="000000"/>
                </a:solidFill>
                <a:latin typeface="Arial Black" pitchFamily="34" charset="0"/>
              </a:endParaRPr>
            </a:p>
            <a:p>
              <a:r>
                <a:rPr lang="en-US" sz="1200" b="1">
                  <a:solidFill>
                    <a:srgbClr val="000000"/>
                  </a:solidFill>
                  <a:latin typeface="Arial Black" pitchFamily="34" charset="0"/>
                </a:rPr>
                <a:t>#3 – Gordonsville Tract (acquired 1889)</a:t>
              </a:r>
            </a:p>
            <a:p>
              <a:endParaRPr lang="en-US" sz="500" b="1">
                <a:solidFill>
                  <a:srgbClr val="000000"/>
                </a:solidFill>
                <a:latin typeface="Arial Black" pitchFamily="34" charset="0"/>
              </a:endParaRPr>
            </a:p>
            <a:p>
              <a:r>
                <a:rPr lang="en-US" sz="1200" b="1">
                  <a:solidFill>
                    <a:srgbClr val="000000"/>
                  </a:solidFill>
                  <a:latin typeface="Arial Black" pitchFamily="34" charset="0"/>
                </a:rPr>
                <a:t>#4 – Mrs. Zinn’s 58 acres (acquired 1915)</a:t>
              </a:r>
              <a:endParaRPr lang="en-US" sz="1200">
                <a:solidFill>
                  <a:srgbClr val="000000"/>
                </a:solidFill>
              </a:endParaRPr>
            </a:p>
          </p:txBody>
        </p:sp>
        <p:sp>
          <p:nvSpPr>
            <p:cNvPr id="160788" name="Freeform 20"/>
            <p:cNvSpPr>
              <a:spLocks/>
            </p:cNvSpPr>
            <p:nvPr/>
          </p:nvSpPr>
          <p:spPr bwMode="auto">
            <a:xfrm>
              <a:off x="3148" y="7628"/>
              <a:ext cx="5937" cy="315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233" y="153"/>
                </a:cxn>
                <a:cxn ang="0">
                  <a:pos x="349" y="100"/>
                </a:cxn>
                <a:cxn ang="0">
                  <a:pos x="407" y="89"/>
                </a:cxn>
                <a:cxn ang="0">
                  <a:pos x="562" y="47"/>
                </a:cxn>
                <a:cxn ang="0">
                  <a:pos x="756" y="26"/>
                </a:cxn>
                <a:cxn ang="0">
                  <a:pos x="1182" y="58"/>
                </a:cxn>
                <a:cxn ang="0">
                  <a:pos x="1589" y="142"/>
                </a:cxn>
                <a:cxn ang="0">
                  <a:pos x="1647" y="163"/>
                </a:cxn>
                <a:cxn ang="0">
                  <a:pos x="1860" y="217"/>
                </a:cxn>
                <a:cxn ang="0">
                  <a:pos x="2209" y="323"/>
                </a:cxn>
                <a:cxn ang="0">
                  <a:pos x="2345" y="355"/>
                </a:cxn>
                <a:cxn ang="0">
                  <a:pos x="3159" y="344"/>
                </a:cxn>
                <a:cxn ang="0">
                  <a:pos x="3333" y="313"/>
                </a:cxn>
                <a:cxn ang="0">
                  <a:pos x="3526" y="281"/>
                </a:cxn>
                <a:cxn ang="0">
                  <a:pos x="3677" y="304"/>
                </a:cxn>
                <a:cxn ang="0">
                  <a:pos x="3877" y="335"/>
                </a:cxn>
                <a:cxn ang="0">
                  <a:pos x="4037" y="405"/>
                </a:cxn>
                <a:cxn ang="0">
                  <a:pos x="4177" y="325"/>
                </a:cxn>
                <a:cxn ang="0">
                  <a:pos x="4477" y="285"/>
                </a:cxn>
                <a:cxn ang="0">
                  <a:pos x="4917" y="304"/>
                </a:cxn>
                <a:cxn ang="0">
                  <a:pos x="5318" y="104"/>
                </a:cxn>
                <a:cxn ang="0">
                  <a:pos x="5774" y="15"/>
                </a:cxn>
                <a:cxn ang="0">
                  <a:pos x="6064" y="79"/>
                </a:cxn>
                <a:cxn ang="0">
                  <a:pos x="6762" y="153"/>
                </a:cxn>
                <a:cxn ang="0">
                  <a:pos x="6820" y="163"/>
                </a:cxn>
                <a:cxn ang="0">
                  <a:pos x="6917" y="153"/>
                </a:cxn>
              </a:cxnLst>
              <a:rect l="0" t="0" r="r" b="b"/>
              <a:pathLst>
                <a:path w="6917" h="407">
                  <a:moveTo>
                    <a:pt x="0" y="228"/>
                  </a:moveTo>
                  <a:cubicBezTo>
                    <a:pt x="84" y="197"/>
                    <a:pt x="149" y="176"/>
                    <a:pt x="233" y="153"/>
                  </a:cubicBezTo>
                  <a:cubicBezTo>
                    <a:pt x="359" y="118"/>
                    <a:pt x="220" y="146"/>
                    <a:pt x="349" y="100"/>
                  </a:cubicBezTo>
                  <a:cubicBezTo>
                    <a:pt x="366" y="94"/>
                    <a:pt x="389" y="94"/>
                    <a:pt x="407" y="89"/>
                  </a:cubicBezTo>
                  <a:cubicBezTo>
                    <a:pt x="513" y="60"/>
                    <a:pt x="415" y="69"/>
                    <a:pt x="562" y="47"/>
                  </a:cubicBezTo>
                  <a:cubicBezTo>
                    <a:pt x="625" y="38"/>
                    <a:pt x="692" y="34"/>
                    <a:pt x="756" y="26"/>
                  </a:cubicBezTo>
                  <a:cubicBezTo>
                    <a:pt x="907" y="32"/>
                    <a:pt x="1039" y="35"/>
                    <a:pt x="1182" y="58"/>
                  </a:cubicBezTo>
                  <a:cubicBezTo>
                    <a:pt x="1322" y="79"/>
                    <a:pt x="1451" y="117"/>
                    <a:pt x="1589" y="142"/>
                  </a:cubicBezTo>
                  <a:cubicBezTo>
                    <a:pt x="1611" y="146"/>
                    <a:pt x="1626" y="157"/>
                    <a:pt x="1647" y="163"/>
                  </a:cubicBezTo>
                  <a:cubicBezTo>
                    <a:pt x="1783" y="205"/>
                    <a:pt x="1761" y="198"/>
                    <a:pt x="1860" y="217"/>
                  </a:cubicBezTo>
                  <a:cubicBezTo>
                    <a:pt x="1958" y="271"/>
                    <a:pt x="2079" y="299"/>
                    <a:pt x="2209" y="323"/>
                  </a:cubicBezTo>
                  <a:cubicBezTo>
                    <a:pt x="2256" y="332"/>
                    <a:pt x="2298" y="347"/>
                    <a:pt x="2345" y="355"/>
                  </a:cubicBezTo>
                  <a:cubicBezTo>
                    <a:pt x="2616" y="351"/>
                    <a:pt x="2887" y="351"/>
                    <a:pt x="3159" y="344"/>
                  </a:cubicBezTo>
                  <a:cubicBezTo>
                    <a:pt x="3217" y="343"/>
                    <a:pt x="3281" y="321"/>
                    <a:pt x="3333" y="313"/>
                  </a:cubicBezTo>
                  <a:cubicBezTo>
                    <a:pt x="3468" y="290"/>
                    <a:pt x="3394" y="317"/>
                    <a:pt x="3526" y="281"/>
                  </a:cubicBezTo>
                  <a:cubicBezTo>
                    <a:pt x="3640" y="250"/>
                    <a:pt x="3549" y="319"/>
                    <a:pt x="3677" y="304"/>
                  </a:cubicBezTo>
                  <a:cubicBezTo>
                    <a:pt x="3754" y="284"/>
                    <a:pt x="3817" y="318"/>
                    <a:pt x="3877" y="335"/>
                  </a:cubicBezTo>
                  <a:cubicBezTo>
                    <a:pt x="3937" y="352"/>
                    <a:pt x="3987" y="407"/>
                    <a:pt x="4037" y="405"/>
                  </a:cubicBezTo>
                  <a:cubicBezTo>
                    <a:pt x="4095" y="384"/>
                    <a:pt x="4119" y="346"/>
                    <a:pt x="4177" y="325"/>
                  </a:cubicBezTo>
                  <a:cubicBezTo>
                    <a:pt x="4204" y="315"/>
                    <a:pt x="4462" y="287"/>
                    <a:pt x="4477" y="285"/>
                  </a:cubicBezTo>
                  <a:cubicBezTo>
                    <a:pt x="4591" y="270"/>
                    <a:pt x="4798" y="311"/>
                    <a:pt x="4917" y="304"/>
                  </a:cubicBezTo>
                  <a:cubicBezTo>
                    <a:pt x="5084" y="281"/>
                    <a:pt x="5145" y="113"/>
                    <a:pt x="5318" y="104"/>
                  </a:cubicBezTo>
                  <a:cubicBezTo>
                    <a:pt x="5372" y="105"/>
                    <a:pt x="5639" y="0"/>
                    <a:pt x="5774" y="15"/>
                  </a:cubicBezTo>
                  <a:cubicBezTo>
                    <a:pt x="5883" y="28"/>
                    <a:pt x="5961" y="65"/>
                    <a:pt x="6064" y="79"/>
                  </a:cubicBezTo>
                  <a:cubicBezTo>
                    <a:pt x="6294" y="110"/>
                    <a:pt x="6526" y="137"/>
                    <a:pt x="6762" y="153"/>
                  </a:cubicBezTo>
                  <a:cubicBezTo>
                    <a:pt x="6781" y="156"/>
                    <a:pt x="6799" y="163"/>
                    <a:pt x="6820" y="163"/>
                  </a:cubicBezTo>
                  <a:cubicBezTo>
                    <a:pt x="6852" y="163"/>
                    <a:pt x="6917" y="153"/>
                    <a:pt x="6917" y="153"/>
                  </a:cubicBezTo>
                </a:path>
              </a:pathLst>
            </a:custGeom>
            <a:noFill/>
            <a:ln w="63500">
              <a:solidFill>
                <a:srgbClr val="3366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789" name="Freeform 21"/>
            <p:cNvSpPr>
              <a:spLocks/>
            </p:cNvSpPr>
            <p:nvPr/>
          </p:nvSpPr>
          <p:spPr bwMode="auto">
            <a:xfrm rot="2512033" flipV="1">
              <a:off x="6312" y="8599"/>
              <a:ext cx="1519" cy="186"/>
            </a:xfrm>
            <a:custGeom>
              <a:avLst/>
              <a:gdLst/>
              <a:ahLst/>
              <a:cxnLst>
                <a:cxn ang="0">
                  <a:pos x="0" y="945"/>
                </a:cxn>
                <a:cxn ang="0">
                  <a:pos x="15" y="810"/>
                </a:cxn>
                <a:cxn ang="0">
                  <a:pos x="195" y="705"/>
                </a:cxn>
                <a:cxn ang="0">
                  <a:pos x="570" y="600"/>
                </a:cxn>
                <a:cxn ang="0">
                  <a:pos x="615" y="570"/>
                </a:cxn>
                <a:cxn ang="0">
                  <a:pos x="660" y="555"/>
                </a:cxn>
                <a:cxn ang="0">
                  <a:pos x="885" y="435"/>
                </a:cxn>
                <a:cxn ang="0">
                  <a:pos x="1005" y="360"/>
                </a:cxn>
                <a:cxn ang="0">
                  <a:pos x="1485" y="270"/>
                </a:cxn>
                <a:cxn ang="0">
                  <a:pos x="1635" y="255"/>
                </a:cxn>
                <a:cxn ang="0">
                  <a:pos x="2070" y="225"/>
                </a:cxn>
                <a:cxn ang="0">
                  <a:pos x="2160" y="195"/>
                </a:cxn>
                <a:cxn ang="0">
                  <a:pos x="2460" y="105"/>
                </a:cxn>
                <a:cxn ang="0">
                  <a:pos x="2985" y="0"/>
                </a:cxn>
                <a:cxn ang="0">
                  <a:pos x="3315" y="15"/>
                </a:cxn>
                <a:cxn ang="0">
                  <a:pos x="3405" y="45"/>
                </a:cxn>
                <a:cxn ang="0">
                  <a:pos x="3450" y="60"/>
                </a:cxn>
                <a:cxn ang="0">
                  <a:pos x="3510" y="120"/>
                </a:cxn>
              </a:cxnLst>
              <a:rect l="0" t="0" r="r" b="b"/>
              <a:pathLst>
                <a:path w="3510" h="945">
                  <a:moveTo>
                    <a:pt x="0" y="945"/>
                  </a:moveTo>
                  <a:cubicBezTo>
                    <a:pt x="5" y="900"/>
                    <a:pt x="1" y="853"/>
                    <a:pt x="15" y="810"/>
                  </a:cubicBezTo>
                  <a:cubicBezTo>
                    <a:pt x="35" y="749"/>
                    <a:pt x="150" y="720"/>
                    <a:pt x="195" y="705"/>
                  </a:cubicBezTo>
                  <a:cubicBezTo>
                    <a:pt x="318" y="664"/>
                    <a:pt x="446" y="641"/>
                    <a:pt x="570" y="600"/>
                  </a:cubicBezTo>
                  <a:cubicBezTo>
                    <a:pt x="587" y="594"/>
                    <a:pt x="599" y="578"/>
                    <a:pt x="615" y="570"/>
                  </a:cubicBezTo>
                  <a:cubicBezTo>
                    <a:pt x="629" y="563"/>
                    <a:pt x="646" y="563"/>
                    <a:pt x="660" y="555"/>
                  </a:cubicBezTo>
                  <a:cubicBezTo>
                    <a:pt x="738" y="512"/>
                    <a:pt x="800" y="463"/>
                    <a:pt x="885" y="435"/>
                  </a:cubicBezTo>
                  <a:cubicBezTo>
                    <a:pt x="933" y="364"/>
                    <a:pt x="898" y="396"/>
                    <a:pt x="1005" y="360"/>
                  </a:cubicBezTo>
                  <a:cubicBezTo>
                    <a:pt x="1172" y="304"/>
                    <a:pt x="1301" y="289"/>
                    <a:pt x="1485" y="270"/>
                  </a:cubicBezTo>
                  <a:cubicBezTo>
                    <a:pt x="1535" y="265"/>
                    <a:pt x="1635" y="255"/>
                    <a:pt x="1635" y="255"/>
                  </a:cubicBezTo>
                  <a:cubicBezTo>
                    <a:pt x="1841" y="204"/>
                    <a:pt x="1528" y="277"/>
                    <a:pt x="2070" y="225"/>
                  </a:cubicBezTo>
                  <a:cubicBezTo>
                    <a:pt x="2101" y="222"/>
                    <a:pt x="2129" y="203"/>
                    <a:pt x="2160" y="195"/>
                  </a:cubicBezTo>
                  <a:cubicBezTo>
                    <a:pt x="2262" y="170"/>
                    <a:pt x="2360" y="135"/>
                    <a:pt x="2460" y="105"/>
                  </a:cubicBezTo>
                  <a:cubicBezTo>
                    <a:pt x="2633" y="53"/>
                    <a:pt x="2806" y="26"/>
                    <a:pt x="2985" y="0"/>
                  </a:cubicBezTo>
                  <a:cubicBezTo>
                    <a:pt x="3095" y="5"/>
                    <a:pt x="3206" y="3"/>
                    <a:pt x="3315" y="15"/>
                  </a:cubicBezTo>
                  <a:cubicBezTo>
                    <a:pt x="3346" y="18"/>
                    <a:pt x="3375" y="35"/>
                    <a:pt x="3405" y="45"/>
                  </a:cubicBezTo>
                  <a:cubicBezTo>
                    <a:pt x="3420" y="50"/>
                    <a:pt x="3450" y="60"/>
                    <a:pt x="3450" y="60"/>
                  </a:cubicBezTo>
                  <a:cubicBezTo>
                    <a:pt x="3486" y="114"/>
                    <a:pt x="3464" y="97"/>
                    <a:pt x="3510" y="120"/>
                  </a:cubicBezTo>
                </a:path>
              </a:pathLst>
            </a:custGeom>
            <a:noFill/>
            <a:ln w="63500" cap="flat">
              <a:solidFill>
                <a:srgbClr val="3366FF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790" name="Text Box 22"/>
            <p:cNvSpPr txBox="1">
              <a:spLocks noChangeArrowheads="1"/>
            </p:cNvSpPr>
            <p:nvPr/>
          </p:nvSpPr>
          <p:spPr bwMode="auto">
            <a:xfrm>
              <a:off x="7607" y="9156"/>
              <a:ext cx="1151" cy="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200">
                  <a:solidFill>
                    <a:srgbClr val="000000"/>
                  </a:solidFill>
                  <a:latin typeface="Arial Black" pitchFamily="34" charset="0"/>
                </a:rPr>
                <a:t>To town of Gordonsville</a:t>
              </a:r>
              <a:endParaRPr lang="en-US" sz="1200">
                <a:solidFill>
                  <a:srgbClr val="000000"/>
                </a:solidFill>
              </a:endParaRPr>
            </a:p>
          </p:txBody>
        </p:sp>
        <p:sp>
          <p:nvSpPr>
            <p:cNvPr id="160791" name="Text Box 23"/>
            <p:cNvSpPr txBox="1">
              <a:spLocks noChangeArrowheads="1"/>
            </p:cNvSpPr>
            <p:nvPr/>
          </p:nvSpPr>
          <p:spPr bwMode="auto">
            <a:xfrm>
              <a:off x="7750" y="6648"/>
              <a:ext cx="1151" cy="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200">
                  <a:solidFill>
                    <a:srgbClr val="000000"/>
                  </a:solidFill>
                  <a:latin typeface="Arial Black" pitchFamily="34" charset="0"/>
                </a:rPr>
                <a:t>To  Mrs. Zinn’s house</a:t>
              </a:r>
              <a:endParaRPr lang="en-US" sz="12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77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Watershed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To be riparian one must be located on the watershed of that portion of the stream in question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1600200"/>
            <a:ext cx="4152900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1096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Municipal Water Supplies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371600" y="1609859"/>
            <a:ext cx="4447786" cy="4257541"/>
          </a:xfrm>
        </p:spPr>
        <p:txBody>
          <a:bodyPr/>
          <a:lstStyle/>
          <a:p>
            <a:r>
              <a:rPr lang="en-US" sz="3200" dirty="0" smtClean="0"/>
              <a:t>Riparian Landowners</a:t>
            </a:r>
          </a:p>
          <a:p>
            <a:r>
              <a:rPr lang="en-US" sz="3200" dirty="0" smtClean="0"/>
              <a:t>Legislative Acts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525403" y="1609859"/>
            <a:ext cx="4447786" cy="4257541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Eminent Domain</a:t>
            </a:r>
          </a:p>
          <a:p>
            <a:r>
              <a:rPr lang="en-US" sz="3200" dirty="0" smtClean="0"/>
              <a:t>Prescription</a:t>
            </a:r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0" y="3424619"/>
            <a:ext cx="5429250" cy="3138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548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106 N.W.2d 563 (</a:t>
            </a:r>
            <a:r>
              <a:rPr lang="en-US" cap="none" dirty="0" smtClean="0"/>
              <a:t>Mich. 1960) (Edwards</a:t>
            </a:r>
            <a:r>
              <a:rPr lang="en-US" dirty="0" smtClean="0"/>
              <a:t>, J.)</a:t>
            </a:r>
          </a:p>
          <a:p>
            <a:r>
              <a:rPr lang="en-US" dirty="0" smtClean="0"/>
              <a:t>p.872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Hoover v. Crane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7CD793-20D3-4554-AF1B-93189A7FECA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85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15139" y="2328620"/>
            <a:ext cx="9601200" cy="1485900"/>
          </a:xfrm>
        </p:spPr>
        <p:txBody>
          <a:bodyPr/>
          <a:lstStyle/>
          <a:p>
            <a:r>
              <a:rPr lang="en-US" dirty="0" smtClean="0"/>
              <a:t>Hutchins Lake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939" y="281875"/>
            <a:ext cx="5842861" cy="5842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880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Reasonable Use?</a:t>
            </a:r>
            <a:endParaRPr lang="en-US" dirty="0"/>
          </a:p>
        </p:txBody>
      </p:sp>
      <p:pic>
        <p:nvPicPr>
          <p:cNvPr id="9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828801"/>
            <a:ext cx="4038600" cy="3655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1828801"/>
            <a:ext cx="4191000" cy="3657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5314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83" name="Text Box 7"/>
          <p:cNvSpPr txBox="1">
            <a:spLocks noChangeArrowheads="1"/>
          </p:cNvSpPr>
          <p:nvPr/>
        </p:nvSpPr>
        <p:spPr bwMode="auto">
          <a:xfrm>
            <a:off x="2362200" y="1905002"/>
            <a:ext cx="7162800" cy="395492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hlink"/>
                </a:solidFill>
                <a:cs typeface="Times New Roman" pitchFamily="18" charset="0"/>
              </a:rPr>
              <a:t>§</a:t>
            </a:r>
            <a:r>
              <a:rPr lang="en-US" sz="2800" b="1" dirty="0">
                <a:solidFill>
                  <a:schemeClr val="hlink"/>
                </a:solidFill>
              </a:rPr>
              <a:t>843.  Riparian Land Defined</a:t>
            </a:r>
          </a:p>
          <a:p>
            <a:pPr>
              <a:spcBef>
                <a:spcPct val="50000"/>
              </a:spcBef>
            </a:pPr>
            <a:endParaRPr lang="en-US" sz="1000" b="1" dirty="0">
              <a:solidFill>
                <a:schemeClr val="hlink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hlink"/>
                </a:solidFill>
              </a:rPr>
              <a:t>§850.  Harm by One Riparian Proprietor to Another</a:t>
            </a:r>
          </a:p>
          <a:p>
            <a:pPr>
              <a:spcBef>
                <a:spcPct val="50000"/>
              </a:spcBef>
            </a:pPr>
            <a:endParaRPr lang="en-US" sz="1000" b="1" dirty="0">
              <a:solidFill>
                <a:schemeClr val="hlink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hlink"/>
                </a:solidFill>
              </a:rPr>
              <a:t>§850A. Reasonableness of the Use of Water</a:t>
            </a:r>
          </a:p>
          <a:p>
            <a:pPr>
              <a:spcBef>
                <a:spcPct val="50000"/>
              </a:spcBef>
            </a:pPr>
            <a:endParaRPr lang="en-US" sz="1000" b="1" dirty="0">
              <a:solidFill>
                <a:schemeClr val="hlink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hlink"/>
                </a:solidFill>
              </a:rPr>
              <a:t>§855.  </a:t>
            </a:r>
            <a:r>
              <a:rPr lang="en-US" sz="2400" b="1" dirty="0" err="1">
                <a:solidFill>
                  <a:schemeClr val="hlink"/>
                </a:solidFill>
              </a:rPr>
              <a:t>Nonriparian</a:t>
            </a:r>
            <a:r>
              <a:rPr lang="en-US" sz="2400" b="1" dirty="0">
                <a:solidFill>
                  <a:schemeClr val="hlink"/>
                </a:solidFill>
              </a:rPr>
              <a:t> Uses by Riparian Proprietors</a:t>
            </a:r>
            <a:endParaRPr lang="en-US" sz="2800" b="1" dirty="0">
              <a:solidFill>
                <a:schemeClr val="hlink"/>
              </a:solidFill>
            </a:endParaRPr>
          </a:p>
          <a:p>
            <a:pPr>
              <a:spcBef>
                <a:spcPct val="50000"/>
              </a:spcBef>
            </a:pPr>
            <a:endParaRPr lang="en-US" sz="2000" b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Restatement (Second) of Torts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49400" y="5859930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Pp. 875-76</a:t>
            </a:r>
          </a:p>
        </p:txBody>
      </p:sp>
    </p:spTree>
    <p:extLst>
      <p:ext uri="{BB962C8B-B14F-4D97-AF65-F5344CB8AC3E}">
        <p14:creationId xmlns:p14="http://schemas.microsoft.com/office/powerpoint/2010/main" val="273738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014214"/>
          </a:xfrm>
        </p:spPr>
        <p:txBody>
          <a:bodyPr>
            <a:noAutofit/>
          </a:bodyPr>
          <a:lstStyle/>
          <a:p>
            <a:r>
              <a:rPr lang="en-US" sz="3200" dirty="0" smtClean="0"/>
              <a:t>850: Harm </a:t>
            </a:r>
            <a:r>
              <a:rPr lang="en-US" sz="3200" dirty="0"/>
              <a:t>by One Riparian Proprietor to Another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A riparian proprietor is subject to liability for making an unreasonable use of the water of a watercourse or lake that causes harm to another riparian proprietor’s reasonable use of water or his land.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9244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7CD793-20D3-4554-AF1B-93189A7FECA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4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0335" y="457200"/>
            <a:ext cx="9637363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850A: Reasonableness of the Use of Water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825751" y="1447800"/>
            <a:ext cx="9286533" cy="5181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determination of the reasonableness of a use of water depends upon a consideration of the interests of (1) the riparian proprietor making the use, (2) of any riparian proprietor harmed by it and (3) of society as a whole. Factors that affect the determination include the following:</a:t>
            </a:r>
          </a:p>
          <a:p>
            <a:pPr lvl="1"/>
            <a:r>
              <a:rPr lang="en-US" sz="2400" dirty="0" smtClean="0"/>
              <a:t>The purpose of the use</a:t>
            </a:r>
          </a:p>
          <a:p>
            <a:pPr lvl="1"/>
            <a:r>
              <a:rPr lang="en-US" sz="2400" dirty="0" smtClean="0"/>
              <a:t>The suitability of the use to  the watercourse or lake</a:t>
            </a:r>
          </a:p>
          <a:p>
            <a:pPr lvl="1"/>
            <a:r>
              <a:rPr lang="en-US" sz="2400" dirty="0" smtClean="0"/>
              <a:t>The economic and social values</a:t>
            </a:r>
          </a:p>
          <a:p>
            <a:pPr lvl="1"/>
            <a:r>
              <a:rPr lang="en-US" sz="2400" dirty="0" smtClean="0"/>
              <a:t>Harm caused by the use and the practicability of avoiding it</a:t>
            </a:r>
          </a:p>
          <a:p>
            <a:pPr lvl="1"/>
            <a:r>
              <a:rPr lang="en-US" sz="2400" dirty="0" smtClean="0"/>
              <a:t>Protection of existing values of water uses and land</a:t>
            </a:r>
          </a:p>
          <a:p>
            <a:pPr lvl="1"/>
            <a:r>
              <a:rPr lang="en-US" sz="2400" dirty="0" smtClean="0"/>
              <a:t>Justice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3602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1752600" y="76201"/>
            <a:ext cx="86868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44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Creating a Water Law System</a:t>
            </a:r>
          </a:p>
        </p:txBody>
      </p:sp>
      <p:grpSp>
        <p:nvGrpSpPr>
          <p:cNvPr id="15363" name="Group 5"/>
          <p:cNvGrpSpPr>
            <a:grpSpLocks noChangeAspect="1"/>
          </p:cNvGrpSpPr>
          <p:nvPr/>
        </p:nvGrpSpPr>
        <p:grpSpPr bwMode="auto">
          <a:xfrm>
            <a:off x="2895601" y="2209800"/>
            <a:ext cx="6411913" cy="3314700"/>
            <a:chOff x="979" y="1622"/>
            <a:chExt cx="10098" cy="5220"/>
          </a:xfrm>
        </p:grpSpPr>
        <p:sp>
          <p:nvSpPr>
            <p:cNvPr id="15365" name="AutoShape 6"/>
            <p:cNvSpPr>
              <a:spLocks noChangeAspect="1" noChangeArrowheads="1"/>
            </p:cNvSpPr>
            <p:nvPr/>
          </p:nvSpPr>
          <p:spPr bwMode="auto">
            <a:xfrm>
              <a:off x="979" y="1622"/>
              <a:ext cx="10098" cy="5220"/>
            </a:xfrm>
            <a:prstGeom prst="rect">
              <a:avLst/>
            </a:prstGeom>
            <a:solidFill>
              <a:srgbClr val="0099CC"/>
            </a:solidFill>
            <a:ln w="412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66" name="Line 7"/>
            <p:cNvSpPr>
              <a:spLocks noChangeShapeType="1"/>
            </p:cNvSpPr>
            <p:nvPr/>
          </p:nvSpPr>
          <p:spPr bwMode="auto">
            <a:xfrm flipV="1">
              <a:off x="2288" y="2882"/>
              <a:ext cx="851" cy="1620"/>
            </a:xfrm>
            <a:prstGeom prst="line">
              <a:avLst/>
            </a:prstGeom>
            <a:noFill/>
            <a:ln w="38100">
              <a:solidFill>
                <a:srgbClr val="33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67" name="Line 8"/>
            <p:cNvSpPr>
              <a:spLocks noChangeShapeType="1"/>
            </p:cNvSpPr>
            <p:nvPr/>
          </p:nvSpPr>
          <p:spPr bwMode="auto">
            <a:xfrm>
              <a:off x="3784" y="4322"/>
              <a:ext cx="1695" cy="2520"/>
            </a:xfrm>
            <a:prstGeom prst="line">
              <a:avLst/>
            </a:prstGeom>
            <a:noFill/>
            <a:ln w="38100">
              <a:solidFill>
                <a:srgbClr val="33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68" name="Line 9"/>
            <p:cNvSpPr>
              <a:spLocks noChangeShapeType="1"/>
            </p:cNvSpPr>
            <p:nvPr/>
          </p:nvSpPr>
          <p:spPr bwMode="auto">
            <a:xfrm flipV="1">
              <a:off x="6739" y="2882"/>
              <a:ext cx="539" cy="108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69" name="Line 10"/>
            <p:cNvSpPr>
              <a:spLocks noChangeShapeType="1"/>
            </p:cNvSpPr>
            <p:nvPr/>
          </p:nvSpPr>
          <p:spPr bwMode="auto">
            <a:xfrm>
              <a:off x="9581" y="4502"/>
              <a:ext cx="218" cy="162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0" name="Text Box 11"/>
            <p:cNvSpPr txBox="1">
              <a:spLocks noChangeArrowheads="1"/>
            </p:cNvSpPr>
            <p:nvPr/>
          </p:nvSpPr>
          <p:spPr bwMode="auto">
            <a:xfrm>
              <a:off x="1727" y="3962"/>
              <a:ext cx="594" cy="540"/>
            </a:xfrm>
            <a:prstGeom prst="rect">
              <a:avLst/>
            </a:pr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b="1">
                  <a:solidFill>
                    <a:srgbClr val="000000"/>
                  </a:solidFill>
                </a:rPr>
                <a:t>A</a:t>
              </a:r>
            </a:p>
          </p:txBody>
        </p:sp>
        <p:sp>
          <p:nvSpPr>
            <p:cNvPr id="15371" name="Text Box 12"/>
            <p:cNvSpPr txBox="1">
              <a:spLocks noChangeArrowheads="1"/>
            </p:cNvSpPr>
            <p:nvPr/>
          </p:nvSpPr>
          <p:spPr bwMode="auto">
            <a:xfrm>
              <a:off x="3499" y="3782"/>
              <a:ext cx="538" cy="720"/>
            </a:xfrm>
            <a:prstGeom prst="rect">
              <a:avLst/>
            </a:pr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b="1">
                  <a:solidFill>
                    <a:srgbClr val="000000"/>
                  </a:solidFill>
                </a:rPr>
                <a:t>B</a:t>
              </a:r>
            </a:p>
          </p:txBody>
        </p:sp>
        <p:sp>
          <p:nvSpPr>
            <p:cNvPr id="15372" name="Text Box 13"/>
            <p:cNvSpPr txBox="1">
              <a:spLocks noChangeArrowheads="1"/>
            </p:cNvSpPr>
            <p:nvPr/>
          </p:nvSpPr>
          <p:spPr bwMode="auto">
            <a:xfrm>
              <a:off x="4579" y="3242"/>
              <a:ext cx="538" cy="540"/>
            </a:xfrm>
            <a:prstGeom prst="rect">
              <a:avLst/>
            </a:pr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b="1">
                  <a:solidFill>
                    <a:srgbClr val="000000"/>
                  </a:solidFill>
                </a:rPr>
                <a:t>C</a:t>
              </a:r>
            </a:p>
          </p:txBody>
        </p:sp>
        <p:sp>
          <p:nvSpPr>
            <p:cNvPr id="15373" name="Text Box 14"/>
            <p:cNvSpPr txBox="1">
              <a:spLocks noChangeArrowheads="1"/>
            </p:cNvSpPr>
            <p:nvPr/>
          </p:nvSpPr>
          <p:spPr bwMode="auto">
            <a:xfrm>
              <a:off x="6199" y="3422"/>
              <a:ext cx="538" cy="540"/>
            </a:xfrm>
            <a:prstGeom prst="rect">
              <a:avLst/>
            </a:pr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b="1">
                  <a:solidFill>
                    <a:srgbClr val="000000"/>
                  </a:solidFill>
                </a:rPr>
                <a:t>D</a:t>
              </a:r>
            </a:p>
          </p:txBody>
        </p:sp>
        <p:sp>
          <p:nvSpPr>
            <p:cNvPr id="15374" name="Line 15"/>
            <p:cNvSpPr>
              <a:spLocks noChangeShapeType="1"/>
            </p:cNvSpPr>
            <p:nvPr/>
          </p:nvSpPr>
          <p:spPr bwMode="auto">
            <a:xfrm flipV="1">
              <a:off x="5119" y="2522"/>
              <a:ext cx="360" cy="108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5" name="Text Box 16"/>
            <p:cNvSpPr txBox="1">
              <a:spLocks noChangeArrowheads="1"/>
            </p:cNvSpPr>
            <p:nvPr/>
          </p:nvSpPr>
          <p:spPr bwMode="auto">
            <a:xfrm>
              <a:off x="7279" y="3422"/>
              <a:ext cx="538" cy="540"/>
            </a:xfrm>
            <a:prstGeom prst="rect">
              <a:avLst/>
            </a:pr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b="1">
                  <a:solidFill>
                    <a:srgbClr val="000000"/>
                  </a:solidFill>
                </a:rPr>
                <a:t>E</a:t>
              </a:r>
            </a:p>
          </p:txBody>
        </p:sp>
        <p:sp>
          <p:nvSpPr>
            <p:cNvPr id="15376" name="Line 17"/>
            <p:cNvSpPr>
              <a:spLocks noChangeShapeType="1"/>
            </p:cNvSpPr>
            <p:nvPr/>
          </p:nvSpPr>
          <p:spPr bwMode="auto">
            <a:xfrm flipV="1">
              <a:off x="7819" y="2702"/>
              <a:ext cx="720" cy="144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7" name="Text Box 18"/>
            <p:cNvSpPr txBox="1">
              <a:spLocks noChangeArrowheads="1"/>
            </p:cNvSpPr>
            <p:nvPr/>
          </p:nvSpPr>
          <p:spPr bwMode="auto">
            <a:xfrm>
              <a:off x="8539" y="3782"/>
              <a:ext cx="538" cy="540"/>
            </a:xfrm>
            <a:prstGeom prst="rect">
              <a:avLst/>
            </a:pr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b="1">
                  <a:solidFill>
                    <a:srgbClr val="000000"/>
                  </a:solidFill>
                </a:rPr>
                <a:t>F</a:t>
              </a:r>
            </a:p>
          </p:txBody>
        </p:sp>
        <p:sp>
          <p:nvSpPr>
            <p:cNvPr id="15378" name="Text Box 19"/>
            <p:cNvSpPr txBox="1">
              <a:spLocks noChangeArrowheads="1"/>
            </p:cNvSpPr>
            <p:nvPr/>
          </p:nvSpPr>
          <p:spPr bwMode="auto">
            <a:xfrm>
              <a:off x="9439" y="3962"/>
              <a:ext cx="538" cy="540"/>
            </a:xfrm>
            <a:prstGeom prst="rect">
              <a:avLst/>
            </a:pr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b="1">
                  <a:solidFill>
                    <a:srgbClr val="000000"/>
                  </a:solidFill>
                </a:rPr>
                <a:t>G</a:t>
              </a:r>
            </a:p>
          </p:txBody>
        </p:sp>
        <p:sp>
          <p:nvSpPr>
            <p:cNvPr id="15379" name="AutoShape 20"/>
            <p:cNvSpPr>
              <a:spLocks noChangeArrowheads="1"/>
            </p:cNvSpPr>
            <p:nvPr/>
          </p:nvSpPr>
          <p:spPr bwMode="auto">
            <a:xfrm>
              <a:off x="2599" y="4502"/>
              <a:ext cx="1260" cy="540"/>
            </a:xfrm>
            <a:prstGeom prst="homePlate">
              <a:avLst>
                <a:gd name="adj" fmla="val 58333"/>
              </a:avLst>
            </a:prstGeom>
            <a:solidFill>
              <a:srgbClr val="0099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 b="1">
                  <a:solidFill>
                    <a:srgbClr val="000000"/>
                  </a:solidFill>
                </a:rPr>
                <a:t>950 cfs</a:t>
              </a: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380" name="AutoShape 21"/>
            <p:cNvSpPr>
              <a:spLocks noChangeArrowheads="1"/>
            </p:cNvSpPr>
            <p:nvPr/>
          </p:nvSpPr>
          <p:spPr bwMode="auto">
            <a:xfrm>
              <a:off x="979" y="4862"/>
              <a:ext cx="1320" cy="540"/>
            </a:xfrm>
            <a:prstGeom prst="homePlate">
              <a:avLst>
                <a:gd name="adj" fmla="val 61111"/>
              </a:avLst>
            </a:prstGeom>
            <a:solidFill>
              <a:srgbClr val="0099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 b="1">
                  <a:solidFill>
                    <a:srgbClr val="000000"/>
                  </a:solidFill>
                </a:rPr>
                <a:t>1000 cfs</a:t>
              </a: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381" name="AutoShape 22"/>
            <p:cNvSpPr>
              <a:spLocks noChangeArrowheads="1"/>
            </p:cNvSpPr>
            <p:nvPr/>
          </p:nvSpPr>
          <p:spPr bwMode="auto">
            <a:xfrm>
              <a:off x="4158" y="4322"/>
              <a:ext cx="1260" cy="540"/>
            </a:xfrm>
            <a:prstGeom prst="homePlate">
              <a:avLst>
                <a:gd name="adj" fmla="val 58333"/>
              </a:avLst>
            </a:prstGeom>
            <a:solidFill>
              <a:srgbClr val="0099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 b="1">
                  <a:solidFill>
                    <a:srgbClr val="000000"/>
                  </a:solidFill>
                </a:rPr>
                <a:t>900 cfs</a:t>
              </a: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382" name="AutoShape 23"/>
            <p:cNvSpPr>
              <a:spLocks noChangeArrowheads="1"/>
            </p:cNvSpPr>
            <p:nvPr/>
          </p:nvSpPr>
          <p:spPr bwMode="auto">
            <a:xfrm>
              <a:off x="5299" y="3962"/>
              <a:ext cx="1260" cy="540"/>
            </a:xfrm>
            <a:prstGeom prst="homePlate">
              <a:avLst>
                <a:gd name="adj" fmla="val 58333"/>
              </a:avLst>
            </a:prstGeom>
            <a:solidFill>
              <a:srgbClr val="0099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 b="1">
                  <a:solidFill>
                    <a:srgbClr val="000000"/>
                  </a:solidFill>
                </a:rPr>
                <a:t>800 cfs</a:t>
              </a: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383" name="AutoShape 24"/>
            <p:cNvSpPr>
              <a:spLocks noChangeArrowheads="1"/>
            </p:cNvSpPr>
            <p:nvPr/>
          </p:nvSpPr>
          <p:spPr bwMode="auto">
            <a:xfrm>
              <a:off x="8179" y="4502"/>
              <a:ext cx="1260" cy="540"/>
            </a:xfrm>
            <a:prstGeom prst="homePlate">
              <a:avLst>
                <a:gd name="adj" fmla="val 58333"/>
              </a:avLst>
            </a:prstGeom>
            <a:solidFill>
              <a:srgbClr val="0099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 b="1">
                  <a:solidFill>
                    <a:srgbClr val="000000"/>
                  </a:solidFill>
                </a:rPr>
                <a:t>200 cfs</a:t>
              </a: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384" name="AutoShape 25"/>
            <p:cNvSpPr>
              <a:spLocks noChangeArrowheads="1"/>
            </p:cNvSpPr>
            <p:nvPr/>
          </p:nvSpPr>
          <p:spPr bwMode="auto">
            <a:xfrm>
              <a:off x="6559" y="4142"/>
              <a:ext cx="1260" cy="540"/>
            </a:xfrm>
            <a:prstGeom prst="homePlate">
              <a:avLst>
                <a:gd name="adj" fmla="val 58333"/>
              </a:avLst>
            </a:prstGeom>
            <a:solidFill>
              <a:srgbClr val="0099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 b="1">
                  <a:solidFill>
                    <a:srgbClr val="000000"/>
                  </a:solidFill>
                </a:rPr>
                <a:t>600 cfs</a:t>
              </a: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385" name="AutoShape 26"/>
            <p:cNvSpPr>
              <a:spLocks noChangeArrowheads="1"/>
            </p:cNvSpPr>
            <p:nvPr/>
          </p:nvSpPr>
          <p:spPr bwMode="auto">
            <a:xfrm>
              <a:off x="9768" y="4682"/>
              <a:ext cx="1309" cy="540"/>
            </a:xfrm>
            <a:prstGeom prst="homePlate">
              <a:avLst>
                <a:gd name="adj" fmla="val 60602"/>
              </a:avLst>
            </a:prstGeom>
            <a:solidFill>
              <a:srgbClr val="0099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 b="1">
                  <a:solidFill>
                    <a:srgbClr val="000000"/>
                  </a:solidFill>
                </a:rPr>
                <a:t>100 cfs</a:t>
              </a: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386" name="Freeform 27"/>
            <p:cNvSpPr>
              <a:spLocks/>
            </p:cNvSpPr>
            <p:nvPr/>
          </p:nvSpPr>
          <p:spPr bwMode="auto">
            <a:xfrm>
              <a:off x="4039" y="6122"/>
              <a:ext cx="1433" cy="395"/>
            </a:xfrm>
            <a:custGeom>
              <a:avLst/>
              <a:gdLst>
                <a:gd name="T0" fmla="*/ 8 w 1433"/>
                <a:gd name="T1" fmla="*/ 350 h 395"/>
                <a:gd name="T2" fmla="*/ 68 w 1433"/>
                <a:gd name="T3" fmla="*/ 275 h 395"/>
                <a:gd name="T4" fmla="*/ 143 w 1433"/>
                <a:gd name="T5" fmla="*/ 200 h 395"/>
                <a:gd name="T6" fmla="*/ 158 w 1433"/>
                <a:gd name="T7" fmla="*/ 155 h 395"/>
                <a:gd name="T8" fmla="*/ 203 w 1433"/>
                <a:gd name="T9" fmla="*/ 140 h 395"/>
                <a:gd name="T10" fmla="*/ 248 w 1433"/>
                <a:gd name="T11" fmla="*/ 110 h 395"/>
                <a:gd name="T12" fmla="*/ 353 w 1433"/>
                <a:gd name="T13" fmla="*/ 155 h 395"/>
                <a:gd name="T14" fmla="*/ 428 w 1433"/>
                <a:gd name="T15" fmla="*/ 230 h 395"/>
                <a:gd name="T16" fmla="*/ 518 w 1433"/>
                <a:gd name="T17" fmla="*/ 350 h 395"/>
                <a:gd name="T18" fmla="*/ 683 w 1433"/>
                <a:gd name="T19" fmla="*/ 185 h 395"/>
                <a:gd name="T20" fmla="*/ 803 w 1433"/>
                <a:gd name="T21" fmla="*/ 50 h 395"/>
                <a:gd name="T22" fmla="*/ 848 w 1433"/>
                <a:gd name="T23" fmla="*/ 5 h 395"/>
                <a:gd name="T24" fmla="*/ 908 w 1433"/>
                <a:gd name="T25" fmla="*/ 65 h 395"/>
                <a:gd name="T26" fmla="*/ 968 w 1433"/>
                <a:gd name="T27" fmla="*/ 155 h 395"/>
                <a:gd name="T28" fmla="*/ 1013 w 1433"/>
                <a:gd name="T29" fmla="*/ 245 h 395"/>
                <a:gd name="T30" fmla="*/ 1058 w 1433"/>
                <a:gd name="T31" fmla="*/ 275 h 395"/>
                <a:gd name="T32" fmla="*/ 1103 w 1433"/>
                <a:gd name="T33" fmla="*/ 365 h 395"/>
                <a:gd name="T34" fmla="*/ 1178 w 1433"/>
                <a:gd name="T35" fmla="*/ 335 h 395"/>
                <a:gd name="T36" fmla="*/ 1268 w 1433"/>
                <a:gd name="T37" fmla="*/ 230 h 395"/>
                <a:gd name="T38" fmla="*/ 1373 w 1433"/>
                <a:gd name="T39" fmla="*/ 350 h 395"/>
                <a:gd name="T40" fmla="*/ 1418 w 1433"/>
                <a:gd name="T41" fmla="*/ 365 h 395"/>
                <a:gd name="T42" fmla="*/ 1433 w 1433"/>
                <a:gd name="T43" fmla="*/ 395 h 39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433"/>
                <a:gd name="T67" fmla="*/ 0 h 395"/>
                <a:gd name="T68" fmla="*/ 1433 w 1433"/>
                <a:gd name="T69" fmla="*/ 395 h 39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433" h="395">
                  <a:moveTo>
                    <a:pt x="8" y="350"/>
                  </a:moveTo>
                  <a:cubicBezTo>
                    <a:pt x="37" y="262"/>
                    <a:pt x="0" y="343"/>
                    <a:pt x="68" y="275"/>
                  </a:cubicBezTo>
                  <a:cubicBezTo>
                    <a:pt x="168" y="175"/>
                    <a:pt x="23" y="280"/>
                    <a:pt x="143" y="200"/>
                  </a:cubicBezTo>
                  <a:cubicBezTo>
                    <a:pt x="148" y="185"/>
                    <a:pt x="147" y="166"/>
                    <a:pt x="158" y="155"/>
                  </a:cubicBezTo>
                  <a:cubicBezTo>
                    <a:pt x="169" y="144"/>
                    <a:pt x="189" y="147"/>
                    <a:pt x="203" y="140"/>
                  </a:cubicBezTo>
                  <a:cubicBezTo>
                    <a:pt x="219" y="132"/>
                    <a:pt x="233" y="120"/>
                    <a:pt x="248" y="110"/>
                  </a:cubicBezTo>
                  <a:cubicBezTo>
                    <a:pt x="294" y="121"/>
                    <a:pt x="318" y="120"/>
                    <a:pt x="353" y="155"/>
                  </a:cubicBezTo>
                  <a:cubicBezTo>
                    <a:pt x="453" y="255"/>
                    <a:pt x="308" y="150"/>
                    <a:pt x="428" y="230"/>
                  </a:cubicBezTo>
                  <a:cubicBezTo>
                    <a:pt x="448" y="289"/>
                    <a:pt x="466" y="315"/>
                    <a:pt x="518" y="350"/>
                  </a:cubicBezTo>
                  <a:cubicBezTo>
                    <a:pt x="576" y="292"/>
                    <a:pt x="614" y="231"/>
                    <a:pt x="683" y="185"/>
                  </a:cubicBezTo>
                  <a:cubicBezTo>
                    <a:pt x="737" y="105"/>
                    <a:pt x="700" y="153"/>
                    <a:pt x="803" y="50"/>
                  </a:cubicBezTo>
                  <a:cubicBezTo>
                    <a:pt x="818" y="35"/>
                    <a:pt x="848" y="5"/>
                    <a:pt x="848" y="5"/>
                  </a:cubicBezTo>
                  <a:cubicBezTo>
                    <a:pt x="924" y="30"/>
                    <a:pt x="872" y="0"/>
                    <a:pt x="908" y="65"/>
                  </a:cubicBezTo>
                  <a:cubicBezTo>
                    <a:pt x="926" y="97"/>
                    <a:pt x="948" y="125"/>
                    <a:pt x="968" y="155"/>
                  </a:cubicBezTo>
                  <a:cubicBezTo>
                    <a:pt x="1017" y="228"/>
                    <a:pt x="942" y="174"/>
                    <a:pt x="1013" y="245"/>
                  </a:cubicBezTo>
                  <a:cubicBezTo>
                    <a:pt x="1026" y="258"/>
                    <a:pt x="1043" y="265"/>
                    <a:pt x="1058" y="275"/>
                  </a:cubicBezTo>
                  <a:cubicBezTo>
                    <a:pt x="1063" y="289"/>
                    <a:pt x="1083" y="362"/>
                    <a:pt x="1103" y="365"/>
                  </a:cubicBezTo>
                  <a:cubicBezTo>
                    <a:pt x="1130" y="369"/>
                    <a:pt x="1153" y="345"/>
                    <a:pt x="1178" y="335"/>
                  </a:cubicBezTo>
                  <a:cubicBezTo>
                    <a:pt x="1200" y="270"/>
                    <a:pt x="1201" y="252"/>
                    <a:pt x="1268" y="230"/>
                  </a:cubicBezTo>
                  <a:cubicBezTo>
                    <a:pt x="1343" y="280"/>
                    <a:pt x="1303" y="245"/>
                    <a:pt x="1373" y="350"/>
                  </a:cubicBezTo>
                  <a:cubicBezTo>
                    <a:pt x="1382" y="363"/>
                    <a:pt x="1405" y="356"/>
                    <a:pt x="1418" y="365"/>
                  </a:cubicBezTo>
                  <a:cubicBezTo>
                    <a:pt x="1427" y="372"/>
                    <a:pt x="1428" y="385"/>
                    <a:pt x="1433" y="395"/>
                  </a:cubicBezTo>
                </a:path>
              </a:pathLst>
            </a:custGeom>
            <a:solidFill>
              <a:srgbClr val="0099CC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7" name="Freeform 28"/>
            <p:cNvSpPr>
              <a:spLocks/>
            </p:cNvSpPr>
            <p:nvPr/>
          </p:nvSpPr>
          <p:spPr bwMode="auto">
            <a:xfrm>
              <a:off x="4219" y="5762"/>
              <a:ext cx="1433" cy="395"/>
            </a:xfrm>
            <a:custGeom>
              <a:avLst/>
              <a:gdLst>
                <a:gd name="T0" fmla="*/ 8 w 1433"/>
                <a:gd name="T1" fmla="*/ 350 h 395"/>
                <a:gd name="T2" fmla="*/ 68 w 1433"/>
                <a:gd name="T3" fmla="*/ 275 h 395"/>
                <a:gd name="T4" fmla="*/ 143 w 1433"/>
                <a:gd name="T5" fmla="*/ 200 h 395"/>
                <a:gd name="T6" fmla="*/ 158 w 1433"/>
                <a:gd name="T7" fmla="*/ 155 h 395"/>
                <a:gd name="T8" fmla="*/ 203 w 1433"/>
                <a:gd name="T9" fmla="*/ 140 h 395"/>
                <a:gd name="T10" fmla="*/ 248 w 1433"/>
                <a:gd name="T11" fmla="*/ 110 h 395"/>
                <a:gd name="T12" fmla="*/ 353 w 1433"/>
                <a:gd name="T13" fmla="*/ 155 h 395"/>
                <a:gd name="T14" fmla="*/ 428 w 1433"/>
                <a:gd name="T15" fmla="*/ 230 h 395"/>
                <a:gd name="T16" fmla="*/ 518 w 1433"/>
                <a:gd name="T17" fmla="*/ 350 h 395"/>
                <a:gd name="T18" fmla="*/ 683 w 1433"/>
                <a:gd name="T19" fmla="*/ 185 h 395"/>
                <a:gd name="T20" fmla="*/ 803 w 1433"/>
                <a:gd name="T21" fmla="*/ 50 h 395"/>
                <a:gd name="T22" fmla="*/ 848 w 1433"/>
                <a:gd name="T23" fmla="*/ 5 h 395"/>
                <a:gd name="T24" fmla="*/ 908 w 1433"/>
                <a:gd name="T25" fmla="*/ 65 h 395"/>
                <a:gd name="T26" fmla="*/ 968 w 1433"/>
                <a:gd name="T27" fmla="*/ 155 h 395"/>
                <a:gd name="T28" fmla="*/ 1013 w 1433"/>
                <a:gd name="T29" fmla="*/ 245 h 395"/>
                <a:gd name="T30" fmla="*/ 1058 w 1433"/>
                <a:gd name="T31" fmla="*/ 275 h 395"/>
                <a:gd name="T32" fmla="*/ 1103 w 1433"/>
                <a:gd name="T33" fmla="*/ 365 h 395"/>
                <a:gd name="T34" fmla="*/ 1178 w 1433"/>
                <a:gd name="T35" fmla="*/ 335 h 395"/>
                <a:gd name="T36" fmla="*/ 1268 w 1433"/>
                <a:gd name="T37" fmla="*/ 230 h 395"/>
                <a:gd name="T38" fmla="*/ 1373 w 1433"/>
                <a:gd name="T39" fmla="*/ 350 h 395"/>
                <a:gd name="T40" fmla="*/ 1418 w 1433"/>
                <a:gd name="T41" fmla="*/ 365 h 395"/>
                <a:gd name="T42" fmla="*/ 1433 w 1433"/>
                <a:gd name="T43" fmla="*/ 395 h 39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433"/>
                <a:gd name="T67" fmla="*/ 0 h 395"/>
                <a:gd name="T68" fmla="*/ 1433 w 1433"/>
                <a:gd name="T69" fmla="*/ 395 h 39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433" h="395">
                  <a:moveTo>
                    <a:pt x="8" y="350"/>
                  </a:moveTo>
                  <a:cubicBezTo>
                    <a:pt x="37" y="262"/>
                    <a:pt x="0" y="343"/>
                    <a:pt x="68" y="275"/>
                  </a:cubicBezTo>
                  <a:cubicBezTo>
                    <a:pt x="168" y="175"/>
                    <a:pt x="23" y="280"/>
                    <a:pt x="143" y="200"/>
                  </a:cubicBezTo>
                  <a:cubicBezTo>
                    <a:pt x="148" y="185"/>
                    <a:pt x="147" y="166"/>
                    <a:pt x="158" y="155"/>
                  </a:cubicBezTo>
                  <a:cubicBezTo>
                    <a:pt x="169" y="144"/>
                    <a:pt x="189" y="147"/>
                    <a:pt x="203" y="140"/>
                  </a:cubicBezTo>
                  <a:cubicBezTo>
                    <a:pt x="219" y="132"/>
                    <a:pt x="233" y="120"/>
                    <a:pt x="248" y="110"/>
                  </a:cubicBezTo>
                  <a:cubicBezTo>
                    <a:pt x="294" y="121"/>
                    <a:pt x="318" y="120"/>
                    <a:pt x="353" y="155"/>
                  </a:cubicBezTo>
                  <a:cubicBezTo>
                    <a:pt x="453" y="255"/>
                    <a:pt x="308" y="150"/>
                    <a:pt x="428" y="230"/>
                  </a:cubicBezTo>
                  <a:cubicBezTo>
                    <a:pt x="448" y="289"/>
                    <a:pt x="466" y="315"/>
                    <a:pt x="518" y="350"/>
                  </a:cubicBezTo>
                  <a:cubicBezTo>
                    <a:pt x="576" y="292"/>
                    <a:pt x="614" y="231"/>
                    <a:pt x="683" y="185"/>
                  </a:cubicBezTo>
                  <a:cubicBezTo>
                    <a:pt x="737" y="105"/>
                    <a:pt x="700" y="153"/>
                    <a:pt x="803" y="50"/>
                  </a:cubicBezTo>
                  <a:cubicBezTo>
                    <a:pt x="818" y="35"/>
                    <a:pt x="848" y="5"/>
                    <a:pt x="848" y="5"/>
                  </a:cubicBezTo>
                  <a:cubicBezTo>
                    <a:pt x="924" y="30"/>
                    <a:pt x="872" y="0"/>
                    <a:pt x="908" y="65"/>
                  </a:cubicBezTo>
                  <a:cubicBezTo>
                    <a:pt x="926" y="97"/>
                    <a:pt x="948" y="125"/>
                    <a:pt x="968" y="155"/>
                  </a:cubicBezTo>
                  <a:cubicBezTo>
                    <a:pt x="1017" y="228"/>
                    <a:pt x="942" y="174"/>
                    <a:pt x="1013" y="245"/>
                  </a:cubicBezTo>
                  <a:cubicBezTo>
                    <a:pt x="1026" y="258"/>
                    <a:pt x="1043" y="265"/>
                    <a:pt x="1058" y="275"/>
                  </a:cubicBezTo>
                  <a:cubicBezTo>
                    <a:pt x="1063" y="289"/>
                    <a:pt x="1083" y="362"/>
                    <a:pt x="1103" y="365"/>
                  </a:cubicBezTo>
                  <a:cubicBezTo>
                    <a:pt x="1130" y="369"/>
                    <a:pt x="1153" y="345"/>
                    <a:pt x="1178" y="335"/>
                  </a:cubicBezTo>
                  <a:cubicBezTo>
                    <a:pt x="1200" y="270"/>
                    <a:pt x="1201" y="252"/>
                    <a:pt x="1268" y="230"/>
                  </a:cubicBezTo>
                  <a:cubicBezTo>
                    <a:pt x="1343" y="280"/>
                    <a:pt x="1303" y="245"/>
                    <a:pt x="1373" y="350"/>
                  </a:cubicBezTo>
                  <a:cubicBezTo>
                    <a:pt x="1382" y="363"/>
                    <a:pt x="1405" y="356"/>
                    <a:pt x="1418" y="365"/>
                  </a:cubicBezTo>
                  <a:cubicBezTo>
                    <a:pt x="1427" y="372"/>
                    <a:pt x="1428" y="385"/>
                    <a:pt x="1433" y="395"/>
                  </a:cubicBezTo>
                </a:path>
              </a:pathLst>
            </a:custGeom>
            <a:solidFill>
              <a:srgbClr val="0099CC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8" name="Freeform 29"/>
            <p:cNvSpPr>
              <a:spLocks/>
            </p:cNvSpPr>
            <p:nvPr/>
          </p:nvSpPr>
          <p:spPr bwMode="auto">
            <a:xfrm>
              <a:off x="4378" y="5605"/>
              <a:ext cx="1433" cy="395"/>
            </a:xfrm>
            <a:custGeom>
              <a:avLst/>
              <a:gdLst>
                <a:gd name="T0" fmla="*/ 8 w 1433"/>
                <a:gd name="T1" fmla="*/ 350 h 395"/>
                <a:gd name="T2" fmla="*/ 68 w 1433"/>
                <a:gd name="T3" fmla="*/ 275 h 395"/>
                <a:gd name="T4" fmla="*/ 143 w 1433"/>
                <a:gd name="T5" fmla="*/ 200 h 395"/>
                <a:gd name="T6" fmla="*/ 158 w 1433"/>
                <a:gd name="T7" fmla="*/ 155 h 395"/>
                <a:gd name="T8" fmla="*/ 203 w 1433"/>
                <a:gd name="T9" fmla="*/ 140 h 395"/>
                <a:gd name="T10" fmla="*/ 248 w 1433"/>
                <a:gd name="T11" fmla="*/ 110 h 395"/>
                <a:gd name="T12" fmla="*/ 353 w 1433"/>
                <a:gd name="T13" fmla="*/ 155 h 395"/>
                <a:gd name="T14" fmla="*/ 428 w 1433"/>
                <a:gd name="T15" fmla="*/ 230 h 395"/>
                <a:gd name="T16" fmla="*/ 518 w 1433"/>
                <a:gd name="T17" fmla="*/ 350 h 395"/>
                <a:gd name="T18" fmla="*/ 683 w 1433"/>
                <a:gd name="T19" fmla="*/ 185 h 395"/>
                <a:gd name="T20" fmla="*/ 803 w 1433"/>
                <a:gd name="T21" fmla="*/ 50 h 395"/>
                <a:gd name="T22" fmla="*/ 848 w 1433"/>
                <a:gd name="T23" fmla="*/ 5 h 395"/>
                <a:gd name="T24" fmla="*/ 908 w 1433"/>
                <a:gd name="T25" fmla="*/ 65 h 395"/>
                <a:gd name="T26" fmla="*/ 968 w 1433"/>
                <a:gd name="T27" fmla="*/ 155 h 395"/>
                <a:gd name="T28" fmla="*/ 1013 w 1433"/>
                <a:gd name="T29" fmla="*/ 245 h 395"/>
                <a:gd name="T30" fmla="*/ 1058 w 1433"/>
                <a:gd name="T31" fmla="*/ 275 h 395"/>
                <a:gd name="T32" fmla="*/ 1103 w 1433"/>
                <a:gd name="T33" fmla="*/ 365 h 395"/>
                <a:gd name="T34" fmla="*/ 1178 w 1433"/>
                <a:gd name="T35" fmla="*/ 335 h 395"/>
                <a:gd name="T36" fmla="*/ 1268 w 1433"/>
                <a:gd name="T37" fmla="*/ 230 h 395"/>
                <a:gd name="T38" fmla="*/ 1373 w 1433"/>
                <a:gd name="T39" fmla="*/ 350 h 395"/>
                <a:gd name="T40" fmla="*/ 1418 w 1433"/>
                <a:gd name="T41" fmla="*/ 365 h 395"/>
                <a:gd name="T42" fmla="*/ 1433 w 1433"/>
                <a:gd name="T43" fmla="*/ 395 h 39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433"/>
                <a:gd name="T67" fmla="*/ 0 h 395"/>
                <a:gd name="T68" fmla="*/ 1433 w 1433"/>
                <a:gd name="T69" fmla="*/ 395 h 39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433" h="395">
                  <a:moveTo>
                    <a:pt x="8" y="350"/>
                  </a:moveTo>
                  <a:cubicBezTo>
                    <a:pt x="37" y="262"/>
                    <a:pt x="0" y="343"/>
                    <a:pt x="68" y="275"/>
                  </a:cubicBezTo>
                  <a:cubicBezTo>
                    <a:pt x="168" y="175"/>
                    <a:pt x="23" y="280"/>
                    <a:pt x="143" y="200"/>
                  </a:cubicBezTo>
                  <a:cubicBezTo>
                    <a:pt x="148" y="185"/>
                    <a:pt x="147" y="166"/>
                    <a:pt x="158" y="155"/>
                  </a:cubicBezTo>
                  <a:cubicBezTo>
                    <a:pt x="169" y="144"/>
                    <a:pt x="189" y="147"/>
                    <a:pt x="203" y="140"/>
                  </a:cubicBezTo>
                  <a:cubicBezTo>
                    <a:pt x="219" y="132"/>
                    <a:pt x="233" y="120"/>
                    <a:pt x="248" y="110"/>
                  </a:cubicBezTo>
                  <a:cubicBezTo>
                    <a:pt x="294" y="121"/>
                    <a:pt x="318" y="120"/>
                    <a:pt x="353" y="155"/>
                  </a:cubicBezTo>
                  <a:cubicBezTo>
                    <a:pt x="453" y="255"/>
                    <a:pt x="308" y="150"/>
                    <a:pt x="428" y="230"/>
                  </a:cubicBezTo>
                  <a:cubicBezTo>
                    <a:pt x="448" y="289"/>
                    <a:pt x="466" y="315"/>
                    <a:pt x="518" y="350"/>
                  </a:cubicBezTo>
                  <a:cubicBezTo>
                    <a:pt x="576" y="292"/>
                    <a:pt x="614" y="231"/>
                    <a:pt x="683" y="185"/>
                  </a:cubicBezTo>
                  <a:cubicBezTo>
                    <a:pt x="737" y="105"/>
                    <a:pt x="700" y="153"/>
                    <a:pt x="803" y="50"/>
                  </a:cubicBezTo>
                  <a:cubicBezTo>
                    <a:pt x="818" y="35"/>
                    <a:pt x="848" y="5"/>
                    <a:pt x="848" y="5"/>
                  </a:cubicBezTo>
                  <a:cubicBezTo>
                    <a:pt x="924" y="30"/>
                    <a:pt x="872" y="0"/>
                    <a:pt x="908" y="65"/>
                  </a:cubicBezTo>
                  <a:cubicBezTo>
                    <a:pt x="926" y="97"/>
                    <a:pt x="948" y="125"/>
                    <a:pt x="968" y="155"/>
                  </a:cubicBezTo>
                  <a:cubicBezTo>
                    <a:pt x="1017" y="228"/>
                    <a:pt x="942" y="174"/>
                    <a:pt x="1013" y="245"/>
                  </a:cubicBezTo>
                  <a:cubicBezTo>
                    <a:pt x="1026" y="258"/>
                    <a:pt x="1043" y="265"/>
                    <a:pt x="1058" y="275"/>
                  </a:cubicBezTo>
                  <a:cubicBezTo>
                    <a:pt x="1063" y="289"/>
                    <a:pt x="1083" y="362"/>
                    <a:pt x="1103" y="365"/>
                  </a:cubicBezTo>
                  <a:cubicBezTo>
                    <a:pt x="1130" y="369"/>
                    <a:pt x="1153" y="345"/>
                    <a:pt x="1178" y="335"/>
                  </a:cubicBezTo>
                  <a:cubicBezTo>
                    <a:pt x="1200" y="270"/>
                    <a:pt x="1201" y="252"/>
                    <a:pt x="1268" y="230"/>
                  </a:cubicBezTo>
                  <a:cubicBezTo>
                    <a:pt x="1343" y="280"/>
                    <a:pt x="1303" y="245"/>
                    <a:pt x="1373" y="350"/>
                  </a:cubicBezTo>
                  <a:cubicBezTo>
                    <a:pt x="1382" y="363"/>
                    <a:pt x="1405" y="356"/>
                    <a:pt x="1418" y="365"/>
                  </a:cubicBezTo>
                  <a:cubicBezTo>
                    <a:pt x="1427" y="372"/>
                    <a:pt x="1428" y="385"/>
                    <a:pt x="1433" y="395"/>
                  </a:cubicBezTo>
                </a:path>
              </a:pathLst>
            </a:custGeom>
            <a:solidFill>
              <a:srgbClr val="0099CC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364" name="Freeform 30"/>
          <p:cNvSpPr>
            <a:spLocks/>
          </p:cNvSpPr>
          <p:nvPr/>
        </p:nvSpPr>
        <p:spPr bwMode="auto">
          <a:xfrm>
            <a:off x="2895600" y="3505200"/>
            <a:ext cx="6281738" cy="685800"/>
          </a:xfrm>
          <a:custGeom>
            <a:avLst/>
            <a:gdLst>
              <a:gd name="T0" fmla="*/ 0 w 9660"/>
              <a:gd name="T1" fmla="*/ 600523 h 957"/>
              <a:gd name="T2" fmla="*/ 13006 w 9660"/>
              <a:gd name="T3" fmla="*/ 557526 h 957"/>
              <a:gd name="T4" fmla="*/ 52023 w 9660"/>
              <a:gd name="T5" fmla="*/ 571858 h 957"/>
              <a:gd name="T6" fmla="*/ 221096 w 9660"/>
              <a:gd name="T7" fmla="*/ 643520 h 957"/>
              <a:gd name="T8" fmla="*/ 299130 w 9660"/>
              <a:gd name="T9" fmla="*/ 672184 h 957"/>
              <a:gd name="T10" fmla="*/ 858374 w 9660"/>
              <a:gd name="T11" fmla="*/ 643520 h 957"/>
              <a:gd name="T12" fmla="*/ 1040453 w 9660"/>
              <a:gd name="T13" fmla="*/ 600523 h 957"/>
              <a:gd name="T14" fmla="*/ 1313572 w 9660"/>
              <a:gd name="T15" fmla="*/ 543194 h 957"/>
              <a:gd name="T16" fmla="*/ 1482646 w 9660"/>
              <a:gd name="T17" fmla="*/ 485865 h 957"/>
              <a:gd name="T18" fmla="*/ 1755765 w 9660"/>
              <a:gd name="T19" fmla="*/ 442868 h 957"/>
              <a:gd name="T20" fmla="*/ 1794782 w 9660"/>
              <a:gd name="T21" fmla="*/ 428535 h 957"/>
              <a:gd name="T22" fmla="*/ 2210963 w 9660"/>
              <a:gd name="T23" fmla="*/ 385539 h 957"/>
              <a:gd name="T24" fmla="*/ 2367031 w 9660"/>
              <a:gd name="T25" fmla="*/ 328209 h 957"/>
              <a:gd name="T26" fmla="*/ 2445065 w 9660"/>
              <a:gd name="T27" fmla="*/ 299545 h 957"/>
              <a:gd name="T28" fmla="*/ 2536105 w 9660"/>
              <a:gd name="T29" fmla="*/ 256548 h 957"/>
              <a:gd name="T30" fmla="*/ 2718185 w 9660"/>
              <a:gd name="T31" fmla="*/ 113225 h 957"/>
              <a:gd name="T32" fmla="*/ 2744196 w 9660"/>
              <a:gd name="T33" fmla="*/ 70228 h 957"/>
              <a:gd name="T34" fmla="*/ 2783213 w 9660"/>
              <a:gd name="T35" fmla="*/ 55896 h 957"/>
              <a:gd name="T36" fmla="*/ 2861247 w 9660"/>
              <a:gd name="T37" fmla="*/ 12899 h 957"/>
              <a:gd name="T38" fmla="*/ 3160377 w 9660"/>
              <a:gd name="T39" fmla="*/ 70228 h 957"/>
              <a:gd name="T40" fmla="*/ 3316445 w 9660"/>
              <a:gd name="T41" fmla="*/ 141890 h 957"/>
              <a:gd name="T42" fmla="*/ 3446502 w 9660"/>
              <a:gd name="T43" fmla="*/ 170554 h 957"/>
              <a:gd name="T44" fmla="*/ 3680604 w 9660"/>
              <a:gd name="T45" fmla="*/ 227883 h 957"/>
              <a:gd name="T46" fmla="*/ 3953723 w 9660"/>
              <a:gd name="T47" fmla="*/ 242216 h 957"/>
              <a:gd name="T48" fmla="*/ 4499961 w 9660"/>
              <a:gd name="T49" fmla="*/ 299545 h 957"/>
              <a:gd name="T50" fmla="*/ 4942153 w 9660"/>
              <a:gd name="T51" fmla="*/ 442868 h 957"/>
              <a:gd name="T52" fmla="*/ 5137238 w 9660"/>
              <a:gd name="T53" fmla="*/ 528861 h 957"/>
              <a:gd name="T54" fmla="*/ 5410359 w 9660"/>
              <a:gd name="T55" fmla="*/ 557526 h 957"/>
              <a:gd name="T56" fmla="*/ 6281738 w 9660"/>
              <a:gd name="T57" fmla="*/ 543194 h 957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9660"/>
              <a:gd name="T88" fmla="*/ 0 h 957"/>
              <a:gd name="T89" fmla="*/ 9660 w 9660"/>
              <a:gd name="T90" fmla="*/ 957 h 957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9660" h="957">
                <a:moveTo>
                  <a:pt x="0" y="838"/>
                </a:moveTo>
                <a:cubicBezTo>
                  <a:pt x="7" y="818"/>
                  <a:pt x="1" y="787"/>
                  <a:pt x="20" y="778"/>
                </a:cubicBezTo>
                <a:cubicBezTo>
                  <a:pt x="39" y="769"/>
                  <a:pt x="61" y="789"/>
                  <a:pt x="80" y="798"/>
                </a:cubicBezTo>
                <a:cubicBezTo>
                  <a:pt x="429" y="957"/>
                  <a:pt x="91" y="830"/>
                  <a:pt x="340" y="898"/>
                </a:cubicBezTo>
                <a:cubicBezTo>
                  <a:pt x="381" y="909"/>
                  <a:pt x="460" y="938"/>
                  <a:pt x="460" y="938"/>
                </a:cubicBezTo>
                <a:cubicBezTo>
                  <a:pt x="555" y="934"/>
                  <a:pt x="1172" y="912"/>
                  <a:pt x="1320" y="898"/>
                </a:cubicBezTo>
                <a:cubicBezTo>
                  <a:pt x="1410" y="889"/>
                  <a:pt x="1509" y="853"/>
                  <a:pt x="1600" y="838"/>
                </a:cubicBezTo>
                <a:cubicBezTo>
                  <a:pt x="1742" y="814"/>
                  <a:pt x="1880" y="789"/>
                  <a:pt x="2020" y="758"/>
                </a:cubicBezTo>
                <a:cubicBezTo>
                  <a:pt x="2107" y="739"/>
                  <a:pt x="2193" y="689"/>
                  <a:pt x="2280" y="678"/>
                </a:cubicBezTo>
                <a:cubicBezTo>
                  <a:pt x="2419" y="661"/>
                  <a:pt x="2563" y="648"/>
                  <a:pt x="2700" y="618"/>
                </a:cubicBezTo>
                <a:cubicBezTo>
                  <a:pt x="2721" y="613"/>
                  <a:pt x="2739" y="600"/>
                  <a:pt x="2760" y="598"/>
                </a:cubicBezTo>
                <a:cubicBezTo>
                  <a:pt x="2972" y="574"/>
                  <a:pt x="3189" y="578"/>
                  <a:pt x="3400" y="538"/>
                </a:cubicBezTo>
                <a:cubicBezTo>
                  <a:pt x="3645" y="492"/>
                  <a:pt x="3480" y="522"/>
                  <a:pt x="3640" y="458"/>
                </a:cubicBezTo>
                <a:cubicBezTo>
                  <a:pt x="3679" y="442"/>
                  <a:pt x="3725" y="441"/>
                  <a:pt x="3760" y="418"/>
                </a:cubicBezTo>
                <a:cubicBezTo>
                  <a:pt x="3843" y="363"/>
                  <a:pt x="3797" y="384"/>
                  <a:pt x="3900" y="358"/>
                </a:cubicBezTo>
                <a:cubicBezTo>
                  <a:pt x="3990" y="298"/>
                  <a:pt x="4103" y="235"/>
                  <a:pt x="4180" y="158"/>
                </a:cubicBezTo>
                <a:cubicBezTo>
                  <a:pt x="4197" y="141"/>
                  <a:pt x="4201" y="113"/>
                  <a:pt x="4220" y="98"/>
                </a:cubicBezTo>
                <a:cubicBezTo>
                  <a:pt x="4236" y="85"/>
                  <a:pt x="4261" y="87"/>
                  <a:pt x="4280" y="78"/>
                </a:cubicBezTo>
                <a:cubicBezTo>
                  <a:pt x="4435" y="0"/>
                  <a:pt x="4249" y="68"/>
                  <a:pt x="4400" y="18"/>
                </a:cubicBezTo>
                <a:cubicBezTo>
                  <a:pt x="4559" y="36"/>
                  <a:pt x="4704" y="62"/>
                  <a:pt x="4860" y="98"/>
                </a:cubicBezTo>
                <a:cubicBezTo>
                  <a:pt x="4946" y="118"/>
                  <a:pt x="5019" y="168"/>
                  <a:pt x="5100" y="198"/>
                </a:cubicBezTo>
                <a:cubicBezTo>
                  <a:pt x="5151" y="217"/>
                  <a:pt x="5254" y="229"/>
                  <a:pt x="5300" y="238"/>
                </a:cubicBezTo>
                <a:cubicBezTo>
                  <a:pt x="5394" y="256"/>
                  <a:pt x="5557" y="310"/>
                  <a:pt x="5660" y="318"/>
                </a:cubicBezTo>
                <a:cubicBezTo>
                  <a:pt x="5800" y="329"/>
                  <a:pt x="5940" y="331"/>
                  <a:pt x="6080" y="338"/>
                </a:cubicBezTo>
                <a:cubicBezTo>
                  <a:pt x="6362" y="373"/>
                  <a:pt x="6635" y="402"/>
                  <a:pt x="6920" y="418"/>
                </a:cubicBezTo>
                <a:cubicBezTo>
                  <a:pt x="7096" y="535"/>
                  <a:pt x="7399" y="568"/>
                  <a:pt x="7600" y="618"/>
                </a:cubicBezTo>
                <a:cubicBezTo>
                  <a:pt x="7711" y="646"/>
                  <a:pt x="7788" y="716"/>
                  <a:pt x="7900" y="738"/>
                </a:cubicBezTo>
                <a:cubicBezTo>
                  <a:pt x="8105" y="779"/>
                  <a:pt x="7966" y="756"/>
                  <a:pt x="8320" y="778"/>
                </a:cubicBezTo>
                <a:cubicBezTo>
                  <a:pt x="9300" y="754"/>
                  <a:pt x="8853" y="758"/>
                  <a:pt x="9660" y="758"/>
                </a:cubicBezTo>
              </a:path>
            </a:pathLst>
          </a:custGeom>
          <a:noFill/>
          <a:ln w="635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67CD793-20D3-4554-AF1B-93189A7FECA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53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Prior Appropriation Doctrine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3252986"/>
            <a:ext cx="428625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7CD793-20D3-4554-AF1B-93189A7FECA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33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US 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" t="12178" r="4955" b="5536"/>
          <a:stretch>
            <a:fillRect/>
          </a:stretch>
        </p:blipFill>
        <p:spPr bwMode="auto">
          <a:xfrm>
            <a:off x="1516062" y="457200"/>
            <a:ext cx="9151938" cy="55626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1" name="Text Box 6"/>
          <p:cNvSpPr txBox="1">
            <a:spLocks noChangeArrowheads="1"/>
          </p:cNvSpPr>
          <p:nvPr/>
        </p:nvSpPr>
        <p:spPr bwMode="auto">
          <a:xfrm>
            <a:off x="1524000" y="6027739"/>
            <a:ext cx="9144000" cy="58477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en-US" sz="1600" b="1" dirty="0">
                <a:latin typeface="Arial" charset="0"/>
              </a:rPr>
              <a:t>Irwin v. Phillips</a:t>
            </a:r>
          </a:p>
          <a:p>
            <a:pPr eaLnBrk="1" hangingPunct="1">
              <a:buFontTx/>
              <a:buAutoNum type="arabicPeriod"/>
            </a:pPr>
            <a:r>
              <a:rPr lang="en-US" sz="1600" b="1" dirty="0">
                <a:latin typeface="Arial" charset="0"/>
              </a:rPr>
              <a:t>R.J.A., Inc. v. Water Users Association</a:t>
            </a:r>
          </a:p>
        </p:txBody>
      </p:sp>
      <p:sp>
        <p:nvSpPr>
          <p:cNvPr id="22534" name="AutoShape 15"/>
          <p:cNvSpPr>
            <a:spLocks noChangeArrowheads="1"/>
          </p:cNvSpPr>
          <p:nvPr/>
        </p:nvSpPr>
        <p:spPr bwMode="auto">
          <a:xfrm>
            <a:off x="1828801" y="2514601"/>
            <a:ext cx="347663" cy="347663"/>
          </a:xfrm>
          <a:prstGeom prst="star16">
            <a:avLst>
              <a:gd name="adj" fmla="val 37500"/>
            </a:avLst>
          </a:prstGeom>
          <a:solidFill>
            <a:srgbClr val="FF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b="1">
                <a:latin typeface="Arial" charset="0"/>
              </a:rPr>
              <a:t>1</a:t>
            </a:r>
          </a:p>
        </p:txBody>
      </p:sp>
      <p:sp>
        <p:nvSpPr>
          <p:cNvPr id="22535" name="AutoShape 16"/>
          <p:cNvSpPr>
            <a:spLocks noChangeArrowheads="1"/>
          </p:cNvSpPr>
          <p:nvPr/>
        </p:nvSpPr>
        <p:spPr bwMode="auto">
          <a:xfrm>
            <a:off x="4495801" y="2819401"/>
            <a:ext cx="347663" cy="347663"/>
          </a:xfrm>
          <a:prstGeom prst="star16">
            <a:avLst>
              <a:gd name="adj" fmla="val 37500"/>
            </a:avLst>
          </a:prstGeom>
          <a:solidFill>
            <a:srgbClr val="FF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b="1">
                <a:latin typeface="Arial" charset="0"/>
              </a:rPr>
              <a:t>2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67CD793-20D3-4554-AF1B-93189A7FECA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37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 Cal. 140 (Cal. 1855)</a:t>
            </a:r>
          </a:p>
          <a:p>
            <a:r>
              <a:rPr lang="en-US" dirty="0" smtClean="0"/>
              <a:t>p. 880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Irwin v. Phillips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7CD793-20D3-4554-AF1B-93189A7FECA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54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9" name="Picture 5" descr="p845 photo only - hydraulic min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1" y="917576"/>
            <a:ext cx="8570913" cy="4949825"/>
          </a:xfrm>
          <a:prstGeom prst="rect">
            <a:avLst/>
          </a:prstGeom>
          <a:noFill/>
        </p:spPr>
      </p:pic>
      <p:sp>
        <p:nvSpPr>
          <p:cNvPr id="164870" name="Text Box 6"/>
          <p:cNvSpPr txBox="1">
            <a:spLocks noChangeArrowheads="1"/>
          </p:cNvSpPr>
          <p:nvPr/>
        </p:nvSpPr>
        <p:spPr bwMode="auto">
          <a:xfrm>
            <a:off x="3429000" y="6324600"/>
            <a:ext cx="693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dirty="0"/>
              <a:t>Photo by Carleton E. Watkins, “Hydraulic Mining. Malakoff </a:t>
            </a:r>
            <a:r>
              <a:rPr lang="en-US" sz="1200" dirty="0" err="1"/>
              <a:t>Diggins</a:t>
            </a:r>
            <a:r>
              <a:rPr lang="en-US" sz="1200" dirty="0"/>
              <a:t>, North Bloomfield, Nevada Co.”</a:t>
            </a:r>
          </a:p>
          <a:p>
            <a:pPr algn="r"/>
            <a:r>
              <a:rPr lang="en-US" sz="1200" dirty="0"/>
              <a:t>Source: California Historical Society, FN-29110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CD793-20D3-4554-AF1B-93189A7FECA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96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Law of the Mining Camp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Courts are bound to take notice of the political and social condition of the country, which they judicially rule.</a:t>
            </a:r>
          </a:p>
          <a:p>
            <a:endParaRPr lang="en-US" sz="3200" dirty="0" smtClean="0"/>
          </a:p>
          <a:p>
            <a:r>
              <a:rPr lang="en-US" sz="3200" dirty="0" smtClean="0"/>
              <a:t>TRANSLATION</a:t>
            </a:r>
            <a:r>
              <a:rPr lang="en-US" sz="3200" dirty="0" smtClean="0">
                <a:sym typeface="Wingdings" pitchFamily="2" charset="2"/>
              </a:rPr>
              <a:t>  “We as judges would be crazy to impose rules that we cannot enforce, contrary to the customs already established in the rough-and-tumble mining camps.”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67CD793-20D3-4554-AF1B-93189A7FECA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240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R.J.A., Inc. v. Water Users Association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690 P.2d 823 (</a:t>
            </a:r>
            <a:r>
              <a:rPr lang="en-US" cap="none" dirty="0" smtClean="0"/>
              <a:t>Colo. 1984) (</a:t>
            </a:r>
            <a:r>
              <a:rPr lang="en-US" cap="none" dirty="0" err="1" smtClean="0"/>
              <a:t>Lohr</a:t>
            </a:r>
            <a:r>
              <a:rPr lang="en-US" cap="none" dirty="0" smtClean="0"/>
              <a:t>, J.)</a:t>
            </a:r>
          </a:p>
          <a:p>
            <a:r>
              <a:rPr lang="en-US" cap="none" dirty="0" smtClean="0"/>
              <a:t>p.882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CD793-20D3-4554-AF1B-93189A7FECA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64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85900" y="150827"/>
            <a:ext cx="4910138" cy="3106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34076" y="3293271"/>
            <a:ext cx="4498972" cy="3374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896099" y="669334"/>
            <a:ext cx="27903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ym typeface="Wingdings" pitchFamily="2" charset="2"/>
              </a:rPr>
              <a:t></a:t>
            </a:r>
            <a:r>
              <a:rPr lang="en-US" sz="2400" dirty="0"/>
              <a:t>Saturated </a:t>
            </a:r>
            <a:r>
              <a:rPr lang="en-US" sz="2400" dirty="0" err="1"/>
              <a:t>seepy</a:t>
            </a:r>
            <a:r>
              <a:rPr lang="en-US" sz="2400" dirty="0"/>
              <a:t> condition with high evaporation and </a:t>
            </a:r>
            <a:r>
              <a:rPr lang="en-US" sz="2400" dirty="0" err="1"/>
              <a:t>evapotranspiration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2882685" y="3886202"/>
            <a:ext cx="25275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Unimpeded drainage and high flows </a:t>
            </a:r>
            <a:r>
              <a:rPr lang="en-US" sz="3200" dirty="0">
                <a:sym typeface="Wingdings" pitchFamily="2" charset="2"/>
              </a:rPr>
              <a:t></a:t>
            </a:r>
            <a:endParaRPr lang="en-US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CD793-20D3-4554-AF1B-93189A7FECA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76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Waste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67CD793-20D3-4554-AF1B-93189A7FECA3}" type="slidenum">
              <a:rPr lang="en-US" smtClean="0"/>
              <a:t>29</a:t>
            </a:fld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19" y="4011418"/>
            <a:ext cx="3703845" cy="2441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" y="1308100"/>
            <a:ext cx="4026239" cy="255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00" y="1308100"/>
            <a:ext cx="655140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329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1752600" y="76201"/>
            <a:ext cx="86868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44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Creating a Water Law System</a:t>
            </a:r>
          </a:p>
        </p:txBody>
      </p:sp>
      <p:grpSp>
        <p:nvGrpSpPr>
          <p:cNvPr id="15363" name="Group 5"/>
          <p:cNvGrpSpPr>
            <a:grpSpLocks noChangeAspect="1"/>
          </p:cNvGrpSpPr>
          <p:nvPr/>
        </p:nvGrpSpPr>
        <p:grpSpPr bwMode="auto">
          <a:xfrm>
            <a:off x="2895601" y="2209800"/>
            <a:ext cx="6411913" cy="3314700"/>
            <a:chOff x="979" y="1622"/>
            <a:chExt cx="10098" cy="5220"/>
          </a:xfrm>
        </p:grpSpPr>
        <p:sp>
          <p:nvSpPr>
            <p:cNvPr id="15365" name="AutoShape 6"/>
            <p:cNvSpPr>
              <a:spLocks noChangeAspect="1" noChangeArrowheads="1"/>
            </p:cNvSpPr>
            <p:nvPr/>
          </p:nvSpPr>
          <p:spPr bwMode="auto">
            <a:xfrm>
              <a:off x="979" y="1622"/>
              <a:ext cx="10098" cy="5220"/>
            </a:xfrm>
            <a:prstGeom prst="rect">
              <a:avLst/>
            </a:prstGeom>
            <a:solidFill>
              <a:srgbClr val="0099CC"/>
            </a:solidFill>
            <a:ln w="412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66" name="Line 7"/>
            <p:cNvSpPr>
              <a:spLocks noChangeShapeType="1"/>
            </p:cNvSpPr>
            <p:nvPr/>
          </p:nvSpPr>
          <p:spPr bwMode="auto">
            <a:xfrm flipV="1">
              <a:off x="2288" y="2882"/>
              <a:ext cx="851" cy="1620"/>
            </a:xfrm>
            <a:prstGeom prst="line">
              <a:avLst/>
            </a:prstGeom>
            <a:noFill/>
            <a:ln w="38100">
              <a:solidFill>
                <a:srgbClr val="33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67" name="Line 8"/>
            <p:cNvSpPr>
              <a:spLocks noChangeShapeType="1"/>
            </p:cNvSpPr>
            <p:nvPr/>
          </p:nvSpPr>
          <p:spPr bwMode="auto">
            <a:xfrm>
              <a:off x="3784" y="4322"/>
              <a:ext cx="1695" cy="2520"/>
            </a:xfrm>
            <a:prstGeom prst="line">
              <a:avLst/>
            </a:prstGeom>
            <a:noFill/>
            <a:ln w="38100">
              <a:solidFill>
                <a:srgbClr val="33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68" name="Line 9"/>
            <p:cNvSpPr>
              <a:spLocks noChangeShapeType="1"/>
            </p:cNvSpPr>
            <p:nvPr/>
          </p:nvSpPr>
          <p:spPr bwMode="auto">
            <a:xfrm flipV="1">
              <a:off x="6739" y="2882"/>
              <a:ext cx="539" cy="108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69" name="Line 10"/>
            <p:cNvSpPr>
              <a:spLocks noChangeShapeType="1"/>
            </p:cNvSpPr>
            <p:nvPr/>
          </p:nvSpPr>
          <p:spPr bwMode="auto">
            <a:xfrm>
              <a:off x="9581" y="4502"/>
              <a:ext cx="218" cy="162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0" name="Text Box 11"/>
            <p:cNvSpPr txBox="1">
              <a:spLocks noChangeArrowheads="1"/>
            </p:cNvSpPr>
            <p:nvPr/>
          </p:nvSpPr>
          <p:spPr bwMode="auto">
            <a:xfrm>
              <a:off x="1727" y="3962"/>
              <a:ext cx="594" cy="540"/>
            </a:xfrm>
            <a:prstGeom prst="rect">
              <a:avLst/>
            </a:pr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b="1">
                  <a:solidFill>
                    <a:srgbClr val="000000"/>
                  </a:solidFill>
                </a:rPr>
                <a:t>A</a:t>
              </a:r>
            </a:p>
          </p:txBody>
        </p:sp>
        <p:sp>
          <p:nvSpPr>
            <p:cNvPr id="15371" name="Text Box 12"/>
            <p:cNvSpPr txBox="1">
              <a:spLocks noChangeArrowheads="1"/>
            </p:cNvSpPr>
            <p:nvPr/>
          </p:nvSpPr>
          <p:spPr bwMode="auto">
            <a:xfrm>
              <a:off x="3499" y="3782"/>
              <a:ext cx="538" cy="720"/>
            </a:xfrm>
            <a:prstGeom prst="rect">
              <a:avLst/>
            </a:pr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b="1">
                  <a:solidFill>
                    <a:srgbClr val="000000"/>
                  </a:solidFill>
                </a:rPr>
                <a:t>B</a:t>
              </a:r>
            </a:p>
          </p:txBody>
        </p:sp>
        <p:sp>
          <p:nvSpPr>
            <p:cNvPr id="15372" name="Text Box 13"/>
            <p:cNvSpPr txBox="1">
              <a:spLocks noChangeArrowheads="1"/>
            </p:cNvSpPr>
            <p:nvPr/>
          </p:nvSpPr>
          <p:spPr bwMode="auto">
            <a:xfrm>
              <a:off x="4579" y="3242"/>
              <a:ext cx="538" cy="540"/>
            </a:xfrm>
            <a:prstGeom prst="rect">
              <a:avLst/>
            </a:pr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b="1">
                  <a:solidFill>
                    <a:srgbClr val="000000"/>
                  </a:solidFill>
                </a:rPr>
                <a:t>C</a:t>
              </a:r>
            </a:p>
          </p:txBody>
        </p:sp>
        <p:sp>
          <p:nvSpPr>
            <p:cNvPr id="15373" name="Text Box 14"/>
            <p:cNvSpPr txBox="1">
              <a:spLocks noChangeArrowheads="1"/>
            </p:cNvSpPr>
            <p:nvPr/>
          </p:nvSpPr>
          <p:spPr bwMode="auto">
            <a:xfrm>
              <a:off x="6199" y="3422"/>
              <a:ext cx="538" cy="540"/>
            </a:xfrm>
            <a:prstGeom prst="rect">
              <a:avLst/>
            </a:pr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b="1">
                  <a:solidFill>
                    <a:srgbClr val="000000"/>
                  </a:solidFill>
                </a:rPr>
                <a:t>D</a:t>
              </a:r>
            </a:p>
          </p:txBody>
        </p:sp>
        <p:sp>
          <p:nvSpPr>
            <p:cNvPr id="15374" name="Line 15"/>
            <p:cNvSpPr>
              <a:spLocks noChangeShapeType="1"/>
            </p:cNvSpPr>
            <p:nvPr/>
          </p:nvSpPr>
          <p:spPr bwMode="auto">
            <a:xfrm flipV="1">
              <a:off x="5119" y="2522"/>
              <a:ext cx="360" cy="108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5" name="Text Box 16"/>
            <p:cNvSpPr txBox="1">
              <a:spLocks noChangeArrowheads="1"/>
            </p:cNvSpPr>
            <p:nvPr/>
          </p:nvSpPr>
          <p:spPr bwMode="auto">
            <a:xfrm>
              <a:off x="7279" y="3422"/>
              <a:ext cx="538" cy="540"/>
            </a:xfrm>
            <a:prstGeom prst="rect">
              <a:avLst/>
            </a:pr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b="1">
                  <a:solidFill>
                    <a:srgbClr val="000000"/>
                  </a:solidFill>
                </a:rPr>
                <a:t>E</a:t>
              </a:r>
            </a:p>
          </p:txBody>
        </p:sp>
        <p:sp>
          <p:nvSpPr>
            <p:cNvPr id="15376" name="Line 17"/>
            <p:cNvSpPr>
              <a:spLocks noChangeShapeType="1"/>
            </p:cNvSpPr>
            <p:nvPr/>
          </p:nvSpPr>
          <p:spPr bwMode="auto">
            <a:xfrm flipV="1">
              <a:off x="7819" y="2702"/>
              <a:ext cx="720" cy="144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7" name="Text Box 18"/>
            <p:cNvSpPr txBox="1">
              <a:spLocks noChangeArrowheads="1"/>
            </p:cNvSpPr>
            <p:nvPr/>
          </p:nvSpPr>
          <p:spPr bwMode="auto">
            <a:xfrm>
              <a:off x="8539" y="3782"/>
              <a:ext cx="538" cy="540"/>
            </a:xfrm>
            <a:prstGeom prst="rect">
              <a:avLst/>
            </a:pr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b="1">
                  <a:solidFill>
                    <a:srgbClr val="000000"/>
                  </a:solidFill>
                </a:rPr>
                <a:t>F</a:t>
              </a:r>
            </a:p>
          </p:txBody>
        </p:sp>
        <p:sp>
          <p:nvSpPr>
            <p:cNvPr id="15378" name="Text Box 19"/>
            <p:cNvSpPr txBox="1">
              <a:spLocks noChangeArrowheads="1"/>
            </p:cNvSpPr>
            <p:nvPr/>
          </p:nvSpPr>
          <p:spPr bwMode="auto">
            <a:xfrm>
              <a:off x="9439" y="3962"/>
              <a:ext cx="538" cy="540"/>
            </a:xfrm>
            <a:prstGeom prst="rect">
              <a:avLst/>
            </a:pr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b="1">
                  <a:solidFill>
                    <a:srgbClr val="000000"/>
                  </a:solidFill>
                </a:rPr>
                <a:t>G</a:t>
              </a:r>
            </a:p>
          </p:txBody>
        </p:sp>
        <p:sp>
          <p:nvSpPr>
            <p:cNvPr id="15379" name="AutoShape 20"/>
            <p:cNvSpPr>
              <a:spLocks noChangeArrowheads="1"/>
            </p:cNvSpPr>
            <p:nvPr/>
          </p:nvSpPr>
          <p:spPr bwMode="auto">
            <a:xfrm>
              <a:off x="2599" y="4502"/>
              <a:ext cx="1260" cy="540"/>
            </a:xfrm>
            <a:prstGeom prst="homePlate">
              <a:avLst>
                <a:gd name="adj" fmla="val 58333"/>
              </a:avLst>
            </a:prstGeom>
            <a:solidFill>
              <a:srgbClr val="0099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 b="1">
                  <a:solidFill>
                    <a:srgbClr val="000000"/>
                  </a:solidFill>
                </a:rPr>
                <a:t>950 cfs</a:t>
              </a: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380" name="AutoShape 21"/>
            <p:cNvSpPr>
              <a:spLocks noChangeArrowheads="1"/>
            </p:cNvSpPr>
            <p:nvPr/>
          </p:nvSpPr>
          <p:spPr bwMode="auto">
            <a:xfrm>
              <a:off x="979" y="4862"/>
              <a:ext cx="1320" cy="540"/>
            </a:xfrm>
            <a:prstGeom prst="homePlate">
              <a:avLst>
                <a:gd name="adj" fmla="val 61111"/>
              </a:avLst>
            </a:prstGeom>
            <a:solidFill>
              <a:srgbClr val="0099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 b="1">
                  <a:solidFill>
                    <a:srgbClr val="000000"/>
                  </a:solidFill>
                </a:rPr>
                <a:t>1000 cfs</a:t>
              </a: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381" name="AutoShape 22"/>
            <p:cNvSpPr>
              <a:spLocks noChangeArrowheads="1"/>
            </p:cNvSpPr>
            <p:nvPr/>
          </p:nvSpPr>
          <p:spPr bwMode="auto">
            <a:xfrm>
              <a:off x="4158" y="4322"/>
              <a:ext cx="1260" cy="540"/>
            </a:xfrm>
            <a:prstGeom prst="homePlate">
              <a:avLst>
                <a:gd name="adj" fmla="val 58333"/>
              </a:avLst>
            </a:prstGeom>
            <a:solidFill>
              <a:srgbClr val="0099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 b="1">
                  <a:solidFill>
                    <a:srgbClr val="000000"/>
                  </a:solidFill>
                </a:rPr>
                <a:t>900 cfs</a:t>
              </a: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382" name="AutoShape 23"/>
            <p:cNvSpPr>
              <a:spLocks noChangeArrowheads="1"/>
            </p:cNvSpPr>
            <p:nvPr/>
          </p:nvSpPr>
          <p:spPr bwMode="auto">
            <a:xfrm>
              <a:off x="5299" y="3962"/>
              <a:ext cx="1260" cy="540"/>
            </a:xfrm>
            <a:prstGeom prst="homePlate">
              <a:avLst>
                <a:gd name="adj" fmla="val 58333"/>
              </a:avLst>
            </a:prstGeom>
            <a:solidFill>
              <a:srgbClr val="0099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 b="1">
                  <a:solidFill>
                    <a:srgbClr val="000000"/>
                  </a:solidFill>
                </a:rPr>
                <a:t>800 cfs</a:t>
              </a: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383" name="AutoShape 24"/>
            <p:cNvSpPr>
              <a:spLocks noChangeArrowheads="1"/>
            </p:cNvSpPr>
            <p:nvPr/>
          </p:nvSpPr>
          <p:spPr bwMode="auto">
            <a:xfrm>
              <a:off x="8179" y="4502"/>
              <a:ext cx="1260" cy="540"/>
            </a:xfrm>
            <a:prstGeom prst="homePlate">
              <a:avLst>
                <a:gd name="adj" fmla="val 58333"/>
              </a:avLst>
            </a:prstGeom>
            <a:solidFill>
              <a:srgbClr val="0099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 b="1">
                  <a:solidFill>
                    <a:srgbClr val="000000"/>
                  </a:solidFill>
                </a:rPr>
                <a:t>200 cfs</a:t>
              </a: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384" name="AutoShape 25"/>
            <p:cNvSpPr>
              <a:spLocks noChangeArrowheads="1"/>
            </p:cNvSpPr>
            <p:nvPr/>
          </p:nvSpPr>
          <p:spPr bwMode="auto">
            <a:xfrm>
              <a:off x="6559" y="4142"/>
              <a:ext cx="1260" cy="540"/>
            </a:xfrm>
            <a:prstGeom prst="homePlate">
              <a:avLst>
                <a:gd name="adj" fmla="val 58333"/>
              </a:avLst>
            </a:prstGeom>
            <a:solidFill>
              <a:srgbClr val="0099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 b="1">
                  <a:solidFill>
                    <a:srgbClr val="000000"/>
                  </a:solidFill>
                </a:rPr>
                <a:t>600 cfs</a:t>
              </a: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385" name="AutoShape 26"/>
            <p:cNvSpPr>
              <a:spLocks noChangeArrowheads="1"/>
            </p:cNvSpPr>
            <p:nvPr/>
          </p:nvSpPr>
          <p:spPr bwMode="auto">
            <a:xfrm>
              <a:off x="9768" y="4682"/>
              <a:ext cx="1309" cy="540"/>
            </a:xfrm>
            <a:prstGeom prst="homePlate">
              <a:avLst>
                <a:gd name="adj" fmla="val 60602"/>
              </a:avLst>
            </a:prstGeom>
            <a:solidFill>
              <a:srgbClr val="0099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 b="1">
                  <a:solidFill>
                    <a:srgbClr val="000000"/>
                  </a:solidFill>
                </a:rPr>
                <a:t>100 cfs</a:t>
              </a: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386" name="Freeform 27"/>
            <p:cNvSpPr>
              <a:spLocks/>
            </p:cNvSpPr>
            <p:nvPr/>
          </p:nvSpPr>
          <p:spPr bwMode="auto">
            <a:xfrm>
              <a:off x="4039" y="6122"/>
              <a:ext cx="1433" cy="395"/>
            </a:xfrm>
            <a:custGeom>
              <a:avLst/>
              <a:gdLst>
                <a:gd name="T0" fmla="*/ 8 w 1433"/>
                <a:gd name="T1" fmla="*/ 350 h 395"/>
                <a:gd name="T2" fmla="*/ 68 w 1433"/>
                <a:gd name="T3" fmla="*/ 275 h 395"/>
                <a:gd name="T4" fmla="*/ 143 w 1433"/>
                <a:gd name="T5" fmla="*/ 200 h 395"/>
                <a:gd name="T6" fmla="*/ 158 w 1433"/>
                <a:gd name="T7" fmla="*/ 155 h 395"/>
                <a:gd name="T8" fmla="*/ 203 w 1433"/>
                <a:gd name="T9" fmla="*/ 140 h 395"/>
                <a:gd name="T10" fmla="*/ 248 w 1433"/>
                <a:gd name="T11" fmla="*/ 110 h 395"/>
                <a:gd name="T12" fmla="*/ 353 w 1433"/>
                <a:gd name="T13" fmla="*/ 155 h 395"/>
                <a:gd name="T14" fmla="*/ 428 w 1433"/>
                <a:gd name="T15" fmla="*/ 230 h 395"/>
                <a:gd name="T16" fmla="*/ 518 w 1433"/>
                <a:gd name="T17" fmla="*/ 350 h 395"/>
                <a:gd name="T18" fmla="*/ 683 w 1433"/>
                <a:gd name="T19" fmla="*/ 185 h 395"/>
                <a:gd name="T20" fmla="*/ 803 w 1433"/>
                <a:gd name="T21" fmla="*/ 50 h 395"/>
                <a:gd name="T22" fmla="*/ 848 w 1433"/>
                <a:gd name="T23" fmla="*/ 5 h 395"/>
                <a:gd name="T24" fmla="*/ 908 w 1433"/>
                <a:gd name="T25" fmla="*/ 65 h 395"/>
                <a:gd name="T26" fmla="*/ 968 w 1433"/>
                <a:gd name="T27" fmla="*/ 155 h 395"/>
                <a:gd name="T28" fmla="*/ 1013 w 1433"/>
                <a:gd name="T29" fmla="*/ 245 h 395"/>
                <a:gd name="T30" fmla="*/ 1058 w 1433"/>
                <a:gd name="T31" fmla="*/ 275 h 395"/>
                <a:gd name="T32" fmla="*/ 1103 w 1433"/>
                <a:gd name="T33" fmla="*/ 365 h 395"/>
                <a:gd name="T34" fmla="*/ 1178 w 1433"/>
                <a:gd name="T35" fmla="*/ 335 h 395"/>
                <a:gd name="T36" fmla="*/ 1268 w 1433"/>
                <a:gd name="T37" fmla="*/ 230 h 395"/>
                <a:gd name="T38" fmla="*/ 1373 w 1433"/>
                <a:gd name="T39" fmla="*/ 350 h 395"/>
                <a:gd name="T40" fmla="*/ 1418 w 1433"/>
                <a:gd name="T41" fmla="*/ 365 h 395"/>
                <a:gd name="T42" fmla="*/ 1433 w 1433"/>
                <a:gd name="T43" fmla="*/ 395 h 39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433"/>
                <a:gd name="T67" fmla="*/ 0 h 395"/>
                <a:gd name="T68" fmla="*/ 1433 w 1433"/>
                <a:gd name="T69" fmla="*/ 395 h 39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433" h="395">
                  <a:moveTo>
                    <a:pt x="8" y="350"/>
                  </a:moveTo>
                  <a:cubicBezTo>
                    <a:pt x="37" y="262"/>
                    <a:pt x="0" y="343"/>
                    <a:pt x="68" y="275"/>
                  </a:cubicBezTo>
                  <a:cubicBezTo>
                    <a:pt x="168" y="175"/>
                    <a:pt x="23" y="280"/>
                    <a:pt x="143" y="200"/>
                  </a:cubicBezTo>
                  <a:cubicBezTo>
                    <a:pt x="148" y="185"/>
                    <a:pt x="147" y="166"/>
                    <a:pt x="158" y="155"/>
                  </a:cubicBezTo>
                  <a:cubicBezTo>
                    <a:pt x="169" y="144"/>
                    <a:pt x="189" y="147"/>
                    <a:pt x="203" y="140"/>
                  </a:cubicBezTo>
                  <a:cubicBezTo>
                    <a:pt x="219" y="132"/>
                    <a:pt x="233" y="120"/>
                    <a:pt x="248" y="110"/>
                  </a:cubicBezTo>
                  <a:cubicBezTo>
                    <a:pt x="294" y="121"/>
                    <a:pt x="318" y="120"/>
                    <a:pt x="353" y="155"/>
                  </a:cubicBezTo>
                  <a:cubicBezTo>
                    <a:pt x="453" y="255"/>
                    <a:pt x="308" y="150"/>
                    <a:pt x="428" y="230"/>
                  </a:cubicBezTo>
                  <a:cubicBezTo>
                    <a:pt x="448" y="289"/>
                    <a:pt x="466" y="315"/>
                    <a:pt x="518" y="350"/>
                  </a:cubicBezTo>
                  <a:cubicBezTo>
                    <a:pt x="576" y="292"/>
                    <a:pt x="614" y="231"/>
                    <a:pt x="683" y="185"/>
                  </a:cubicBezTo>
                  <a:cubicBezTo>
                    <a:pt x="737" y="105"/>
                    <a:pt x="700" y="153"/>
                    <a:pt x="803" y="50"/>
                  </a:cubicBezTo>
                  <a:cubicBezTo>
                    <a:pt x="818" y="35"/>
                    <a:pt x="848" y="5"/>
                    <a:pt x="848" y="5"/>
                  </a:cubicBezTo>
                  <a:cubicBezTo>
                    <a:pt x="924" y="30"/>
                    <a:pt x="872" y="0"/>
                    <a:pt x="908" y="65"/>
                  </a:cubicBezTo>
                  <a:cubicBezTo>
                    <a:pt x="926" y="97"/>
                    <a:pt x="948" y="125"/>
                    <a:pt x="968" y="155"/>
                  </a:cubicBezTo>
                  <a:cubicBezTo>
                    <a:pt x="1017" y="228"/>
                    <a:pt x="942" y="174"/>
                    <a:pt x="1013" y="245"/>
                  </a:cubicBezTo>
                  <a:cubicBezTo>
                    <a:pt x="1026" y="258"/>
                    <a:pt x="1043" y="265"/>
                    <a:pt x="1058" y="275"/>
                  </a:cubicBezTo>
                  <a:cubicBezTo>
                    <a:pt x="1063" y="289"/>
                    <a:pt x="1083" y="362"/>
                    <a:pt x="1103" y="365"/>
                  </a:cubicBezTo>
                  <a:cubicBezTo>
                    <a:pt x="1130" y="369"/>
                    <a:pt x="1153" y="345"/>
                    <a:pt x="1178" y="335"/>
                  </a:cubicBezTo>
                  <a:cubicBezTo>
                    <a:pt x="1200" y="270"/>
                    <a:pt x="1201" y="252"/>
                    <a:pt x="1268" y="230"/>
                  </a:cubicBezTo>
                  <a:cubicBezTo>
                    <a:pt x="1343" y="280"/>
                    <a:pt x="1303" y="245"/>
                    <a:pt x="1373" y="350"/>
                  </a:cubicBezTo>
                  <a:cubicBezTo>
                    <a:pt x="1382" y="363"/>
                    <a:pt x="1405" y="356"/>
                    <a:pt x="1418" y="365"/>
                  </a:cubicBezTo>
                  <a:cubicBezTo>
                    <a:pt x="1427" y="372"/>
                    <a:pt x="1428" y="385"/>
                    <a:pt x="1433" y="395"/>
                  </a:cubicBezTo>
                </a:path>
              </a:pathLst>
            </a:custGeom>
            <a:solidFill>
              <a:srgbClr val="0099CC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7" name="Freeform 28"/>
            <p:cNvSpPr>
              <a:spLocks/>
            </p:cNvSpPr>
            <p:nvPr/>
          </p:nvSpPr>
          <p:spPr bwMode="auto">
            <a:xfrm>
              <a:off x="4219" y="5762"/>
              <a:ext cx="1433" cy="395"/>
            </a:xfrm>
            <a:custGeom>
              <a:avLst/>
              <a:gdLst>
                <a:gd name="T0" fmla="*/ 8 w 1433"/>
                <a:gd name="T1" fmla="*/ 350 h 395"/>
                <a:gd name="T2" fmla="*/ 68 w 1433"/>
                <a:gd name="T3" fmla="*/ 275 h 395"/>
                <a:gd name="T4" fmla="*/ 143 w 1433"/>
                <a:gd name="T5" fmla="*/ 200 h 395"/>
                <a:gd name="T6" fmla="*/ 158 w 1433"/>
                <a:gd name="T7" fmla="*/ 155 h 395"/>
                <a:gd name="T8" fmla="*/ 203 w 1433"/>
                <a:gd name="T9" fmla="*/ 140 h 395"/>
                <a:gd name="T10" fmla="*/ 248 w 1433"/>
                <a:gd name="T11" fmla="*/ 110 h 395"/>
                <a:gd name="T12" fmla="*/ 353 w 1433"/>
                <a:gd name="T13" fmla="*/ 155 h 395"/>
                <a:gd name="T14" fmla="*/ 428 w 1433"/>
                <a:gd name="T15" fmla="*/ 230 h 395"/>
                <a:gd name="T16" fmla="*/ 518 w 1433"/>
                <a:gd name="T17" fmla="*/ 350 h 395"/>
                <a:gd name="T18" fmla="*/ 683 w 1433"/>
                <a:gd name="T19" fmla="*/ 185 h 395"/>
                <a:gd name="T20" fmla="*/ 803 w 1433"/>
                <a:gd name="T21" fmla="*/ 50 h 395"/>
                <a:gd name="T22" fmla="*/ 848 w 1433"/>
                <a:gd name="T23" fmla="*/ 5 h 395"/>
                <a:gd name="T24" fmla="*/ 908 w 1433"/>
                <a:gd name="T25" fmla="*/ 65 h 395"/>
                <a:gd name="T26" fmla="*/ 968 w 1433"/>
                <a:gd name="T27" fmla="*/ 155 h 395"/>
                <a:gd name="T28" fmla="*/ 1013 w 1433"/>
                <a:gd name="T29" fmla="*/ 245 h 395"/>
                <a:gd name="T30" fmla="*/ 1058 w 1433"/>
                <a:gd name="T31" fmla="*/ 275 h 395"/>
                <a:gd name="T32" fmla="*/ 1103 w 1433"/>
                <a:gd name="T33" fmla="*/ 365 h 395"/>
                <a:gd name="T34" fmla="*/ 1178 w 1433"/>
                <a:gd name="T35" fmla="*/ 335 h 395"/>
                <a:gd name="T36" fmla="*/ 1268 w 1433"/>
                <a:gd name="T37" fmla="*/ 230 h 395"/>
                <a:gd name="T38" fmla="*/ 1373 w 1433"/>
                <a:gd name="T39" fmla="*/ 350 h 395"/>
                <a:gd name="T40" fmla="*/ 1418 w 1433"/>
                <a:gd name="T41" fmla="*/ 365 h 395"/>
                <a:gd name="T42" fmla="*/ 1433 w 1433"/>
                <a:gd name="T43" fmla="*/ 395 h 39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433"/>
                <a:gd name="T67" fmla="*/ 0 h 395"/>
                <a:gd name="T68" fmla="*/ 1433 w 1433"/>
                <a:gd name="T69" fmla="*/ 395 h 39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433" h="395">
                  <a:moveTo>
                    <a:pt x="8" y="350"/>
                  </a:moveTo>
                  <a:cubicBezTo>
                    <a:pt x="37" y="262"/>
                    <a:pt x="0" y="343"/>
                    <a:pt x="68" y="275"/>
                  </a:cubicBezTo>
                  <a:cubicBezTo>
                    <a:pt x="168" y="175"/>
                    <a:pt x="23" y="280"/>
                    <a:pt x="143" y="200"/>
                  </a:cubicBezTo>
                  <a:cubicBezTo>
                    <a:pt x="148" y="185"/>
                    <a:pt x="147" y="166"/>
                    <a:pt x="158" y="155"/>
                  </a:cubicBezTo>
                  <a:cubicBezTo>
                    <a:pt x="169" y="144"/>
                    <a:pt x="189" y="147"/>
                    <a:pt x="203" y="140"/>
                  </a:cubicBezTo>
                  <a:cubicBezTo>
                    <a:pt x="219" y="132"/>
                    <a:pt x="233" y="120"/>
                    <a:pt x="248" y="110"/>
                  </a:cubicBezTo>
                  <a:cubicBezTo>
                    <a:pt x="294" y="121"/>
                    <a:pt x="318" y="120"/>
                    <a:pt x="353" y="155"/>
                  </a:cubicBezTo>
                  <a:cubicBezTo>
                    <a:pt x="453" y="255"/>
                    <a:pt x="308" y="150"/>
                    <a:pt x="428" y="230"/>
                  </a:cubicBezTo>
                  <a:cubicBezTo>
                    <a:pt x="448" y="289"/>
                    <a:pt x="466" y="315"/>
                    <a:pt x="518" y="350"/>
                  </a:cubicBezTo>
                  <a:cubicBezTo>
                    <a:pt x="576" y="292"/>
                    <a:pt x="614" y="231"/>
                    <a:pt x="683" y="185"/>
                  </a:cubicBezTo>
                  <a:cubicBezTo>
                    <a:pt x="737" y="105"/>
                    <a:pt x="700" y="153"/>
                    <a:pt x="803" y="50"/>
                  </a:cubicBezTo>
                  <a:cubicBezTo>
                    <a:pt x="818" y="35"/>
                    <a:pt x="848" y="5"/>
                    <a:pt x="848" y="5"/>
                  </a:cubicBezTo>
                  <a:cubicBezTo>
                    <a:pt x="924" y="30"/>
                    <a:pt x="872" y="0"/>
                    <a:pt x="908" y="65"/>
                  </a:cubicBezTo>
                  <a:cubicBezTo>
                    <a:pt x="926" y="97"/>
                    <a:pt x="948" y="125"/>
                    <a:pt x="968" y="155"/>
                  </a:cubicBezTo>
                  <a:cubicBezTo>
                    <a:pt x="1017" y="228"/>
                    <a:pt x="942" y="174"/>
                    <a:pt x="1013" y="245"/>
                  </a:cubicBezTo>
                  <a:cubicBezTo>
                    <a:pt x="1026" y="258"/>
                    <a:pt x="1043" y="265"/>
                    <a:pt x="1058" y="275"/>
                  </a:cubicBezTo>
                  <a:cubicBezTo>
                    <a:pt x="1063" y="289"/>
                    <a:pt x="1083" y="362"/>
                    <a:pt x="1103" y="365"/>
                  </a:cubicBezTo>
                  <a:cubicBezTo>
                    <a:pt x="1130" y="369"/>
                    <a:pt x="1153" y="345"/>
                    <a:pt x="1178" y="335"/>
                  </a:cubicBezTo>
                  <a:cubicBezTo>
                    <a:pt x="1200" y="270"/>
                    <a:pt x="1201" y="252"/>
                    <a:pt x="1268" y="230"/>
                  </a:cubicBezTo>
                  <a:cubicBezTo>
                    <a:pt x="1343" y="280"/>
                    <a:pt x="1303" y="245"/>
                    <a:pt x="1373" y="350"/>
                  </a:cubicBezTo>
                  <a:cubicBezTo>
                    <a:pt x="1382" y="363"/>
                    <a:pt x="1405" y="356"/>
                    <a:pt x="1418" y="365"/>
                  </a:cubicBezTo>
                  <a:cubicBezTo>
                    <a:pt x="1427" y="372"/>
                    <a:pt x="1428" y="385"/>
                    <a:pt x="1433" y="395"/>
                  </a:cubicBezTo>
                </a:path>
              </a:pathLst>
            </a:custGeom>
            <a:solidFill>
              <a:srgbClr val="0099CC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8" name="Freeform 29"/>
            <p:cNvSpPr>
              <a:spLocks/>
            </p:cNvSpPr>
            <p:nvPr/>
          </p:nvSpPr>
          <p:spPr bwMode="auto">
            <a:xfrm>
              <a:off x="4378" y="5605"/>
              <a:ext cx="1433" cy="395"/>
            </a:xfrm>
            <a:custGeom>
              <a:avLst/>
              <a:gdLst>
                <a:gd name="T0" fmla="*/ 8 w 1433"/>
                <a:gd name="T1" fmla="*/ 350 h 395"/>
                <a:gd name="T2" fmla="*/ 68 w 1433"/>
                <a:gd name="T3" fmla="*/ 275 h 395"/>
                <a:gd name="T4" fmla="*/ 143 w 1433"/>
                <a:gd name="T5" fmla="*/ 200 h 395"/>
                <a:gd name="T6" fmla="*/ 158 w 1433"/>
                <a:gd name="T7" fmla="*/ 155 h 395"/>
                <a:gd name="T8" fmla="*/ 203 w 1433"/>
                <a:gd name="T9" fmla="*/ 140 h 395"/>
                <a:gd name="T10" fmla="*/ 248 w 1433"/>
                <a:gd name="T11" fmla="*/ 110 h 395"/>
                <a:gd name="T12" fmla="*/ 353 w 1433"/>
                <a:gd name="T13" fmla="*/ 155 h 395"/>
                <a:gd name="T14" fmla="*/ 428 w 1433"/>
                <a:gd name="T15" fmla="*/ 230 h 395"/>
                <a:gd name="T16" fmla="*/ 518 w 1433"/>
                <a:gd name="T17" fmla="*/ 350 h 395"/>
                <a:gd name="T18" fmla="*/ 683 w 1433"/>
                <a:gd name="T19" fmla="*/ 185 h 395"/>
                <a:gd name="T20" fmla="*/ 803 w 1433"/>
                <a:gd name="T21" fmla="*/ 50 h 395"/>
                <a:gd name="T22" fmla="*/ 848 w 1433"/>
                <a:gd name="T23" fmla="*/ 5 h 395"/>
                <a:gd name="T24" fmla="*/ 908 w 1433"/>
                <a:gd name="T25" fmla="*/ 65 h 395"/>
                <a:gd name="T26" fmla="*/ 968 w 1433"/>
                <a:gd name="T27" fmla="*/ 155 h 395"/>
                <a:gd name="T28" fmla="*/ 1013 w 1433"/>
                <a:gd name="T29" fmla="*/ 245 h 395"/>
                <a:gd name="T30" fmla="*/ 1058 w 1433"/>
                <a:gd name="T31" fmla="*/ 275 h 395"/>
                <a:gd name="T32" fmla="*/ 1103 w 1433"/>
                <a:gd name="T33" fmla="*/ 365 h 395"/>
                <a:gd name="T34" fmla="*/ 1178 w 1433"/>
                <a:gd name="T35" fmla="*/ 335 h 395"/>
                <a:gd name="T36" fmla="*/ 1268 w 1433"/>
                <a:gd name="T37" fmla="*/ 230 h 395"/>
                <a:gd name="T38" fmla="*/ 1373 w 1433"/>
                <a:gd name="T39" fmla="*/ 350 h 395"/>
                <a:gd name="T40" fmla="*/ 1418 w 1433"/>
                <a:gd name="T41" fmla="*/ 365 h 395"/>
                <a:gd name="T42" fmla="*/ 1433 w 1433"/>
                <a:gd name="T43" fmla="*/ 395 h 39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433"/>
                <a:gd name="T67" fmla="*/ 0 h 395"/>
                <a:gd name="T68" fmla="*/ 1433 w 1433"/>
                <a:gd name="T69" fmla="*/ 395 h 39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433" h="395">
                  <a:moveTo>
                    <a:pt x="8" y="350"/>
                  </a:moveTo>
                  <a:cubicBezTo>
                    <a:pt x="37" y="262"/>
                    <a:pt x="0" y="343"/>
                    <a:pt x="68" y="275"/>
                  </a:cubicBezTo>
                  <a:cubicBezTo>
                    <a:pt x="168" y="175"/>
                    <a:pt x="23" y="280"/>
                    <a:pt x="143" y="200"/>
                  </a:cubicBezTo>
                  <a:cubicBezTo>
                    <a:pt x="148" y="185"/>
                    <a:pt x="147" y="166"/>
                    <a:pt x="158" y="155"/>
                  </a:cubicBezTo>
                  <a:cubicBezTo>
                    <a:pt x="169" y="144"/>
                    <a:pt x="189" y="147"/>
                    <a:pt x="203" y="140"/>
                  </a:cubicBezTo>
                  <a:cubicBezTo>
                    <a:pt x="219" y="132"/>
                    <a:pt x="233" y="120"/>
                    <a:pt x="248" y="110"/>
                  </a:cubicBezTo>
                  <a:cubicBezTo>
                    <a:pt x="294" y="121"/>
                    <a:pt x="318" y="120"/>
                    <a:pt x="353" y="155"/>
                  </a:cubicBezTo>
                  <a:cubicBezTo>
                    <a:pt x="453" y="255"/>
                    <a:pt x="308" y="150"/>
                    <a:pt x="428" y="230"/>
                  </a:cubicBezTo>
                  <a:cubicBezTo>
                    <a:pt x="448" y="289"/>
                    <a:pt x="466" y="315"/>
                    <a:pt x="518" y="350"/>
                  </a:cubicBezTo>
                  <a:cubicBezTo>
                    <a:pt x="576" y="292"/>
                    <a:pt x="614" y="231"/>
                    <a:pt x="683" y="185"/>
                  </a:cubicBezTo>
                  <a:cubicBezTo>
                    <a:pt x="737" y="105"/>
                    <a:pt x="700" y="153"/>
                    <a:pt x="803" y="50"/>
                  </a:cubicBezTo>
                  <a:cubicBezTo>
                    <a:pt x="818" y="35"/>
                    <a:pt x="848" y="5"/>
                    <a:pt x="848" y="5"/>
                  </a:cubicBezTo>
                  <a:cubicBezTo>
                    <a:pt x="924" y="30"/>
                    <a:pt x="872" y="0"/>
                    <a:pt x="908" y="65"/>
                  </a:cubicBezTo>
                  <a:cubicBezTo>
                    <a:pt x="926" y="97"/>
                    <a:pt x="948" y="125"/>
                    <a:pt x="968" y="155"/>
                  </a:cubicBezTo>
                  <a:cubicBezTo>
                    <a:pt x="1017" y="228"/>
                    <a:pt x="942" y="174"/>
                    <a:pt x="1013" y="245"/>
                  </a:cubicBezTo>
                  <a:cubicBezTo>
                    <a:pt x="1026" y="258"/>
                    <a:pt x="1043" y="265"/>
                    <a:pt x="1058" y="275"/>
                  </a:cubicBezTo>
                  <a:cubicBezTo>
                    <a:pt x="1063" y="289"/>
                    <a:pt x="1083" y="362"/>
                    <a:pt x="1103" y="365"/>
                  </a:cubicBezTo>
                  <a:cubicBezTo>
                    <a:pt x="1130" y="369"/>
                    <a:pt x="1153" y="345"/>
                    <a:pt x="1178" y="335"/>
                  </a:cubicBezTo>
                  <a:cubicBezTo>
                    <a:pt x="1200" y="270"/>
                    <a:pt x="1201" y="252"/>
                    <a:pt x="1268" y="230"/>
                  </a:cubicBezTo>
                  <a:cubicBezTo>
                    <a:pt x="1343" y="280"/>
                    <a:pt x="1303" y="245"/>
                    <a:pt x="1373" y="350"/>
                  </a:cubicBezTo>
                  <a:cubicBezTo>
                    <a:pt x="1382" y="363"/>
                    <a:pt x="1405" y="356"/>
                    <a:pt x="1418" y="365"/>
                  </a:cubicBezTo>
                  <a:cubicBezTo>
                    <a:pt x="1427" y="372"/>
                    <a:pt x="1428" y="385"/>
                    <a:pt x="1433" y="395"/>
                  </a:cubicBezTo>
                </a:path>
              </a:pathLst>
            </a:custGeom>
            <a:solidFill>
              <a:srgbClr val="0099CC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364" name="Freeform 30"/>
          <p:cNvSpPr>
            <a:spLocks/>
          </p:cNvSpPr>
          <p:nvPr/>
        </p:nvSpPr>
        <p:spPr bwMode="auto">
          <a:xfrm>
            <a:off x="2895600" y="3505200"/>
            <a:ext cx="6281738" cy="685800"/>
          </a:xfrm>
          <a:custGeom>
            <a:avLst/>
            <a:gdLst>
              <a:gd name="T0" fmla="*/ 0 w 9660"/>
              <a:gd name="T1" fmla="*/ 600523 h 957"/>
              <a:gd name="T2" fmla="*/ 13006 w 9660"/>
              <a:gd name="T3" fmla="*/ 557526 h 957"/>
              <a:gd name="T4" fmla="*/ 52023 w 9660"/>
              <a:gd name="T5" fmla="*/ 571858 h 957"/>
              <a:gd name="T6" fmla="*/ 221096 w 9660"/>
              <a:gd name="T7" fmla="*/ 643520 h 957"/>
              <a:gd name="T8" fmla="*/ 299130 w 9660"/>
              <a:gd name="T9" fmla="*/ 672184 h 957"/>
              <a:gd name="T10" fmla="*/ 858374 w 9660"/>
              <a:gd name="T11" fmla="*/ 643520 h 957"/>
              <a:gd name="T12" fmla="*/ 1040453 w 9660"/>
              <a:gd name="T13" fmla="*/ 600523 h 957"/>
              <a:gd name="T14" fmla="*/ 1313572 w 9660"/>
              <a:gd name="T15" fmla="*/ 543194 h 957"/>
              <a:gd name="T16" fmla="*/ 1482646 w 9660"/>
              <a:gd name="T17" fmla="*/ 485865 h 957"/>
              <a:gd name="T18" fmla="*/ 1755765 w 9660"/>
              <a:gd name="T19" fmla="*/ 442868 h 957"/>
              <a:gd name="T20" fmla="*/ 1794782 w 9660"/>
              <a:gd name="T21" fmla="*/ 428535 h 957"/>
              <a:gd name="T22" fmla="*/ 2210963 w 9660"/>
              <a:gd name="T23" fmla="*/ 385539 h 957"/>
              <a:gd name="T24" fmla="*/ 2367031 w 9660"/>
              <a:gd name="T25" fmla="*/ 328209 h 957"/>
              <a:gd name="T26" fmla="*/ 2445065 w 9660"/>
              <a:gd name="T27" fmla="*/ 299545 h 957"/>
              <a:gd name="T28" fmla="*/ 2536105 w 9660"/>
              <a:gd name="T29" fmla="*/ 256548 h 957"/>
              <a:gd name="T30" fmla="*/ 2718185 w 9660"/>
              <a:gd name="T31" fmla="*/ 113225 h 957"/>
              <a:gd name="T32" fmla="*/ 2744196 w 9660"/>
              <a:gd name="T33" fmla="*/ 70228 h 957"/>
              <a:gd name="T34" fmla="*/ 2783213 w 9660"/>
              <a:gd name="T35" fmla="*/ 55896 h 957"/>
              <a:gd name="T36" fmla="*/ 2861247 w 9660"/>
              <a:gd name="T37" fmla="*/ 12899 h 957"/>
              <a:gd name="T38" fmla="*/ 3160377 w 9660"/>
              <a:gd name="T39" fmla="*/ 70228 h 957"/>
              <a:gd name="T40" fmla="*/ 3316445 w 9660"/>
              <a:gd name="T41" fmla="*/ 141890 h 957"/>
              <a:gd name="T42" fmla="*/ 3446502 w 9660"/>
              <a:gd name="T43" fmla="*/ 170554 h 957"/>
              <a:gd name="T44" fmla="*/ 3680604 w 9660"/>
              <a:gd name="T45" fmla="*/ 227883 h 957"/>
              <a:gd name="T46" fmla="*/ 3953723 w 9660"/>
              <a:gd name="T47" fmla="*/ 242216 h 957"/>
              <a:gd name="T48" fmla="*/ 4499961 w 9660"/>
              <a:gd name="T49" fmla="*/ 299545 h 957"/>
              <a:gd name="T50" fmla="*/ 4942153 w 9660"/>
              <a:gd name="T51" fmla="*/ 442868 h 957"/>
              <a:gd name="T52" fmla="*/ 5137238 w 9660"/>
              <a:gd name="T53" fmla="*/ 528861 h 957"/>
              <a:gd name="T54" fmla="*/ 5410359 w 9660"/>
              <a:gd name="T55" fmla="*/ 557526 h 957"/>
              <a:gd name="T56" fmla="*/ 6281738 w 9660"/>
              <a:gd name="T57" fmla="*/ 543194 h 957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9660"/>
              <a:gd name="T88" fmla="*/ 0 h 957"/>
              <a:gd name="T89" fmla="*/ 9660 w 9660"/>
              <a:gd name="T90" fmla="*/ 957 h 957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9660" h="957">
                <a:moveTo>
                  <a:pt x="0" y="838"/>
                </a:moveTo>
                <a:cubicBezTo>
                  <a:pt x="7" y="818"/>
                  <a:pt x="1" y="787"/>
                  <a:pt x="20" y="778"/>
                </a:cubicBezTo>
                <a:cubicBezTo>
                  <a:pt x="39" y="769"/>
                  <a:pt x="61" y="789"/>
                  <a:pt x="80" y="798"/>
                </a:cubicBezTo>
                <a:cubicBezTo>
                  <a:pt x="429" y="957"/>
                  <a:pt x="91" y="830"/>
                  <a:pt x="340" y="898"/>
                </a:cubicBezTo>
                <a:cubicBezTo>
                  <a:pt x="381" y="909"/>
                  <a:pt x="460" y="938"/>
                  <a:pt x="460" y="938"/>
                </a:cubicBezTo>
                <a:cubicBezTo>
                  <a:pt x="555" y="934"/>
                  <a:pt x="1172" y="912"/>
                  <a:pt x="1320" y="898"/>
                </a:cubicBezTo>
                <a:cubicBezTo>
                  <a:pt x="1410" y="889"/>
                  <a:pt x="1509" y="853"/>
                  <a:pt x="1600" y="838"/>
                </a:cubicBezTo>
                <a:cubicBezTo>
                  <a:pt x="1742" y="814"/>
                  <a:pt x="1880" y="789"/>
                  <a:pt x="2020" y="758"/>
                </a:cubicBezTo>
                <a:cubicBezTo>
                  <a:pt x="2107" y="739"/>
                  <a:pt x="2193" y="689"/>
                  <a:pt x="2280" y="678"/>
                </a:cubicBezTo>
                <a:cubicBezTo>
                  <a:pt x="2419" y="661"/>
                  <a:pt x="2563" y="648"/>
                  <a:pt x="2700" y="618"/>
                </a:cubicBezTo>
                <a:cubicBezTo>
                  <a:pt x="2721" y="613"/>
                  <a:pt x="2739" y="600"/>
                  <a:pt x="2760" y="598"/>
                </a:cubicBezTo>
                <a:cubicBezTo>
                  <a:pt x="2972" y="574"/>
                  <a:pt x="3189" y="578"/>
                  <a:pt x="3400" y="538"/>
                </a:cubicBezTo>
                <a:cubicBezTo>
                  <a:pt x="3645" y="492"/>
                  <a:pt x="3480" y="522"/>
                  <a:pt x="3640" y="458"/>
                </a:cubicBezTo>
                <a:cubicBezTo>
                  <a:pt x="3679" y="442"/>
                  <a:pt x="3725" y="441"/>
                  <a:pt x="3760" y="418"/>
                </a:cubicBezTo>
                <a:cubicBezTo>
                  <a:pt x="3843" y="363"/>
                  <a:pt x="3797" y="384"/>
                  <a:pt x="3900" y="358"/>
                </a:cubicBezTo>
                <a:cubicBezTo>
                  <a:pt x="3990" y="298"/>
                  <a:pt x="4103" y="235"/>
                  <a:pt x="4180" y="158"/>
                </a:cubicBezTo>
                <a:cubicBezTo>
                  <a:pt x="4197" y="141"/>
                  <a:pt x="4201" y="113"/>
                  <a:pt x="4220" y="98"/>
                </a:cubicBezTo>
                <a:cubicBezTo>
                  <a:pt x="4236" y="85"/>
                  <a:pt x="4261" y="87"/>
                  <a:pt x="4280" y="78"/>
                </a:cubicBezTo>
                <a:cubicBezTo>
                  <a:pt x="4435" y="0"/>
                  <a:pt x="4249" y="68"/>
                  <a:pt x="4400" y="18"/>
                </a:cubicBezTo>
                <a:cubicBezTo>
                  <a:pt x="4559" y="36"/>
                  <a:pt x="4704" y="62"/>
                  <a:pt x="4860" y="98"/>
                </a:cubicBezTo>
                <a:cubicBezTo>
                  <a:pt x="4946" y="118"/>
                  <a:pt x="5019" y="168"/>
                  <a:pt x="5100" y="198"/>
                </a:cubicBezTo>
                <a:cubicBezTo>
                  <a:pt x="5151" y="217"/>
                  <a:pt x="5254" y="229"/>
                  <a:pt x="5300" y="238"/>
                </a:cubicBezTo>
                <a:cubicBezTo>
                  <a:pt x="5394" y="256"/>
                  <a:pt x="5557" y="310"/>
                  <a:pt x="5660" y="318"/>
                </a:cubicBezTo>
                <a:cubicBezTo>
                  <a:pt x="5800" y="329"/>
                  <a:pt x="5940" y="331"/>
                  <a:pt x="6080" y="338"/>
                </a:cubicBezTo>
                <a:cubicBezTo>
                  <a:pt x="6362" y="373"/>
                  <a:pt x="6635" y="402"/>
                  <a:pt x="6920" y="418"/>
                </a:cubicBezTo>
                <a:cubicBezTo>
                  <a:pt x="7096" y="535"/>
                  <a:pt x="7399" y="568"/>
                  <a:pt x="7600" y="618"/>
                </a:cubicBezTo>
                <a:cubicBezTo>
                  <a:pt x="7711" y="646"/>
                  <a:pt x="7788" y="716"/>
                  <a:pt x="7900" y="738"/>
                </a:cubicBezTo>
                <a:cubicBezTo>
                  <a:pt x="8105" y="779"/>
                  <a:pt x="7966" y="756"/>
                  <a:pt x="8320" y="778"/>
                </a:cubicBezTo>
                <a:cubicBezTo>
                  <a:pt x="9300" y="754"/>
                  <a:pt x="8853" y="758"/>
                  <a:pt x="9660" y="758"/>
                </a:cubicBezTo>
              </a:path>
            </a:pathLst>
          </a:custGeom>
          <a:noFill/>
          <a:ln w="635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67CD793-20D3-4554-AF1B-93189A7FECA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9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Regulated Riparianism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04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24128" y="477546"/>
            <a:ext cx="9720072" cy="1499616"/>
          </a:xfrm>
        </p:spPr>
        <p:txBody>
          <a:bodyPr/>
          <a:lstStyle/>
          <a:p>
            <a:r>
              <a:rPr lang="en-US" dirty="0" smtClean="0"/>
              <a:t>Obtaining a Water Use Permit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076706" y="1274202"/>
            <a:ext cx="4754880" cy="82296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</a:rPr>
              <a:t>3-Prong Test</a:t>
            </a:r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024128" y="2272937"/>
            <a:ext cx="4754880" cy="4036423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2800" dirty="0" smtClean="0"/>
              <a:t>Applicant must show that the proposed use of water:</a:t>
            </a:r>
          </a:p>
          <a:p>
            <a:pPr marL="731520" lvl="1" indent="-457200">
              <a:buClr>
                <a:schemeClr val="accent1">
                  <a:lumMod val="75000"/>
                </a:schemeClr>
              </a:buClr>
              <a:buSzPct val="80000"/>
              <a:buAutoNum type="arabicParenBoth"/>
            </a:pPr>
            <a:r>
              <a:rPr lang="en-US" sz="2400" dirty="0" smtClean="0"/>
              <a:t>Is reasonable-beneficial</a:t>
            </a:r>
          </a:p>
          <a:p>
            <a:pPr marL="731520" lvl="1" indent="-457200">
              <a:buClr>
                <a:schemeClr val="accent1">
                  <a:lumMod val="75000"/>
                </a:schemeClr>
              </a:buClr>
              <a:buSzPct val="80000"/>
              <a:buAutoNum type="arabicParenBoth"/>
            </a:pPr>
            <a:r>
              <a:rPr lang="en-US" sz="2400" dirty="0" smtClean="0"/>
              <a:t>Will not interfere with ay presently existing legal water use</a:t>
            </a:r>
          </a:p>
          <a:p>
            <a:pPr marL="731520" lvl="1" indent="-457200">
              <a:buClr>
                <a:schemeClr val="accent1">
                  <a:lumMod val="75000"/>
                </a:schemeClr>
              </a:buClr>
              <a:buSzPct val="80000"/>
              <a:buAutoNum type="arabicParenBoth"/>
            </a:pPr>
            <a:r>
              <a:rPr lang="en-US" sz="2400" dirty="0" smtClean="0"/>
              <a:t>Is consistent with the public interest</a:t>
            </a:r>
            <a:endParaRPr lang="en-US" sz="24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5884164" y="1154202"/>
            <a:ext cx="4754880" cy="82296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14 Criteria </a:t>
            </a:r>
            <a:r>
              <a:rPr lang="en-US" sz="2400" b="1" dirty="0">
                <a:solidFill>
                  <a:schemeClr val="tx2"/>
                </a:solidFill>
              </a:rPr>
              <a:t>(well some of ‘</a:t>
            </a:r>
            <a:r>
              <a:rPr lang="en-US" sz="2400" b="1" dirty="0" err="1">
                <a:solidFill>
                  <a:schemeClr val="tx2"/>
                </a:solidFill>
              </a:rPr>
              <a:t>em</a:t>
            </a:r>
            <a:r>
              <a:rPr lang="en-US" sz="2400" b="1" dirty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5990887" y="2272937"/>
            <a:ext cx="5334609" cy="4036423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Water use</a:t>
            </a:r>
          </a:p>
          <a:p>
            <a:pPr marL="731520" lvl="1" indent="-457200">
              <a:buAutoNum type="arabicParenBoth"/>
            </a:pPr>
            <a:r>
              <a:rPr lang="en-US" sz="2400" dirty="0" smtClean="0"/>
              <a:t>Is necessary to fulfill certain reasonable demands</a:t>
            </a:r>
          </a:p>
          <a:p>
            <a:pPr marL="731520" lvl="1" indent="-457200">
              <a:buAutoNum type="arabicParenBoth"/>
            </a:pPr>
            <a:r>
              <a:rPr lang="en-US" sz="2400" dirty="0" smtClean="0"/>
              <a:t>No adverse impacts on water resources</a:t>
            </a:r>
          </a:p>
          <a:p>
            <a:pPr marL="731520" lvl="1" indent="-457200">
              <a:buAutoNum type="arabicParenBoth"/>
            </a:pPr>
            <a:r>
              <a:rPr lang="en-US" sz="2400" dirty="0" smtClean="0"/>
              <a:t>No adverse impacts on wetlands, lakes, wildlife, etc.</a:t>
            </a:r>
          </a:p>
          <a:p>
            <a:pPr marL="731520" lvl="1" indent="-457200">
              <a:buAutoNum type="arabicParenBoth"/>
            </a:pPr>
            <a:r>
              <a:rPr lang="en-US" sz="2400" dirty="0" smtClean="0"/>
              <a:t>Lowest water quality</a:t>
            </a:r>
          </a:p>
          <a:p>
            <a:pPr marL="731520" lvl="1" indent="-457200">
              <a:buAutoNum type="arabicParenBoth"/>
            </a:pPr>
            <a:r>
              <a:rPr lang="en-US" sz="2400" dirty="0" smtClean="0"/>
              <a:t>No saline intrusion</a:t>
            </a:r>
          </a:p>
          <a:p>
            <a:pPr marL="731520" lvl="1" indent="-457200">
              <a:buAutoNum type="arabicParenBoth"/>
            </a:pPr>
            <a:r>
              <a:rPr lang="en-US" sz="2400" dirty="0" smtClean="0"/>
              <a:t>Use water conservation</a:t>
            </a:r>
          </a:p>
          <a:p>
            <a:pPr marL="731520" lvl="1" indent="-457200">
              <a:buAutoNum type="arabicParenBoth"/>
            </a:pPr>
            <a:endParaRPr lang="en-US" dirty="0" smtClean="0"/>
          </a:p>
          <a:p>
            <a:pPr marL="731520" lvl="1" indent="-457200">
              <a:buAutoNum type="arabicParenBoth"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515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371600" y="685800"/>
            <a:ext cx="10205634" cy="864031"/>
          </a:xfrm>
        </p:spPr>
        <p:txBody>
          <a:bodyPr>
            <a:normAutofit/>
          </a:bodyPr>
          <a:lstStyle/>
          <a:p>
            <a:r>
              <a:rPr lang="en-US" dirty="0" smtClean="0"/>
              <a:t>The Regulated Riparian Model Water Code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 smtClean="0"/>
              <a:t>Water is a natural resources owned by the State in trust. State must protect public, health, safety and welfare.</a:t>
            </a:r>
          </a:p>
          <a:p>
            <a:r>
              <a:rPr lang="en-US" sz="3600" dirty="0" smtClean="0"/>
              <a:t>No prohibition of use based on location</a:t>
            </a:r>
          </a:p>
          <a:p>
            <a:r>
              <a:rPr lang="en-US" sz="3600" dirty="0" smtClean="0"/>
              <a:t>Minimum Flow Requirements</a:t>
            </a:r>
          </a:p>
          <a:p>
            <a:r>
              <a:rPr lang="en-US" sz="3600" dirty="0" smtClean="0"/>
              <a:t>Permits required (limited in duration)</a:t>
            </a:r>
            <a:endParaRPr lang="en-US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306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Groundwater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FAB73BC-B049-4115-A692-8D63A059BFB8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4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93" name="Rectangle 9"/>
          <p:cNvSpPr>
            <a:spLocks noChangeArrowheads="1"/>
          </p:cNvSpPr>
          <p:nvPr/>
        </p:nvSpPr>
        <p:spPr bwMode="auto">
          <a:xfrm>
            <a:off x="1524001" y="12155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69992" name="Object 8"/>
          <p:cNvGraphicFramePr>
            <a:graphicFrameLocks noChangeAspect="1"/>
          </p:cNvGraphicFramePr>
          <p:nvPr>
            <p:extLst/>
          </p:nvPr>
        </p:nvGraphicFramePr>
        <p:xfrm>
          <a:off x="1232381" y="787531"/>
          <a:ext cx="7927117" cy="56658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Diapositiva" r:id="rId4" imgW="4572180" imgH="3428854" progId="PowerPoint.Slide.8">
                  <p:embed/>
                </p:oleObj>
              </mc:Choice>
              <mc:Fallback>
                <p:oleObj name="Diapositiva" r:id="rId4" imgW="4572180" imgH="3428854" progId="PowerPoint.Slide.8">
                  <p:embed/>
                  <p:pic>
                    <p:nvPicPr>
                      <p:cNvPr id="16999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2381" y="787531"/>
                        <a:ext cx="7927117" cy="566585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32381" y="152663"/>
            <a:ext cx="9980102" cy="1499616"/>
          </a:xfrm>
        </p:spPr>
        <p:txBody>
          <a:bodyPr>
            <a:normAutofit/>
          </a:bodyPr>
          <a:lstStyle/>
          <a:p>
            <a:r>
              <a:rPr lang="en-US" sz="4000" dirty="0" smtClean="0"/>
              <a:t>Groundwater Discussion Question  (902-903)</a:t>
            </a:r>
            <a:endParaRPr lang="en-US" sz="4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FAB73BC-B049-4115-A692-8D63A059BFB8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14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ChangeArrowheads="1"/>
          </p:cNvSpPr>
          <p:nvPr/>
        </p:nvSpPr>
        <p:spPr bwMode="auto">
          <a:xfrm>
            <a:off x="1524001" y="12155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3542" name="Rectangle 6"/>
          <p:cNvSpPr>
            <a:spLocks noGrp="1" noChangeArrowheads="1"/>
          </p:cNvSpPr>
          <p:nvPr>
            <p:ph idx="1"/>
          </p:nvPr>
        </p:nvSpPr>
        <p:spPr>
          <a:xfrm>
            <a:off x="1616366" y="573438"/>
            <a:ext cx="8686799" cy="5510994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US" sz="3200" u="sng" dirty="0">
                <a:solidFill>
                  <a:schemeClr val="tx2"/>
                </a:solidFill>
              </a:rPr>
              <a:t>Results:</a:t>
            </a:r>
          </a:p>
          <a:p>
            <a:r>
              <a:rPr lang="en-US" sz="3200" b="1" i="1" dirty="0">
                <a:solidFill>
                  <a:schemeClr val="tx2"/>
                </a:solidFill>
              </a:rPr>
              <a:t>Prior </a:t>
            </a:r>
            <a:r>
              <a:rPr lang="en-US" sz="3200" b="1" i="1" dirty="0" smtClean="0">
                <a:solidFill>
                  <a:schemeClr val="tx2"/>
                </a:solidFill>
              </a:rPr>
              <a:t>appropriation</a:t>
            </a:r>
          </a:p>
          <a:p>
            <a:pPr lvl="1"/>
            <a:r>
              <a:rPr lang="en-US" sz="3200" b="1" i="1" dirty="0" smtClean="0">
                <a:solidFill>
                  <a:schemeClr val="tx2"/>
                </a:solidFill>
              </a:rPr>
              <a:t>Waste Issue?</a:t>
            </a:r>
            <a:endParaRPr lang="en-US" sz="3200" b="1" i="1" dirty="0">
              <a:solidFill>
                <a:schemeClr val="tx2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FAB73BC-B049-4115-A692-8D63A059BFB8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1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42" grpId="0" build="p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ChangeArrowheads="1"/>
          </p:cNvSpPr>
          <p:nvPr/>
        </p:nvSpPr>
        <p:spPr bwMode="auto">
          <a:xfrm>
            <a:off x="1524001" y="12155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565" name="Rectangle 5"/>
          <p:cNvSpPr>
            <a:spLocks noGrp="1" noChangeArrowheads="1"/>
          </p:cNvSpPr>
          <p:nvPr>
            <p:ph idx="1"/>
          </p:nvPr>
        </p:nvSpPr>
        <p:spPr>
          <a:xfrm>
            <a:off x="1270861" y="464949"/>
            <a:ext cx="9360976" cy="5665977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US" sz="3200" u="sng" dirty="0"/>
              <a:t>Results:</a:t>
            </a:r>
          </a:p>
          <a:p>
            <a:r>
              <a:rPr lang="en-US" sz="3200" dirty="0"/>
              <a:t>Prior appropriation</a:t>
            </a:r>
          </a:p>
          <a:p>
            <a:r>
              <a:rPr lang="en-US" sz="3200" b="1" i="1" dirty="0">
                <a:solidFill>
                  <a:schemeClr val="tx2"/>
                </a:solidFill>
              </a:rPr>
              <a:t>English absolute ownership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FAB73BC-B049-4115-A692-8D63A059BFB8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32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ChangeArrowheads="1"/>
          </p:cNvSpPr>
          <p:nvPr/>
        </p:nvSpPr>
        <p:spPr bwMode="auto">
          <a:xfrm>
            <a:off x="1524001" y="12155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6613" name="Rectangle 5"/>
          <p:cNvSpPr>
            <a:spLocks noGrp="1" noChangeArrowheads="1"/>
          </p:cNvSpPr>
          <p:nvPr>
            <p:ph idx="1"/>
          </p:nvPr>
        </p:nvSpPr>
        <p:spPr>
          <a:xfrm>
            <a:off x="1524001" y="681926"/>
            <a:ext cx="8999348" cy="5510994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US" sz="4400" u="sng" dirty="0"/>
              <a:t>Results:</a:t>
            </a:r>
          </a:p>
          <a:p>
            <a:r>
              <a:rPr lang="en-US" sz="4400" dirty="0"/>
              <a:t>Prior appropriation</a:t>
            </a:r>
          </a:p>
          <a:p>
            <a:r>
              <a:rPr lang="en-US" sz="4400" dirty="0"/>
              <a:t>English absolute ownership</a:t>
            </a:r>
            <a:endParaRPr lang="en-US" sz="4400" b="1" i="1" dirty="0">
              <a:solidFill>
                <a:schemeClr val="folHlink"/>
              </a:solidFill>
            </a:endParaRPr>
          </a:p>
          <a:p>
            <a:r>
              <a:rPr lang="en-US" sz="4400" b="1" i="1" dirty="0">
                <a:solidFill>
                  <a:schemeClr val="tx2"/>
                </a:solidFill>
              </a:rPr>
              <a:t>American reasonable use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FAB73BC-B049-4115-A692-8D63A059BFB8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24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ChangeArrowheads="1"/>
          </p:cNvSpPr>
          <p:nvPr/>
        </p:nvSpPr>
        <p:spPr bwMode="auto">
          <a:xfrm>
            <a:off x="1524001" y="12155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7637" name="Rectangle 5"/>
          <p:cNvSpPr>
            <a:spLocks noGrp="1" noChangeArrowheads="1"/>
          </p:cNvSpPr>
          <p:nvPr>
            <p:ph idx="1"/>
          </p:nvPr>
        </p:nvSpPr>
        <p:spPr>
          <a:xfrm>
            <a:off x="1208868" y="557939"/>
            <a:ext cx="9001932" cy="5572987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US" sz="4400" u="sng" dirty="0"/>
              <a:t>Results:</a:t>
            </a:r>
          </a:p>
          <a:p>
            <a:r>
              <a:rPr lang="en-US" sz="4400" dirty="0"/>
              <a:t>Prior appropriation</a:t>
            </a:r>
          </a:p>
          <a:p>
            <a:r>
              <a:rPr lang="en-US" sz="4400" dirty="0"/>
              <a:t>English absolute ownership</a:t>
            </a:r>
            <a:endParaRPr lang="en-US" sz="4400" b="1" i="1" dirty="0">
              <a:solidFill>
                <a:schemeClr val="folHlink"/>
              </a:solidFill>
            </a:endParaRPr>
          </a:p>
          <a:p>
            <a:r>
              <a:rPr lang="en-US" sz="4400" dirty="0"/>
              <a:t>American reasonable use</a:t>
            </a:r>
            <a:endParaRPr lang="en-US" sz="4400" b="1" i="1" dirty="0">
              <a:solidFill>
                <a:schemeClr val="folHlink"/>
              </a:solidFill>
            </a:endParaRPr>
          </a:p>
          <a:p>
            <a:r>
              <a:rPr lang="en-US" sz="4400" b="1" i="1" dirty="0">
                <a:solidFill>
                  <a:schemeClr val="tx2"/>
                </a:solidFill>
              </a:rPr>
              <a:t>Correlative rights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FAB73BC-B049-4115-A692-8D63A059BFB8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9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ChangeArrowheads="1"/>
          </p:cNvSpPr>
          <p:nvPr/>
        </p:nvSpPr>
        <p:spPr bwMode="auto">
          <a:xfrm>
            <a:off x="1524001" y="12155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8661" name="Rectangle 5"/>
          <p:cNvSpPr>
            <a:spLocks noGrp="1" noChangeArrowheads="1"/>
          </p:cNvSpPr>
          <p:nvPr>
            <p:ph idx="1"/>
          </p:nvPr>
        </p:nvSpPr>
        <p:spPr>
          <a:xfrm>
            <a:off x="1524001" y="619933"/>
            <a:ext cx="8686799" cy="5510994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US" sz="4400" u="sng" dirty="0"/>
              <a:t>Results:</a:t>
            </a:r>
          </a:p>
          <a:p>
            <a:r>
              <a:rPr lang="en-US" sz="4400" dirty="0"/>
              <a:t>Prior appropriation</a:t>
            </a:r>
          </a:p>
          <a:p>
            <a:r>
              <a:rPr lang="en-US" sz="4400" dirty="0"/>
              <a:t>English absolute ownership</a:t>
            </a:r>
            <a:endParaRPr lang="en-US" sz="4400" b="1" i="1" dirty="0">
              <a:solidFill>
                <a:schemeClr val="folHlink"/>
              </a:solidFill>
            </a:endParaRPr>
          </a:p>
          <a:p>
            <a:r>
              <a:rPr lang="en-US" sz="4400" dirty="0"/>
              <a:t>American reasonable use</a:t>
            </a:r>
            <a:endParaRPr lang="en-US" sz="4400" b="1" i="1" dirty="0">
              <a:solidFill>
                <a:schemeClr val="folHlink"/>
              </a:solidFill>
            </a:endParaRPr>
          </a:p>
          <a:p>
            <a:r>
              <a:rPr lang="en-US" sz="4400" dirty="0"/>
              <a:t>Correlative rights</a:t>
            </a:r>
            <a:endParaRPr lang="en-US" sz="4400" b="1" i="1" dirty="0">
              <a:solidFill>
                <a:schemeClr val="folHlink"/>
              </a:solidFill>
            </a:endParaRPr>
          </a:p>
          <a:p>
            <a:r>
              <a:rPr lang="en-US" sz="4400" b="1" i="1" dirty="0">
                <a:solidFill>
                  <a:schemeClr val="tx2"/>
                </a:solidFill>
              </a:rPr>
              <a:t>Restatement (Second) of Torts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FAB73BC-B049-4115-A692-8D63A059BFB8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5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p829 Meridia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2400"/>
            <a:ext cx="8991600" cy="624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67CD793-20D3-4554-AF1B-93189A7FECA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82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p828 Jawbone Siph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"/>
            <a:ext cx="10254344" cy="6836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 Box 7"/>
          <p:cNvSpPr txBox="1">
            <a:spLocks noChangeArrowheads="1"/>
          </p:cNvSpPr>
          <p:nvPr/>
        </p:nvSpPr>
        <p:spPr bwMode="auto">
          <a:xfrm>
            <a:off x="7086600" y="6491288"/>
            <a:ext cx="3352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/>
              <a:t>Source: G. Donald Bain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67CD793-20D3-4554-AF1B-93189A7FECA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87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6"/>
          <p:cNvSpPr txBox="1">
            <a:spLocks noChangeArrowheads="1"/>
          </p:cNvSpPr>
          <p:nvPr/>
        </p:nvSpPr>
        <p:spPr bwMode="auto">
          <a:xfrm>
            <a:off x="3429000" y="6308726"/>
            <a:ext cx="65532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sz="1200" dirty="0"/>
              <a:t>Billboard in Michigan, “Back Off Suckers, Water Diversion . . . The Last Straw.”                                                    Source: Mark Heckman, </a:t>
            </a:r>
            <a:r>
              <a:rPr lang="en-US" sz="1200" dirty="0" err="1"/>
              <a:t>MarkHeckmanArt</a:t>
            </a:r>
            <a:r>
              <a:rPr lang="en-US" dirty="0"/>
              <a:t>. </a:t>
            </a:r>
          </a:p>
        </p:txBody>
      </p:sp>
      <p:sp>
        <p:nvSpPr>
          <p:cNvPr id="50179" name="Text Box 7"/>
          <p:cNvSpPr txBox="1">
            <a:spLocks noChangeArrowheads="1"/>
          </p:cNvSpPr>
          <p:nvPr/>
        </p:nvSpPr>
        <p:spPr bwMode="auto">
          <a:xfrm>
            <a:off x="3429000" y="3276601"/>
            <a:ext cx="449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&lt;&lt;need to acquire photo&gt;&gt;</a:t>
            </a:r>
          </a:p>
        </p:txBody>
      </p:sp>
      <p:pic>
        <p:nvPicPr>
          <p:cNvPr id="50180" name="Picture 8" descr="p925 Back off suckers high 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248400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67CD793-20D3-4554-AF1B-93189A7FECA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88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Riparian Doctrine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Law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7CD793-20D3-4554-AF1B-93189A7FECA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64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Subdivision of Riparian Lands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 smtClean="0"/>
              <a:t>Source of Title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Unity of Title</a:t>
            </a:r>
            <a:endParaRPr lang="en-US" dirty="0"/>
          </a:p>
        </p:txBody>
      </p:sp>
      <p:sp>
        <p:nvSpPr>
          <p:cNvPr id="8" name="Flowchart: Punched Tape 7"/>
          <p:cNvSpPr/>
          <p:nvPr/>
        </p:nvSpPr>
        <p:spPr>
          <a:xfrm>
            <a:off x="2667000" y="3200400"/>
            <a:ext cx="7010400" cy="3048000"/>
          </a:xfrm>
          <a:prstGeom prst="flowChartPunchedTap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4572000" y="3810000"/>
            <a:ext cx="152400" cy="243840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162800" y="3200400"/>
            <a:ext cx="762000" cy="243840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1828800" y="3200400"/>
            <a:ext cx="838200" cy="304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429000" y="4038601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829300" y="4361766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305800" y="396240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</a:t>
            </a:r>
          </a:p>
        </p:txBody>
      </p:sp>
      <p:sp>
        <p:nvSpPr>
          <p:cNvPr id="23" name="Isosceles Triangle 22"/>
          <p:cNvSpPr/>
          <p:nvPr/>
        </p:nvSpPr>
        <p:spPr>
          <a:xfrm>
            <a:off x="7162800" y="3505200"/>
            <a:ext cx="304800" cy="304800"/>
          </a:xfrm>
          <a:prstGeom prst="triangl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Isosceles Triangle 23"/>
          <p:cNvSpPr/>
          <p:nvPr/>
        </p:nvSpPr>
        <p:spPr>
          <a:xfrm>
            <a:off x="7467600" y="3962401"/>
            <a:ext cx="381000" cy="399365"/>
          </a:xfrm>
          <a:prstGeom prst="triangl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/>
          <p:cNvSpPr/>
          <p:nvPr/>
        </p:nvSpPr>
        <p:spPr>
          <a:xfrm>
            <a:off x="7467600" y="4654152"/>
            <a:ext cx="381000" cy="292388"/>
          </a:xfrm>
          <a:prstGeom prst="triangl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/>
          <p:cNvSpPr/>
          <p:nvPr/>
        </p:nvSpPr>
        <p:spPr>
          <a:xfrm>
            <a:off x="7658100" y="5029200"/>
            <a:ext cx="419100" cy="381000"/>
          </a:xfrm>
          <a:prstGeom prst="triangl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Isosceles Triangle 26"/>
          <p:cNvSpPr/>
          <p:nvPr/>
        </p:nvSpPr>
        <p:spPr>
          <a:xfrm>
            <a:off x="7315200" y="3962400"/>
            <a:ext cx="152400" cy="199682"/>
          </a:xfrm>
          <a:prstGeom prst="triangl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Isosceles Triangle 27"/>
          <p:cNvSpPr/>
          <p:nvPr/>
        </p:nvSpPr>
        <p:spPr>
          <a:xfrm>
            <a:off x="7162800" y="3124200"/>
            <a:ext cx="228600" cy="304800"/>
          </a:xfrm>
          <a:prstGeom prst="triangl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61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Riparianism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371600" y="1759744"/>
            <a:ext cx="4443984" cy="823912"/>
          </a:xfrm>
        </p:spPr>
        <p:txBody>
          <a:bodyPr/>
          <a:lstStyle/>
          <a:p>
            <a:r>
              <a:rPr lang="en-US" dirty="0" smtClean="0"/>
              <a:t>Natural Flow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528816" y="3196121"/>
            <a:ext cx="4443984" cy="2562193"/>
          </a:xfrm>
        </p:spPr>
        <p:txBody>
          <a:bodyPr>
            <a:noAutofit/>
          </a:bodyPr>
          <a:lstStyle/>
          <a:p>
            <a:r>
              <a:rPr lang="en-US" sz="2800" dirty="0" smtClean="0"/>
              <a:t>Municipal Water Supply</a:t>
            </a:r>
          </a:p>
          <a:p>
            <a:r>
              <a:rPr lang="en-US" sz="2800" dirty="0" smtClean="0"/>
              <a:t>Irrigation</a:t>
            </a:r>
          </a:p>
          <a:p>
            <a:r>
              <a:rPr lang="en-US" sz="2800" dirty="0" smtClean="0"/>
              <a:t>Recreation</a:t>
            </a:r>
          </a:p>
          <a:p>
            <a:r>
              <a:rPr lang="en-US" sz="2800" dirty="0" smtClean="0"/>
              <a:t>Wildlife Habitat</a:t>
            </a:r>
          </a:p>
          <a:p>
            <a:r>
              <a:rPr lang="en-US" sz="2800" dirty="0" smtClean="0"/>
              <a:t>Navigation</a:t>
            </a:r>
          </a:p>
          <a:p>
            <a:r>
              <a:rPr lang="en-US" sz="2800" dirty="0" smtClean="0"/>
              <a:t>Hydro-power</a:t>
            </a:r>
            <a:endParaRPr lang="en-US" sz="28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6528816" y="1837604"/>
            <a:ext cx="4443984" cy="823912"/>
          </a:xfrm>
        </p:spPr>
        <p:txBody>
          <a:bodyPr/>
          <a:lstStyle/>
          <a:p>
            <a:r>
              <a:rPr lang="en-US" dirty="0" smtClean="0"/>
              <a:t>Reasonable Use</a:t>
            </a:r>
            <a:endParaRPr lang="en-US" dirty="0"/>
          </a:p>
        </p:txBody>
      </p:sp>
      <p:sp>
        <p:nvSpPr>
          <p:cNvPr id="12" name="Content Placeholder 7"/>
          <p:cNvSpPr>
            <a:spLocks noGrp="1"/>
          </p:cNvSpPr>
          <p:nvPr>
            <p:ph sz="quarter" idx="4"/>
          </p:nvPr>
        </p:nvSpPr>
        <p:spPr>
          <a:xfrm>
            <a:off x="1371600" y="3360476"/>
            <a:ext cx="4443984" cy="256219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Same Quantity</a:t>
            </a:r>
          </a:p>
          <a:p>
            <a:r>
              <a:rPr lang="en-US" sz="3200" dirty="0" smtClean="0"/>
              <a:t>Same Quality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67025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8" grpId="0" build="p"/>
      <p:bldP spid="7" grpId="0" build="p"/>
      <p:bldP spid="12" grpId="0" build="p"/>
    </p:bld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432A30"/>
      </a:dk2>
      <a:lt2>
        <a:srgbClr val="F2F2F0"/>
      </a:lt2>
      <a:accent1>
        <a:srgbClr val="836C9F"/>
      </a:accent1>
      <a:accent2>
        <a:srgbClr val="BDAB56"/>
      </a:accent2>
      <a:accent3>
        <a:srgbClr val="B0565D"/>
      </a:accent3>
      <a:accent4>
        <a:srgbClr val="55B1BC"/>
      </a:accent4>
      <a:accent5>
        <a:srgbClr val="4D925F"/>
      </a:accent5>
      <a:accent6>
        <a:srgbClr val="E08C4A"/>
      </a:accent6>
      <a:hlink>
        <a:srgbClr val="55B1BC"/>
      </a:hlink>
      <a:folHlink>
        <a:srgbClr val="836C9F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9270AA94-2367-4B1E-B579-26147B222B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1476</TotalTime>
  <Words>886</Words>
  <Application>Microsoft Office PowerPoint</Application>
  <PresentationFormat>Widescreen</PresentationFormat>
  <Paragraphs>240</Paragraphs>
  <Slides>39</Slides>
  <Notes>39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7" baseType="lpstr">
      <vt:lpstr>Arial</vt:lpstr>
      <vt:lpstr>Arial Black</vt:lpstr>
      <vt:lpstr>Calibri</vt:lpstr>
      <vt:lpstr>Franklin Gothic Book</vt:lpstr>
      <vt:lpstr>Times New Roman</vt:lpstr>
      <vt:lpstr>Wingdings</vt:lpstr>
      <vt:lpstr>Crop</vt:lpstr>
      <vt:lpstr>Diapositiva</vt:lpstr>
      <vt:lpstr>Natural Resources</vt:lpstr>
      <vt:lpstr>Water</vt:lpstr>
      <vt:lpstr>PowerPoint Presentation</vt:lpstr>
      <vt:lpstr>PowerPoint Presentation</vt:lpstr>
      <vt:lpstr>PowerPoint Presentation</vt:lpstr>
      <vt:lpstr>PowerPoint Presentation</vt:lpstr>
      <vt:lpstr>State Law</vt:lpstr>
      <vt:lpstr>Subdivision of Riparian Lands</vt:lpstr>
      <vt:lpstr>Riparianism</vt:lpstr>
      <vt:lpstr>PowerPoint Presentation</vt:lpstr>
      <vt:lpstr>Gordonsville v. Zinn</vt:lpstr>
      <vt:lpstr>PowerPoint Presentation</vt:lpstr>
      <vt:lpstr>Watershed Approach</vt:lpstr>
      <vt:lpstr>Municipal Water Supplies</vt:lpstr>
      <vt:lpstr>Hoover v. Crane</vt:lpstr>
      <vt:lpstr>Hutchins Lake</vt:lpstr>
      <vt:lpstr>Reasonable Use?</vt:lpstr>
      <vt:lpstr>The Restatement (Second) of Torts</vt:lpstr>
      <vt:lpstr>850: Harm by One Riparian Proprietor to Another</vt:lpstr>
      <vt:lpstr>850A: Reasonableness of the Use of Water</vt:lpstr>
      <vt:lpstr>PowerPoint Presentation</vt:lpstr>
      <vt:lpstr>The Prior Appropriation Doctrine</vt:lpstr>
      <vt:lpstr>PowerPoint Presentation</vt:lpstr>
      <vt:lpstr>Irwin v. Phillips</vt:lpstr>
      <vt:lpstr>PowerPoint Presentation</vt:lpstr>
      <vt:lpstr>The Law of the Mining Camp</vt:lpstr>
      <vt:lpstr>R.J.A., Inc. v. Water Users Association</vt:lpstr>
      <vt:lpstr>PowerPoint Presentation</vt:lpstr>
      <vt:lpstr>Waste</vt:lpstr>
      <vt:lpstr>Regulated Riparianism</vt:lpstr>
      <vt:lpstr>Obtaining a Water Use Permit</vt:lpstr>
      <vt:lpstr>The Regulated Riparian Model Water Code</vt:lpstr>
      <vt:lpstr>Groundwater</vt:lpstr>
      <vt:lpstr>Groundwater Discussion Question  (902-903)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at Buffalo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Natural Resources</dc:title>
  <dc:creator>Owley Lippmann, Jessica</dc:creator>
  <cp:lastModifiedBy>Owley Lippmann, Jessica</cp:lastModifiedBy>
  <cp:revision>7</cp:revision>
  <cp:lastPrinted>2016-04-11T17:20:19Z</cp:lastPrinted>
  <dcterms:created xsi:type="dcterms:W3CDTF">2016-04-10T01:28:58Z</dcterms:created>
  <dcterms:modified xsi:type="dcterms:W3CDTF">2018-04-10T14:20:53Z</dcterms:modified>
</cp:coreProperties>
</file>